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9" r:id="rId5"/>
  </p:sldMasterIdLst>
  <p:notesMasterIdLst>
    <p:notesMasterId r:id="rId14"/>
  </p:notesMasterIdLst>
  <p:sldIdLst>
    <p:sldId id="256" r:id="rId6"/>
    <p:sldId id="264" r:id="rId7"/>
    <p:sldId id="265" r:id="rId8"/>
    <p:sldId id="271" r:id="rId9"/>
    <p:sldId id="267" r:id="rId10"/>
    <p:sldId id="269" r:id="rId11"/>
    <p:sldId id="262" r:id="rId12"/>
    <p:sldId id="26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Noto Sans" panose="020B050204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qVaBl7FzVRErECKe7BWBtoRcNg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0B5103-F9AF-C84C-1BD9-CA1D53F94AE7}" name="Hupudio,Lestari" initials="H" userId="S::lhupudio@msh.org::8b1138fa-b0d3-45eb-aba2-c4fc0467c1ef" providerId="AD"/>
  <p188:author id="{7078E104-BACE-15D9-D3C4-F84E91FCEB6B}" name="Thurow,Aishling" initials="Th" userId="S::athurow@msh.org::10beea92-e4fe-431e-a36a-1c81192cab88" providerId="AD"/>
  <p188:author id="{F2D41318-DA9B-A61D-377C-655498F76566}" name="Andrinivo,Sitraka" initials="An" userId="S::sandrinivo@usaidaccess.org::37ec1442-698a-460a-b0de-fd11b56c76ae" providerId="AD"/>
  <p188:author id="{7C62137A-3C3D-329E-44BA-804B48B3359D}" name="Yambabariye,Cedric" initials="Ya" userId="S::cyambabariye@usaidaccess.org::1f6d4ad9-4e10-4489-828a-5ca8e1f22309" providerId="AD"/>
  <p188:author id="{904A9C93-D2F0-4ED6-7B58-68BE3BCDA71F}" name="Ingabire Magera,Liliane" initials="IM" userId="S::lingabire@usaidaccess.org::9f8ab166-87a3-4b32-9218-0b6238b203bb" providerId="AD"/>
  <p188:author id="{68F4FE97-A161-5A12-FB84-F9C826BEC2A6}" name="Al-Rashid, Azzah (ANTANANARIVO/HPN)" initials="ARA(" userId="S::aal-rashid@usaid.gov::183e5d38-9bb4-4618-9ef0-2d1eb4164052" providerId="AD"/>
  <p188:author id="{0135AFAB-03D5-AA68-D788-61668EB1AFC8}" name="Nzeyimana,Bonaventure" initials="Nz" userId="S::bnzeyimana@usaidaccess.org::24126bb1-baab-410e-8f44-c60d4998cab6" providerId="AD"/>
  <p188:author id="{170C1FD3-899F-8659-B106-1104E14CEFB5}" name="Rakotoniaina,Samy" initials="R" userId="S::srakotoniaina@usaidaccess.org::3772e167-118c-471e-8c7e-a8bf3028ad25" providerId="AD"/>
  <p188:author id="{C7FC3CD5-43CF-B625-E7F0-3DC926A14837}" name="Gershtenson,Maya" initials="Ge" userId="S::mgershtenson@msh.org::34d18f81-4547-42de-9d2a-5f9260483f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0AF70-7C03-4CEA-BA24-AAB7BF2CEFBF}" v="2" dt="2023-05-03T12:23:47.508"/>
    <p1510:client id="{6559EFA3-EBB7-8B36-3E4C-E5DDA69A4F23}" v="8" dt="2023-04-28T16:45:33.815"/>
    <p1510:client id="{CE029A36-BAB4-BCBC-B64A-C6D4B905E5FF}" v="1" dt="2023-05-03T14:39:07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bire Magera,Liliane" userId="S::lingabire@usaidaccess.org::9f8ab166-87a3-4b32-9218-0b6238b203bb" providerId="AD" clId="Web-{CE029A36-BAB4-BCBC-B64A-C6D4B905E5FF}"/>
    <pc:docChg chg="modSld">
      <pc:chgData name="Ingabire Magera,Liliane" userId="S::lingabire@usaidaccess.org::9f8ab166-87a3-4b32-9218-0b6238b203bb" providerId="AD" clId="Web-{CE029A36-BAB4-BCBC-B64A-C6D4B905E5FF}" dt="2023-05-03T14:39:07.866" v="0" actId="1076"/>
      <pc:docMkLst>
        <pc:docMk/>
      </pc:docMkLst>
      <pc:sldChg chg="modSp">
        <pc:chgData name="Ingabire Magera,Liliane" userId="S::lingabire@usaidaccess.org::9f8ab166-87a3-4b32-9218-0b6238b203bb" providerId="AD" clId="Web-{CE029A36-BAB4-BCBC-B64A-C6D4B905E5FF}" dt="2023-05-03T14:39:07.866" v="0" actId="1076"/>
        <pc:sldMkLst>
          <pc:docMk/>
          <pc:sldMk cId="3598166909" sldId="265"/>
        </pc:sldMkLst>
        <pc:picChg chg="mod">
          <ac:chgData name="Ingabire Magera,Liliane" userId="S::lingabire@usaidaccess.org::9f8ab166-87a3-4b32-9218-0b6238b203bb" providerId="AD" clId="Web-{CE029A36-BAB4-BCBC-B64A-C6D4B905E5FF}" dt="2023-05-03T14:39:07.866" v="0" actId="1076"/>
          <ac:picMkLst>
            <pc:docMk/>
            <pc:sldMk cId="3598166909" sldId="265"/>
            <ac:picMk id="3" creationId="{A46A371E-55B9-F826-583E-68655215CC7C}"/>
          </ac:picMkLst>
        </pc:picChg>
      </pc:sldChg>
    </pc:docChg>
  </pc:docChgLst>
  <pc:docChgLst>
    <pc:chgData name="Gershtenson,Maya" userId="S::mgershtenson@msh.org::34d18f81-4547-42de-9d2a-5f9260483fc7" providerId="AD" clId="Web-{5B20AF70-7C03-4CEA-BA24-AAB7BF2CEFBF}"/>
    <pc:docChg chg="">
      <pc:chgData name="Gershtenson,Maya" userId="S::mgershtenson@msh.org::34d18f81-4547-42de-9d2a-5f9260483fc7" providerId="AD" clId="Web-{5B20AF70-7C03-4CEA-BA24-AAB7BF2CEFBF}" dt="2023-05-03T12:23:47.508" v="1"/>
      <pc:docMkLst>
        <pc:docMk/>
      </pc:docMkLst>
      <pc:sldChg chg="delCm">
        <pc:chgData name="Gershtenson,Maya" userId="S::mgershtenson@msh.org::34d18f81-4547-42de-9d2a-5f9260483fc7" providerId="AD" clId="Web-{5B20AF70-7C03-4CEA-BA24-AAB7BF2CEFBF}" dt="2023-05-03T12:23:47.508" v="1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rshtenson,Maya" userId="S::mgershtenson@msh.org::34d18f81-4547-42de-9d2a-5f9260483fc7" providerId="AD" clId="Web-{5B20AF70-7C03-4CEA-BA24-AAB7BF2CEFBF}" dt="2023-05-03T12:23:41.258" v="0"/>
              <pc2:cmMkLst xmlns:pc2="http://schemas.microsoft.com/office/powerpoint/2019/9/main/command">
                <pc:docMk/>
                <pc:sldMk cId="0" sldId="263"/>
                <pc2:cmMk id="{3324D408-889B-467D-A793-2C9BEF78F534}"/>
              </pc2:cmMkLst>
            </pc226:cmChg>
            <pc226:cmChg xmlns:pc226="http://schemas.microsoft.com/office/powerpoint/2022/06/main/command" chg="del">
              <pc226:chgData name="Gershtenson,Maya" userId="S::mgershtenson@msh.org::34d18f81-4547-42de-9d2a-5f9260483fc7" providerId="AD" clId="Web-{5B20AF70-7C03-4CEA-BA24-AAB7BF2CEFBF}" dt="2023-05-03T12:23:47.508" v="1"/>
              <pc2:cmMkLst xmlns:pc2="http://schemas.microsoft.com/office/powerpoint/2019/9/main/command">
                <pc:docMk/>
                <pc:sldMk cId="0" sldId="263"/>
                <pc2:cmMk id="{9B304045-63AB-4C4B-8BB3-F57495431CF6}"/>
              </pc2:cmMkLst>
            </pc226:cmChg>
          </p:ext>
        </pc:extLst>
      </pc:sldChg>
    </pc:docChg>
  </pc:docChgLst>
  <pc:docChgLst>
    <pc:chgData name="Gershtenson,Maya" userId="S::mgershtenson@msh.org::34d18f81-4547-42de-9d2a-5f9260483fc7" providerId="AD" clId="Web-{6559EFA3-EBB7-8B36-3E4C-E5DDA69A4F23}"/>
    <pc:docChg chg="modSld">
      <pc:chgData name="Gershtenson,Maya" userId="S::mgershtenson@msh.org::34d18f81-4547-42de-9d2a-5f9260483fc7" providerId="AD" clId="Web-{6559EFA3-EBB7-8B36-3E4C-E5DDA69A4F23}" dt="2023-04-28T16:45:33.815" v="7"/>
      <pc:docMkLst>
        <pc:docMk/>
      </pc:docMkLst>
      <pc:sldChg chg="modCm">
        <pc:chgData name="Gershtenson,Maya" userId="S::mgershtenson@msh.org::34d18f81-4547-42de-9d2a-5f9260483fc7" providerId="AD" clId="Web-{6559EFA3-EBB7-8B36-3E4C-E5DDA69A4F23}" dt="2023-04-28T16:44:18.157" v="5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ershtenson,Maya" userId="S::mgershtenson@msh.org::34d18f81-4547-42de-9d2a-5f9260483fc7" providerId="AD" clId="Web-{6559EFA3-EBB7-8B36-3E4C-E5DDA69A4F23}" dt="2023-04-28T16:44:18.157" v="5"/>
              <pc2:cmMkLst xmlns:pc2="http://schemas.microsoft.com/office/powerpoint/2019/9/main/command">
                <pc:docMk/>
                <pc:sldMk cId="0" sldId="263"/>
                <pc2:cmMk id="{3324D408-889B-467D-A793-2C9BEF78F534}"/>
              </pc2:cmMkLst>
              <pc226:cmRplyChg chg="add del">
                <pc226:chgData name="Gershtenson,Maya" userId="S::mgershtenson@msh.org::34d18f81-4547-42de-9d2a-5f9260483fc7" providerId="AD" clId="Web-{6559EFA3-EBB7-8B36-3E4C-E5DDA69A4F23}" dt="2023-04-28T16:44:18.157" v="5"/>
                <pc2:cmRplyMkLst xmlns:pc2="http://schemas.microsoft.com/office/powerpoint/2019/9/main/command">
                  <pc:docMk/>
                  <pc:sldMk cId="0" sldId="263"/>
                  <pc2:cmMk id="{3324D408-889B-467D-A793-2C9BEF78F534}"/>
                  <pc2:cmRplyMk id="{8EF55671-A108-45BA-A313-2C9A07AEAA3E}"/>
                </pc2:cmRplyMkLst>
              </pc226:cmRplyChg>
            </pc226:cmChg>
            <pc226:cmChg xmlns:pc226="http://schemas.microsoft.com/office/powerpoint/2022/06/main/command" chg="">
              <pc226:chgData name="Gershtenson,Maya" userId="S::mgershtenson@msh.org::34d18f81-4547-42de-9d2a-5f9260483fc7" providerId="AD" clId="Web-{6559EFA3-EBB7-8B36-3E4C-E5DDA69A4F23}" dt="2023-04-28T16:43:45.609" v="0"/>
              <pc2:cmMkLst xmlns:pc2="http://schemas.microsoft.com/office/powerpoint/2019/9/main/command">
                <pc:docMk/>
                <pc:sldMk cId="0" sldId="263"/>
                <pc2:cmMk id="{9B304045-63AB-4C4B-8BB3-F57495431CF6}"/>
              </pc2:cmMkLst>
              <pc226:cmRplyChg chg="add">
                <pc226:chgData name="Gershtenson,Maya" userId="S::mgershtenson@msh.org::34d18f81-4547-42de-9d2a-5f9260483fc7" providerId="AD" clId="Web-{6559EFA3-EBB7-8B36-3E4C-E5DDA69A4F23}" dt="2023-04-28T16:43:45.609" v="0"/>
                <pc2:cmRplyMkLst xmlns:pc2="http://schemas.microsoft.com/office/powerpoint/2019/9/main/command">
                  <pc:docMk/>
                  <pc:sldMk cId="0" sldId="263"/>
                  <pc2:cmMk id="{9B304045-63AB-4C4B-8BB3-F57495431CF6}"/>
                  <pc2:cmRplyMk id="{A7CFB760-C66C-4DA2-8AA9-24F114601191}"/>
                </pc2:cmRplyMkLst>
              </pc226:cmRplyChg>
            </pc226:cmChg>
          </p:ext>
        </pc:extLst>
      </pc:sldChg>
      <pc:sldChg chg="modSp">
        <pc:chgData name="Gershtenson,Maya" userId="S::mgershtenson@msh.org::34d18f81-4547-42de-9d2a-5f9260483fc7" providerId="AD" clId="Web-{6559EFA3-EBB7-8B36-3E4C-E5DDA69A4F23}" dt="2023-04-28T16:44:12.344" v="3" actId="1076"/>
        <pc:sldMkLst>
          <pc:docMk/>
          <pc:sldMk cId="830582243" sldId="267"/>
        </pc:sldMkLst>
        <pc:spChg chg="mod">
          <ac:chgData name="Gershtenson,Maya" userId="S::mgershtenson@msh.org::34d18f81-4547-42de-9d2a-5f9260483fc7" providerId="AD" clId="Web-{6559EFA3-EBB7-8B36-3E4C-E5DDA69A4F23}" dt="2023-04-28T16:44:12.344" v="3" actId="1076"/>
          <ac:spMkLst>
            <pc:docMk/>
            <pc:sldMk cId="830582243" sldId="267"/>
            <ac:spMk id="47" creationId="{EDE70185-6E2D-8B97-E869-20E626C45E46}"/>
          </ac:spMkLst>
        </pc:spChg>
      </pc:sldChg>
      <pc:sldChg chg="addSp delSp modSp">
        <pc:chgData name="Gershtenson,Maya" userId="S::mgershtenson@msh.org::34d18f81-4547-42de-9d2a-5f9260483fc7" providerId="AD" clId="Web-{6559EFA3-EBB7-8B36-3E4C-E5DDA69A4F23}" dt="2023-04-28T16:45:33.815" v="7"/>
        <pc:sldMkLst>
          <pc:docMk/>
          <pc:sldMk cId="1200754863" sldId="271"/>
        </pc:sldMkLst>
        <pc:spChg chg="add del mod">
          <ac:chgData name="Gershtenson,Maya" userId="S::mgershtenson@msh.org::34d18f81-4547-42de-9d2a-5f9260483fc7" providerId="AD" clId="Web-{6559EFA3-EBB7-8B36-3E4C-E5DDA69A4F23}" dt="2023-04-28T16:45:33.815" v="7"/>
          <ac:spMkLst>
            <pc:docMk/>
            <pc:sldMk cId="1200754863" sldId="271"/>
            <ac:spMk id="4" creationId="{07A1ABEF-8E2E-D9DD-6C29-F15BC8B2B3AB}"/>
          </ac:spMkLst>
        </pc:spChg>
        <pc:spChg chg="del">
          <ac:chgData name="Gershtenson,Maya" userId="S::mgershtenson@msh.org::34d18f81-4547-42de-9d2a-5f9260483fc7" providerId="AD" clId="Web-{6559EFA3-EBB7-8B36-3E4C-E5DDA69A4F23}" dt="2023-04-28T16:45:23.549" v="6"/>
          <ac:spMkLst>
            <pc:docMk/>
            <pc:sldMk cId="1200754863" sldId="271"/>
            <ac:spMk id="2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9a7285e74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 dirty="0">
                <a:solidFill>
                  <a:srgbClr val="FF5100"/>
                </a:solidFill>
                <a:latin typeface="Calibri"/>
                <a:ea typeface="Calibri"/>
                <a:cs typeface="Calibri"/>
                <a:sym typeface="Calibri"/>
              </a:rPr>
              <a:t>General tips</a:t>
            </a:r>
            <a:endParaRPr sz="1600" b="1" dirty="0">
              <a:solidFill>
                <a:srgbClr val="FF5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flashy transitions, elaborate animations or sound effects: they can be distracting, and they also add to your file size so that your presentation might be difficult to load.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Simplicity: simple, consistent slide layouts work best in ensuring your audience can follow along.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backgrounds should be subtle so that your content stand out.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 some empty space: clutter reduces readability. Leave breathing room around text and image, so that they are easily distinguishable at a distance.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 position, colors, and styles.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 dirty="0">
                <a:solidFill>
                  <a:srgbClr val="FF5100"/>
                </a:solidFill>
                <a:latin typeface="Calibri"/>
                <a:ea typeface="Calibri"/>
                <a:cs typeface="Calibri"/>
                <a:sym typeface="Calibri"/>
              </a:rPr>
              <a:t>Font and text styles</a:t>
            </a:r>
            <a:endParaRPr sz="1600" b="1" dirty="0">
              <a:solidFill>
                <a:srgbClr val="FF5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standard font that comes with the PowerPoint package to ensure your formatting will stay the same on different computers.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use Calibri font.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bold and large font for headlines. Avoid all caps.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size should be no smaller than 24pt; to test readability, stand back 2m from the monitor to see if you can still read the slides.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headlines should be the same font, and all body text should be the same font, so that the audience knows what to expect.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content to around 6 bullet points per slide. Use short sentences.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single style of bullets throughout the presentation.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 dirty="0">
                <a:solidFill>
                  <a:srgbClr val="FF5100"/>
                </a:solidFill>
                <a:latin typeface="Calibri"/>
                <a:ea typeface="Calibri"/>
                <a:cs typeface="Calibri"/>
                <a:sym typeface="Calibri"/>
              </a:rPr>
              <a:t>Colors</a:t>
            </a:r>
            <a:endParaRPr sz="1600" b="1" dirty="0">
              <a:solidFill>
                <a:srgbClr val="FF5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of text should clearly stand out from the background.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accessibility of different colors; some vibrant colors can be difficult to see on screen, especially for people with color-blindness. Some color combinations to avoid include: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and green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and brown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and purple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and black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using too many colors in one chart. Use different shades of colors can help if you have many datapoints to represent.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 dirty="0">
                <a:solidFill>
                  <a:srgbClr val="FF5100"/>
                </a:solidFill>
                <a:latin typeface="Calibri"/>
                <a:ea typeface="Calibri"/>
                <a:cs typeface="Calibri"/>
                <a:sym typeface="Calibri"/>
              </a:rPr>
              <a:t>Imagery</a:t>
            </a:r>
            <a:endParaRPr sz="1600" b="1" dirty="0">
              <a:solidFill>
                <a:srgbClr val="FF5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high quality images.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one or two large images per slide, instead of many small images that are hard to see from a distance.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 images on a grid.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 dirty="0">
                <a:solidFill>
                  <a:srgbClr val="FF5100"/>
                </a:solidFill>
                <a:latin typeface="Calibri"/>
                <a:ea typeface="Calibri"/>
                <a:cs typeface="Calibri"/>
                <a:sym typeface="Calibri"/>
              </a:rPr>
              <a:t>Callouts</a:t>
            </a:r>
            <a:endParaRPr sz="1600" b="1" dirty="0">
              <a:solidFill>
                <a:srgbClr val="FF51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building callouts (arrows and circles) in your presentation to highlight important details.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content to around 6 bullet points per slide. Use short sentences and use a single style of bullets throughout the presentation.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Google Shape;188;g209a7285e74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59f9d0a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Google Shape;209;g2159f9d0a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59f9d0a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Google Shape;209;g2159f9d0a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39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59f9d0a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Google Shape;216;g2159f9d0a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59f9d0a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g2159f9d0a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9a7285e7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Google Shape;237;g209a7285e7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blipFill rotWithShape="1">
          <a:blip r:embed="rId2">
            <a:alphaModFix/>
          </a:blip>
          <a:tile tx="0" ty="444500" sx="50000" sy="5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1907059" y="0"/>
            <a:ext cx="8377882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9625" sx="101512" sy="101512" algn="ctr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ctrTitle"/>
          </p:nvPr>
        </p:nvSpPr>
        <p:spPr>
          <a:xfrm>
            <a:off x="2514600" y="2852110"/>
            <a:ext cx="7162799" cy="230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ubTitle" idx="1"/>
          </p:nvPr>
        </p:nvSpPr>
        <p:spPr>
          <a:xfrm>
            <a:off x="2514599" y="5257800"/>
            <a:ext cx="716279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541" y="740466"/>
            <a:ext cx="3054246" cy="140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>
            <a:spLocks noGrp="1"/>
          </p:cNvSpPr>
          <p:nvPr>
            <p:ph type="pic" idx="2"/>
          </p:nvPr>
        </p:nvSpPr>
        <p:spPr>
          <a:xfrm>
            <a:off x="6096001" y="374073"/>
            <a:ext cx="3581398" cy="230748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4"/>
          <p:cNvSpPr txBox="1">
            <a:spLocks noGrp="1"/>
          </p:cNvSpPr>
          <p:nvPr>
            <p:ph type="ctrTitle"/>
          </p:nvPr>
        </p:nvSpPr>
        <p:spPr>
          <a:xfrm>
            <a:off x="636371" y="2966416"/>
            <a:ext cx="7162799" cy="230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"/>
          </p:nvPr>
        </p:nvSpPr>
        <p:spPr>
          <a:xfrm>
            <a:off x="636372" y="5519450"/>
            <a:ext cx="7162799" cy="86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71" y="541645"/>
            <a:ext cx="3642890" cy="168133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>
            <a:spLocks noGrp="1"/>
          </p:cNvSpPr>
          <p:nvPr>
            <p:ph type="pic" idx="3"/>
          </p:nvPr>
        </p:nvSpPr>
        <p:spPr>
          <a:xfrm>
            <a:off x="7974231" y="228572"/>
            <a:ext cx="3581398" cy="2307480"/>
          </a:xfrm>
          <a:prstGeom prst="rect">
            <a:avLst/>
          </a:prstGeom>
          <a:solidFill>
            <a:srgbClr val="BEBAA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6488935" y="-88135"/>
            <a:ext cx="5703065" cy="694613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7094669" y="727113"/>
            <a:ext cx="4450890" cy="277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7094669" y="3574636"/>
            <a:ext cx="445089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496" y="727114"/>
            <a:ext cx="4036246" cy="186288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897496" y="3574636"/>
            <a:ext cx="3581398" cy="2307480"/>
          </a:xfrm>
          <a:prstGeom prst="rect">
            <a:avLst/>
          </a:prstGeom>
          <a:solidFill>
            <a:srgbClr val="BEBAA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lank">
  <p:cSld name="Title Only - 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18641" y="296885"/>
            <a:ext cx="10935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dient background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08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Sunset">
  <p:cSld name="Content with Color Block - Sunse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Sunflower">
  <p:cSld name="Content with Color Block - Sunflow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7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Azure">
  <p:cSld name="Content with Color Block - Azur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Emerald">
  <p:cSld name="Content with Color Block - Emeral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9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ur Block - Wild Berry">
  <p:cSld name="Content with Colour Block - Wild Berr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0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ur Block - Amethyst">
  <p:cSld name="Content with Colour Block - Amethys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418641" y="2311843"/>
            <a:ext cx="10935159" cy="379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962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Char char="•"/>
              <a:defRPr/>
            </a:lvl1pPr>
            <a:lvl2pPr marL="914400" lvl="1" indent="-38226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20"/>
              <a:buChar char="•"/>
              <a:defRPr/>
            </a:lvl2pPr>
            <a:lvl3pPr marL="1371600" lvl="2" indent="-3683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Char char="•"/>
              <a:defRPr/>
            </a:lvl4pPr>
            <a:lvl5pPr marL="2286000" lvl="4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159" cy="96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/>
          <p:nvPr/>
        </p:nvSpPr>
        <p:spPr>
          <a:xfrm>
            <a:off x="418641" y="1298407"/>
            <a:ext cx="10935159" cy="9935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2"/>
          </p:nvPr>
        </p:nvSpPr>
        <p:spPr>
          <a:xfrm>
            <a:off x="419100" y="1698648"/>
            <a:ext cx="5874124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20"/>
              <a:buFont typeface="Calibri"/>
              <a:buNone/>
              <a:defRPr sz="2200" b="1" i="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1">
  <p:cSld name="Title Slide 1_1">
    <p:bg>
      <p:bgPr>
        <a:blipFill rotWithShape="1">
          <a:blip r:embed="rId2">
            <a:alphaModFix/>
          </a:blip>
          <a:tile tx="0" ty="444500" sx="50002" sy="50002" flip="none" algn="tl"/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9a7285e74_0_461"/>
          <p:cNvSpPr/>
          <p:nvPr/>
        </p:nvSpPr>
        <p:spPr>
          <a:xfrm>
            <a:off x="1907059" y="0"/>
            <a:ext cx="83778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9625" sx="101510" sy="101510" algn="ctr" rotWithShape="0">
              <a:srgbClr val="000000">
                <a:alpha val="443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09a7285e74_0_461"/>
          <p:cNvSpPr txBox="1">
            <a:spLocks noGrp="1"/>
          </p:cNvSpPr>
          <p:nvPr>
            <p:ph type="ctrTitle"/>
          </p:nvPr>
        </p:nvSpPr>
        <p:spPr>
          <a:xfrm>
            <a:off x="2514600" y="2852110"/>
            <a:ext cx="7162800" cy="2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09a7285e74_0_461"/>
          <p:cNvSpPr txBox="1">
            <a:spLocks noGrp="1"/>
          </p:cNvSpPr>
          <p:nvPr>
            <p:ph type="subTitle" idx="1"/>
          </p:nvPr>
        </p:nvSpPr>
        <p:spPr>
          <a:xfrm>
            <a:off x="2514599" y="5257800"/>
            <a:ext cx="716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8" name="Google Shape;98;g209a7285e74_0_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541" y="374073"/>
            <a:ext cx="2501588" cy="115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blipFill rotWithShape="1">
          <a:blip r:embed="rId2">
            <a:alphaModFix/>
          </a:blip>
          <a:tile tx="0" ty="444500" sx="50002" sy="50002" flip="none" algn="tl"/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9a7285e74_0_285"/>
          <p:cNvSpPr/>
          <p:nvPr/>
        </p:nvSpPr>
        <p:spPr>
          <a:xfrm>
            <a:off x="1907059" y="0"/>
            <a:ext cx="83778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9625" sx="101510" sy="101510" algn="ctr" rotWithShape="0">
              <a:srgbClr val="000000">
                <a:alpha val="443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09a7285e74_0_285"/>
          <p:cNvSpPr txBox="1">
            <a:spLocks noGrp="1"/>
          </p:cNvSpPr>
          <p:nvPr>
            <p:ph type="ctrTitle"/>
          </p:nvPr>
        </p:nvSpPr>
        <p:spPr>
          <a:xfrm>
            <a:off x="2514600" y="2852110"/>
            <a:ext cx="7162800" cy="2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09a7285e74_0_285"/>
          <p:cNvSpPr txBox="1">
            <a:spLocks noGrp="1"/>
          </p:cNvSpPr>
          <p:nvPr>
            <p:ph type="subTitle" idx="1"/>
          </p:nvPr>
        </p:nvSpPr>
        <p:spPr>
          <a:xfrm>
            <a:off x="2514599" y="5257800"/>
            <a:ext cx="716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7" name="Google Shape;107;g209a7285e74_0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541" y="374073"/>
            <a:ext cx="2501588" cy="115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9a7285e74_0_290"/>
          <p:cNvSpPr txBox="1">
            <a:spLocks noGrp="1"/>
          </p:cNvSpPr>
          <p:nvPr>
            <p:ph type="body" idx="1"/>
          </p:nvPr>
        </p:nvSpPr>
        <p:spPr>
          <a:xfrm>
            <a:off x="418641" y="2311843"/>
            <a:ext cx="10935300" cy="3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962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Char char="•"/>
              <a:defRPr/>
            </a:lvl1pPr>
            <a:lvl2pPr marL="914400" lvl="1" indent="-38226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20"/>
              <a:buChar char="•"/>
              <a:defRPr/>
            </a:lvl2pPr>
            <a:lvl3pPr marL="1371600" lvl="2" indent="-368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  <a:defRPr/>
            </a:lvl3pPr>
            <a:lvl4pPr marL="182880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Char char="•"/>
              <a:defRPr/>
            </a:lvl4pPr>
            <a:lvl5pPr marL="2286000" lvl="4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09a7285e74_0_290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09a7285e74_0_290"/>
          <p:cNvSpPr/>
          <p:nvPr/>
        </p:nvSpPr>
        <p:spPr>
          <a:xfrm>
            <a:off x="418641" y="1298407"/>
            <a:ext cx="10935300" cy="99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09a7285e74_0_290"/>
          <p:cNvSpPr txBox="1">
            <a:spLocks noGrp="1"/>
          </p:cNvSpPr>
          <p:nvPr>
            <p:ph type="body" idx="2"/>
          </p:nvPr>
        </p:nvSpPr>
        <p:spPr>
          <a:xfrm>
            <a:off x="419100" y="1698648"/>
            <a:ext cx="5874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20"/>
              <a:buFont typeface="Calibri"/>
              <a:buNone/>
              <a:defRPr sz="2200" b="1" i="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9a7285e74_0_295"/>
          <p:cNvSpPr txBox="1">
            <a:spLocks noGrp="1"/>
          </p:cNvSpPr>
          <p:nvPr>
            <p:ph type="body" idx="1"/>
          </p:nvPr>
        </p:nvSpPr>
        <p:spPr>
          <a:xfrm>
            <a:off x="418641" y="296885"/>
            <a:ext cx="51579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g209a7285e74_0_295"/>
          <p:cNvSpPr txBox="1">
            <a:spLocks noGrp="1"/>
          </p:cNvSpPr>
          <p:nvPr>
            <p:ph type="body" idx="2"/>
          </p:nvPr>
        </p:nvSpPr>
        <p:spPr>
          <a:xfrm>
            <a:off x="418641" y="2311842"/>
            <a:ext cx="51579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09a7285e74_0_295"/>
          <p:cNvSpPr txBox="1">
            <a:spLocks noGrp="1"/>
          </p:cNvSpPr>
          <p:nvPr>
            <p:ph type="body" idx="3"/>
          </p:nvPr>
        </p:nvSpPr>
        <p:spPr>
          <a:xfrm>
            <a:off x="6170612" y="296884"/>
            <a:ext cx="51579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g209a7285e74_0_295"/>
          <p:cNvSpPr/>
          <p:nvPr/>
        </p:nvSpPr>
        <p:spPr>
          <a:xfrm>
            <a:off x="418641" y="1434887"/>
            <a:ext cx="5157900" cy="99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09a7285e74_0_295"/>
          <p:cNvSpPr/>
          <p:nvPr/>
        </p:nvSpPr>
        <p:spPr>
          <a:xfrm>
            <a:off x="6170611" y="1434886"/>
            <a:ext cx="5157900" cy="99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09a7285e74_0_295"/>
          <p:cNvSpPr txBox="1">
            <a:spLocks noGrp="1"/>
          </p:cNvSpPr>
          <p:nvPr>
            <p:ph type="body" idx="4"/>
          </p:nvPr>
        </p:nvSpPr>
        <p:spPr>
          <a:xfrm>
            <a:off x="6165066" y="2311842"/>
            <a:ext cx="51579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09a7285e74_0_295"/>
          <p:cNvSpPr txBox="1">
            <a:spLocks noGrp="1"/>
          </p:cNvSpPr>
          <p:nvPr>
            <p:ph type="body" idx="5"/>
          </p:nvPr>
        </p:nvSpPr>
        <p:spPr>
          <a:xfrm>
            <a:off x="419100" y="1698648"/>
            <a:ext cx="5157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20"/>
              <a:buFont typeface="Calibri"/>
              <a:buNone/>
              <a:defRPr sz="2200" b="1" i="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09a7285e74_0_295"/>
          <p:cNvSpPr txBox="1">
            <a:spLocks noGrp="1"/>
          </p:cNvSpPr>
          <p:nvPr>
            <p:ph type="body" idx="6"/>
          </p:nvPr>
        </p:nvSpPr>
        <p:spPr>
          <a:xfrm>
            <a:off x="6165525" y="1693412"/>
            <a:ext cx="5157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20"/>
              <a:buFont typeface="Calibri"/>
              <a:buNone/>
              <a:defRPr sz="2200" b="1" i="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9a7285e74_0_304"/>
          <p:cNvSpPr txBox="1">
            <a:spLocks noGrp="1"/>
          </p:cNvSpPr>
          <p:nvPr>
            <p:ph type="title"/>
          </p:nvPr>
        </p:nvSpPr>
        <p:spPr>
          <a:xfrm>
            <a:off x="418641" y="365125"/>
            <a:ext cx="1093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Gradient Block">
  <p:cSld name="Content with Gradient Bloc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9a7285e74_0_306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09a7285e74_0_306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09a7285e74_0_306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09a7285e74_0_306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Rose">
  <p:cSld name="Content with Color Block - Ro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9a7285e74_0_311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09a7285e74_0_311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09a7285e74_0_311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09a7285e74_0_311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0800025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9a7285e74_0_316"/>
          <p:cNvSpPr txBox="1">
            <a:spLocks noGrp="1"/>
          </p:cNvSpPr>
          <p:nvPr>
            <p:ph type="title"/>
          </p:nvPr>
        </p:nvSpPr>
        <p:spPr>
          <a:xfrm>
            <a:off x="1019908" y="1997768"/>
            <a:ext cx="93375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  <a:defRPr sz="5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09a7285e74_0_316"/>
          <p:cNvSpPr/>
          <p:nvPr/>
        </p:nvSpPr>
        <p:spPr>
          <a:xfrm>
            <a:off x="1019908" y="4345696"/>
            <a:ext cx="3559500" cy="282600"/>
          </a:xfrm>
          <a:prstGeom prst="rect">
            <a:avLst/>
          </a:prstGeom>
          <a:blipFill rotWithShape="1">
            <a:blip r:embed="rId2">
              <a:alphaModFix/>
            </a:blip>
            <a:tile tx="412750" ty="-514350" sx="45000" sy="45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- gradient" type="titleOnly">
  <p:cSld name="TITLE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0800025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9a7285e74_0_319"/>
          <p:cNvSpPr txBox="1">
            <a:spLocks noGrp="1"/>
          </p:cNvSpPr>
          <p:nvPr>
            <p:ph type="title"/>
          </p:nvPr>
        </p:nvSpPr>
        <p:spPr>
          <a:xfrm>
            <a:off x="418641" y="296885"/>
            <a:ext cx="1093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9a7285e74_0_321"/>
          <p:cNvSpPr/>
          <p:nvPr/>
        </p:nvSpPr>
        <p:spPr>
          <a:xfrm>
            <a:off x="0" y="5983705"/>
            <a:ext cx="12192000" cy="874200"/>
          </a:xfrm>
          <a:prstGeom prst="rect">
            <a:avLst/>
          </a:prstGeom>
          <a:blipFill rotWithShape="1">
            <a:blip r:embed="rId2">
              <a:alphaModFix/>
            </a:blip>
            <a:tile tx="412750" ty="69850" sx="45000" sy="45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09a7285e74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925" y="1262913"/>
            <a:ext cx="1190149" cy="181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418641" y="296885"/>
            <a:ext cx="5157787" cy="106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2"/>
          </p:nvPr>
        </p:nvSpPr>
        <p:spPr>
          <a:xfrm>
            <a:off x="418641" y="2311842"/>
            <a:ext cx="5157787" cy="382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3"/>
          </p:nvPr>
        </p:nvSpPr>
        <p:spPr>
          <a:xfrm>
            <a:off x="6170612" y="296884"/>
            <a:ext cx="5157787" cy="106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7"/>
          <p:cNvSpPr/>
          <p:nvPr/>
        </p:nvSpPr>
        <p:spPr>
          <a:xfrm>
            <a:off x="418641" y="1434887"/>
            <a:ext cx="5157787" cy="9935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6170611" y="1434886"/>
            <a:ext cx="5157787" cy="9935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4"/>
          </p:nvPr>
        </p:nvSpPr>
        <p:spPr>
          <a:xfrm>
            <a:off x="6165066" y="2311842"/>
            <a:ext cx="5157787" cy="382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5"/>
          </p:nvPr>
        </p:nvSpPr>
        <p:spPr>
          <a:xfrm>
            <a:off x="419100" y="1698648"/>
            <a:ext cx="5157328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20"/>
              <a:buFont typeface="Calibri"/>
              <a:buNone/>
              <a:defRPr sz="2200" b="1" i="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6"/>
          </p:nvPr>
        </p:nvSpPr>
        <p:spPr>
          <a:xfrm>
            <a:off x="6165525" y="1693412"/>
            <a:ext cx="5157328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20"/>
              <a:buFont typeface="Calibri"/>
              <a:buNone/>
              <a:defRPr sz="2200" b="1" i="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9a7285e74_0_3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209a7285e74_0_324"/>
          <p:cNvSpPr txBox="1">
            <a:spLocks noGrp="1"/>
          </p:cNvSpPr>
          <p:nvPr>
            <p:ph type="ctrTitle"/>
          </p:nvPr>
        </p:nvSpPr>
        <p:spPr>
          <a:xfrm>
            <a:off x="636371" y="2966416"/>
            <a:ext cx="7162800" cy="2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09a7285e74_0_324"/>
          <p:cNvSpPr txBox="1">
            <a:spLocks noGrp="1"/>
          </p:cNvSpPr>
          <p:nvPr>
            <p:ph type="subTitle" idx="1"/>
          </p:nvPr>
        </p:nvSpPr>
        <p:spPr>
          <a:xfrm>
            <a:off x="636372" y="5519450"/>
            <a:ext cx="71628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6" name="Google Shape;146;g209a7285e74_0_32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71" y="541645"/>
            <a:ext cx="2930794" cy="135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9a7285e74_0_329"/>
          <p:cNvSpPr/>
          <p:nvPr/>
        </p:nvSpPr>
        <p:spPr>
          <a:xfrm>
            <a:off x="6488935" y="-88135"/>
            <a:ext cx="5703000" cy="6946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09a7285e74_0_329"/>
          <p:cNvSpPr txBox="1">
            <a:spLocks noGrp="1"/>
          </p:cNvSpPr>
          <p:nvPr>
            <p:ph type="title"/>
          </p:nvPr>
        </p:nvSpPr>
        <p:spPr>
          <a:xfrm>
            <a:off x="7094669" y="727113"/>
            <a:ext cx="44508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09a7285e74_0_329"/>
          <p:cNvSpPr txBox="1">
            <a:spLocks noGrp="1"/>
          </p:cNvSpPr>
          <p:nvPr>
            <p:ph type="body" idx="1"/>
          </p:nvPr>
        </p:nvSpPr>
        <p:spPr>
          <a:xfrm>
            <a:off x="7094669" y="3574636"/>
            <a:ext cx="44508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g209a7285e74_0_329"/>
          <p:cNvSpPr>
            <a:spLocks noGrp="1"/>
          </p:cNvSpPr>
          <p:nvPr>
            <p:ph type="pic" idx="2"/>
          </p:nvPr>
        </p:nvSpPr>
        <p:spPr>
          <a:xfrm>
            <a:off x="897496" y="3574636"/>
            <a:ext cx="3581400" cy="2307600"/>
          </a:xfrm>
          <a:prstGeom prst="rect">
            <a:avLst/>
          </a:prstGeom>
          <a:solidFill>
            <a:srgbClr val="BEBAA2"/>
          </a:solidFill>
          <a:ln>
            <a:noFill/>
          </a:ln>
        </p:spPr>
      </p:sp>
      <p:pic>
        <p:nvPicPr>
          <p:cNvPr id="152" name="Google Shape;152;g209a7285e74_0_3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496" y="398595"/>
            <a:ext cx="2501588" cy="115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lank">
  <p:cSld name="Title Only - 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9a7285e74_0_335"/>
          <p:cNvSpPr txBox="1">
            <a:spLocks noGrp="1"/>
          </p:cNvSpPr>
          <p:nvPr>
            <p:ph type="title"/>
          </p:nvPr>
        </p:nvSpPr>
        <p:spPr>
          <a:xfrm>
            <a:off x="418641" y="296885"/>
            <a:ext cx="1093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dient background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0800025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Sunset">
  <p:cSld name="Content with Color Block - Sunse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9a7285e74_0_338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09a7285e74_0_338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09a7285e74_0_338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09a7285e74_0_338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Sunflower">
  <p:cSld name="Content with Color Block - Sunflow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9a7285e74_0_343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09a7285e74_0_343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09a7285e74_0_343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09a7285e74_0_343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Azure">
  <p:cSld name="Content with Color Block - Azur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9a7285e74_0_348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09a7285e74_0_348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09a7285e74_0_348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09a7285e74_0_348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Emerald">
  <p:cSld name="Content with Color Block - Emerald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9a7285e74_0_353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09a7285e74_0_353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09a7285e74_0_353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09a7285e74_0_353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ur Block - Wild Berry">
  <p:cSld name="Content with Colour Block - Wild Berr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9a7285e74_0_358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09a7285e74_0_358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09a7285e74_0_358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09a7285e74_0_358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ur Block - Amethyst">
  <p:cSld name="Content with Colour Block - Amethys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9a7285e74_0_363"/>
          <p:cNvSpPr/>
          <p:nvPr/>
        </p:nvSpPr>
        <p:spPr>
          <a:xfrm>
            <a:off x="4957590" y="371149"/>
            <a:ext cx="6962700" cy="62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09a7285e74_0_363"/>
          <p:cNvSpPr/>
          <p:nvPr/>
        </p:nvSpPr>
        <p:spPr>
          <a:xfrm>
            <a:off x="420363" y="371149"/>
            <a:ext cx="4351800" cy="329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9a7285e74_0_363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1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209a7285e74_0_363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18641" y="365125"/>
            <a:ext cx="10935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Gradient Block">
  <p:cSld name="Content with Gradient Bloc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olor Block - Rose">
  <p:cSld name="Content with Color Block - Ros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>
            <a:off x="4957590" y="371149"/>
            <a:ext cx="6962661" cy="62059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420363" y="371149"/>
            <a:ext cx="4351662" cy="3294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630075" y="1367507"/>
            <a:ext cx="3932237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5183188" y="583895"/>
            <a:ext cx="6172200" cy="57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080"/>
              <a:buFont typeface="Calibri"/>
              <a:buNone/>
              <a:defRPr sz="28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40"/>
              <a:buFont typeface="Calibri"/>
              <a:buNone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080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1019908" y="1997768"/>
            <a:ext cx="9337430" cy="229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/>
          <p:nvPr/>
        </p:nvSpPr>
        <p:spPr>
          <a:xfrm>
            <a:off x="1019908" y="4345696"/>
            <a:ext cx="3559444" cy="282499"/>
          </a:xfrm>
          <a:prstGeom prst="rect">
            <a:avLst/>
          </a:prstGeom>
          <a:blipFill rotWithShape="1">
            <a:blip r:embed="rId2">
              <a:alphaModFix/>
            </a:blip>
            <a:tile tx="412750" ty="-514350" sx="45000" sy="45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- gradient" type="titleOnly">
  <p:cSld name="TITLE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08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18641" y="296885"/>
            <a:ext cx="10935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0" y="5983705"/>
            <a:ext cx="12192000" cy="874295"/>
          </a:xfrm>
          <a:prstGeom prst="rect">
            <a:avLst/>
          </a:prstGeom>
          <a:blipFill rotWithShape="1">
            <a:blip r:embed="rId2">
              <a:alphaModFix/>
            </a:blip>
            <a:tile tx="412750" ty="69850" sx="45000" sy="45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701" y="1295399"/>
            <a:ext cx="2132597" cy="324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18641" y="365125"/>
            <a:ext cx="10935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18641" y="1825625"/>
            <a:ext cx="109351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/>
          <p:nvPr/>
        </p:nvSpPr>
        <p:spPr>
          <a:xfrm>
            <a:off x="1" y="6411167"/>
            <a:ext cx="3459296" cy="282499"/>
          </a:xfrm>
          <a:prstGeom prst="rect">
            <a:avLst/>
          </a:prstGeom>
          <a:blipFill rotWithShape="1">
            <a:blip r:embed="rId22">
              <a:alphaModFix/>
            </a:blip>
            <a:tile tx="412750" ty="-514350" sx="45000" sy="45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9a7285e74_0_281"/>
          <p:cNvSpPr txBox="1">
            <a:spLocks noGrp="1"/>
          </p:cNvSpPr>
          <p:nvPr>
            <p:ph type="title"/>
          </p:nvPr>
        </p:nvSpPr>
        <p:spPr>
          <a:xfrm>
            <a:off x="418641" y="365125"/>
            <a:ext cx="1093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209a7285e74_0_281"/>
          <p:cNvSpPr txBox="1">
            <a:spLocks noGrp="1"/>
          </p:cNvSpPr>
          <p:nvPr>
            <p:ph type="body" idx="1"/>
          </p:nvPr>
        </p:nvSpPr>
        <p:spPr>
          <a:xfrm>
            <a:off x="418641" y="1825625"/>
            <a:ext cx="1093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09a7285e74_0_281"/>
          <p:cNvSpPr/>
          <p:nvPr/>
        </p:nvSpPr>
        <p:spPr>
          <a:xfrm>
            <a:off x="1" y="6411167"/>
            <a:ext cx="3459300" cy="282600"/>
          </a:xfrm>
          <a:prstGeom prst="rect">
            <a:avLst/>
          </a:prstGeom>
          <a:blipFill rotWithShape="1">
            <a:blip r:embed="rId21">
              <a:alphaModFix/>
            </a:blip>
            <a:tile tx="412750" ty="-514350" sx="45000" sy="45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1985C1D-0DE3-69CA-1598-03DDA1E2293C}"/>
              </a:ext>
            </a:extLst>
          </p:cNvPr>
          <p:cNvSpPr/>
          <p:nvPr/>
        </p:nvSpPr>
        <p:spPr>
          <a:xfrm>
            <a:off x="7021407" y="-8372"/>
            <a:ext cx="2850706" cy="165955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 dirty="0">
              <a:latin typeface="Calibri" panose="020F0502020204030204" pitchFamily="34" charset="0"/>
            </a:endParaRPr>
          </a:p>
        </p:txBody>
      </p:sp>
      <p:sp>
        <p:nvSpPr>
          <p:cNvPr id="190" name="Google Shape;190;g209a7285e74_0_368"/>
          <p:cNvSpPr txBox="1">
            <a:spLocks noGrp="1"/>
          </p:cNvSpPr>
          <p:nvPr>
            <p:ph type="ctrTitle"/>
          </p:nvPr>
        </p:nvSpPr>
        <p:spPr>
          <a:xfrm>
            <a:off x="2514600" y="2217438"/>
            <a:ext cx="7162800" cy="201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solidFill>
                  <a:srgbClr val="007698"/>
                </a:solidFill>
                <a:cs typeface="Calibri" panose="020F0502020204030204" pitchFamily="34" charset="0"/>
              </a:rPr>
              <a:t>An integrated health systems approach to increase the use of chlorhexidine for newborn care </a:t>
            </a:r>
            <a:br>
              <a:rPr lang="en-US" sz="3600" dirty="0">
                <a:solidFill>
                  <a:srgbClr val="007698"/>
                </a:solidFill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007698"/>
                </a:solidFill>
                <a:cs typeface="Calibri" panose="020F0502020204030204" pitchFamily="34" charset="0"/>
              </a:rPr>
              <a:t>in Madagascar</a:t>
            </a:r>
            <a:endParaRPr lang="en-CA" sz="3600" dirty="0">
              <a:solidFill>
                <a:srgbClr val="007698"/>
              </a:solidFill>
              <a:cs typeface="Calibri" panose="020F0502020204030204" pitchFamily="34" charset="0"/>
            </a:endParaRPr>
          </a:p>
        </p:txBody>
      </p:sp>
      <p:sp>
        <p:nvSpPr>
          <p:cNvPr id="191" name="Google Shape;191;g209a7285e74_0_368"/>
          <p:cNvSpPr txBox="1">
            <a:spLocks noGrp="1"/>
          </p:cNvSpPr>
          <p:nvPr>
            <p:ph type="subTitle" idx="1"/>
          </p:nvPr>
        </p:nvSpPr>
        <p:spPr>
          <a:xfrm>
            <a:off x="2514600" y="4750205"/>
            <a:ext cx="7162800" cy="124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CA" b="1" i="1" dirty="0">
                <a:latin typeface="Calibri"/>
                <a:ea typeface="Calibri"/>
                <a:cs typeface="Calibri"/>
                <a:sym typeface="Calibri"/>
              </a:rPr>
              <a:t>Liliane Ingabire Magera</a:t>
            </a:r>
            <a:endParaRPr b="1" i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</a:pPr>
            <a:r>
              <a:rPr lang="en-CA" sz="2000" i="1" dirty="0">
                <a:latin typeface="Calibri"/>
                <a:ea typeface="Calibri"/>
                <a:cs typeface="Calibri"/>
              </a:rPr>
              <a:t>Senior Advisor – Continuum of Care Services, </a:t>
            </a:r>
            <a:r>
              <a:rPr lang="en-CA" sz="2000" dirty="0">
                <a:latin typeface="Calibri"/>
                <a:ea typeface="Calibri"/>
                <a:cs typeface="Calibri"/>
              </a:rPr>
              <a:t>USAID ACCESS Program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</a:pPr>
            <a:endParaRPr lang="en-CA" i="1" dirty="0">
              <a:latin typeface="Calibri"/>
              <a:ea typeface="Calibri"/>
              <a:cs typeface="Calibri"/>
            </a:endParaRPr>
          </a:p>
        </p:txBody>
      </p:sp>
      <p:sp>
        <p:nvSpPr>
          <p:cNvPr id="192" name="Google Shape;192;g209a7285e74_0_368"/>
          <p:cNvSpPr txBox="1"/>
          <p:nvPr/>
        </p:nvSpPr>
        <p:spPr>
          <a:xfrm>
            <a:off x="2395467" y="6279200"/>
            <a:ext cx="26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>
                <a:latin typeface="Calibri"/>
                <a:ea typeface="Calibri"/>
                <a:cs typeface="Calibri"/>
                <a:sym typeface="Calibri"/>
              </a:rPr>
              <a:t>Abstract #1294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 descr="Une image contenant logo&#10;&#10;Description générée automatiquement">
            <a:extLst>
              <a:ext uri="{FF2B5EF4-FFF2-40B4-BE49-F238E27FC236}">
                <a16:creationId xmlns:a16="http://schemas.microsoft.com/office/drawing/2014/main" id="{B184F23B-46BB-9B80-155F-878FA5D1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803" y="1191643"/>
            <a:ext cx="864000" cy="357120"/>
          </a:xfrm>
          <a:prstGeom prst="rect">
            <a:avLst/>
          </a:prstGeom>
        </p:spPr>
      </p:pic>
      <p:pic>
        <p:nvPicPr>
          <p:cNvPr id="19" name="Image 18" descr="Une image contenant logo&#10;&#10;Description générée automatiquement">
            <a:extLst>
              <a:ext uri="{FF2B5EF4-FFF2-40B4-BE49-F238E27FC236}">
                <a16:creationId xmlns:a16="http://schemas.microsoft.com/office/drawing/2014/main" id="{DC14FABD-B504-D844-7C7C-14E1437E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07" y="1098589"/>
            <a:ext cx="1556830" cy="6040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DABC032-54C0-2380-BA77-409EDEFB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89090" y="343421"/>
            <a:ext cx="2429067" cy="653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D0EF89-FB98-0C75-3908-11EA4DF2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719" y="3048593"/>
            <a:ext cx="5071911" cy="175360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CA" sz="2000" dirty="0"/>
              <a:t>from</a:t>
            </a:r>
            <a:r>
              <a:rPr lang="en-CA" sz="1900" dirty="0"/>
              <a:t> </a:t>
            </a:r>
            <a:r>
              <a:rPr lang="en-CA" sz="3200" b="1" dirty="0">
                <a:solidFill>
                  <a:srgbClr val="007698"/>
                </a:solidFill>
              </a:rPr>
              <a:t>31</a:t>
            </a:r>
            <a:r>
              <a:rPr lang="en-CA" sz="3200" dirty="0"/>
              <a:t> </a:t>
            </a:r>
            <a:r>
              <a:rPr lang="en-CA" sz="2000" dirty="0"/>
              <a:t>deaths per 1,000 live births in 2000 </a:t>
            </a:r>
            <a:r>
              <a:rPr lang="en-CA" sz="1800" dirty="0"/>
              <a:t>to </a:t>
            </a:r>
            <a:r>
              <a:rPr lang="en-CA" sz="3200" b="1" dirty="0">
                <a:solidFill>
                  <a:srgbClr val="007698"/>
                </a:solidFill>
              </a:rPr>
              <a:t>24</a:t>
            </a:r>
            <a:r>
              <a:rPr lang="en-CA" sz="1900" dirty="0">
                <a:solidFill>
                  <a:srgbClr val="007698"/>
                </a:solidFill>
              </a:rPr>
              <a:t> </a:t>
            </a:r>
            <a:r>
              <a:rPr lang="en-CA" sz="2000" dirty="0"/>
              <a:t>deaths per 1,000 live births in 2020, but more efforts are needed to improve newborn survival by addressing underlying causes of newborn mortality:</a:t>
            </a:r>
            <a:endParaRPr lang="en-US" sz="1800" dirty="0"/>
          </a:p>
        </p:txBody>
      </p:sp>
      <p:sp>
        <p:nvSpPr>
          <p:cNvPr id="8" name="Google Shape;205;g212ad6c89a7_0_0">
            <a:extLst>
              <a:ext uri="{FF2B5EF4-FFF2-40B4-BE49-F238E27FC236}">
                <a16:creationId xmlns:a16="http://schemas.microsoft.com/office/drawing/2014/main" id="{34298257-A8D0-B4A4-0F04-DAD3704995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dirty="0">
                <a:solidFill>
                  <a:srgbClr val="000000"/>
                </a:solidFill>
              </a:rPr>
              <a:t>Background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79ED515-3341-4B7E-A8C0-DAF0150551C2}"/>
              </a:ext>
            </a:extLst>
          </p:cNvPr>
          <p:cNvSpPr txBox="1"/>
          <p:nvPr/>
        </p:nvSpPr>
        <p:spPr>
          <a:xfrm>
            <a:off x="317269" y="1490472"/>
            <a:ext cx="11215188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3000" b="1" dirty="0">
                <a:solidFill>
                  <a:srgbClr val="007698"/>
                </a:solidFill>
                <a:latin typeface="Calibri"/>
                <a:cs typeface="Calibri"/>
              </a:rPr>
              <a:t>MNH IN MADAGASCAR: Progress and Opportunities for Improvement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EFCE67-EBFD-3F08-D980-1EB027F71585}"/>
              </a:ext>
            </a:extLst>
          </p:cNvPr>
          <p:cNvCxnSpPr>
            <a:cxnSpLocks/>
          </p:cNvCxnSpPr>
          <p:nvPr/>
        </p:nvCxnSpPr>
        <p:spPr>
          <a:xfrm>
            <a:off x="5807686" y="2447925"/>
            <a:ext cx="0" cy="34818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2F0DD8-CFA9-E5B5-3A16-5790D007D728}"/>
              </a:ext>
            </a:extLst>
          </p:cNvPr>
          <p:cNvGrpSpPr/>
          <p:nvPr/>
        </p:nvGrpSpPr>
        <p:grpSpPr>
          <a:xfrm>
            <a:off x="794755" y="5206049"/>
            <a:ext cx="4667103" cy="769441"/>
            <a:chOff x="430027" y="5227531"/>
            <a:chExt cx="4667103" cy="76944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32BAB3B-3CD8-2546-DE94-52AFA94ACFFB}"/>
                </a:ext>
              </a:extLst>
            </p:cNvPr>
            <p:cNvGrpSpPr/>
            <p:nvPr/>
          </p:nvGrpSpPr>
          <p:grpSpPr>
            <a:xfrm>
              <a:off x="430027" y="5227531"/>
              <a:ext cx="694669" cy="769441"/>
              <a:chOff x="7515089" y="1005141"/>
              <a:chExt cx="694669" cy="76944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411C89-39BF-37AD-BDB6-CC766F6CF438}"/>
                  </a:ext>
                </a:extLst>
              </p:cNvPr>
              <p:cNvSpPr txBox="1"/>
              <p:nvPr/>
            </p:nvSpPr>
            <p:spPr>
              <a:xfrm>
                <a:off x="7515089" y="1005141"/>
                <a:ext cx="4700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698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E08297-122F-AA48-555C-8EC3BD985F0F}"/>
                  </a:ext>
                </a:extLst>
              </p:cNvPr>
              <p:cNvSpPr txBox="1"/>
              <p:nvPr/>
            </p:nvSpPr>
            <p:spPr>
              <a:xfrm>
                <a:off x="7831490" y="1099347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7698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rgbClr val="007698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53C033-2D90-DA53-0EEA-808EDC257262}"/>
                </a:ext>
              </a:extLst>
            </p:cNvPr>
            <p:cNvSpPr txBox="1"/>
            <p:nvPr/>
          </p:nvSpPr>
          <p:spPr>
            <a:xfrm>
              <a:off x="1064368" y="5275556"/>
              <a:ext cx="4032762" cy="705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lnSpc>
                  <a:spcPct val="114000"/>
                </a:lnSpc>
                <a:spcBef>
                  <a:spcPts val="0"/>
                </a:spcBef>
                <a:buNone/>
              </a:pPr>
              <a:r>
                <a:rPr lang="en-CA" sz="1800" dirty="0">
                  <a:latin typeface="+mj-lt"/>
                </a:rPr>
                <a:t>of deaths are caused by preventable infections and sepsis (2020)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DC1203C-9841-43F1-8CDF-1491BCC68813}"/>
              </a:ext>
            </a:extLst>
          </p:cNvPr>
          <p:cNvSpPr txBox="1">
            <a:spLocks/>
          </p:cNvSpPr>
          <p:nvPr/>
        </p:nvSpPr>
        <p:spPr>
          <a:xfrm>
            <a:off x="6204973" y="2340854"/>
            <a:ext cx="5337923" cy="7848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WHO recommends umbilical cord care</a:t>
            </a:r>
          </a:p>
          <a:p>
            <a:pPr marL="0" indent="0">
              <a:buNone/>
            </a:pPr>
            <a:r>
              <a:rPr lang="en-US" sz="2000" b="1" dirty="0"/>
              <a:t>with 7.1% chlorhexidine </a:t>
            </a:r>
            <a:r>
              <a:rPr lang="en-US" sz="2000" b="1" dirty="0" err="1"/>
              <a:t>digluconate</a:t>
            </a:r>
            <a:r>
              <a:rPr lang="en-US" sz="2000" b="1" dirty="0"/>
              <a:t> (CHX)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ED4C454D-958F-4FB8-E7ED-BB5292932CF1}"/>
              </a:ext>
            </a:extLst>
          </p:cNvPr>
          <p:cNvSpPr txBox="1">
            <a:spLocks/>
          </p:cNvSpPr>
          <p:nvPr/>
        </p:nvSpPr>
        <p:spPr>
          <a:xfrm>
            <a:off x="6256308" y="3163406"/>
            <a:ext cx="5457931" cy="204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62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lnSpc>
                <a:spcPct val="124000"/>
              </a:lnSpc>
              <a:spcBef>
                <a:spcPts val="0"/>
              </a:spcBef>
            </a:pPr>
            <a:r>
              <a:rPr lang="en-US" sz="2000" dirty="0"/>
              <a:t>Adopted by the Ministry of Public Health (MOPH) in 2017</a:t>
            </a:r>
          </a:p>
          <a:p>
            <a:pPr marL="342900" indent="-342900">
              <a:lnSpc>
                <a:spcPct val="124000"/>
              </a:lnSpc>
              <a:spcBef>
                <a:spcPts val="0"/>
              </a:spcBef>
            </a:pPr>
            <a:r>
              <a:rPr lang="en-US" sz="2000" dirty="0"/>
              <a:t>Implementation and uptake mainly hindered by:</a:t>
            </a:r>
          </a:p>
          <a:p>
            <a:pPr marL="800100" lvl="1" indent="-342900">
              <a:lnSpc>
                <a:spcPct val="124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/>
              <a:t>Reluctance by health workers to provide CHX</a:t>
            </a:r>
          </a:p>
          <a:p>
            <a:pPr marL="800100" lvl="1" indent="-342900">
              <a:lnSpc>
                <a:spcPct val="124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/>
              <a:t>Hesitancy by mothers to accept CHX</a:t>
            </a:r>
          </a:p>
          <a:p>
            <a:pPr marL="800100" lvl="1" indent="-342900">
              <a:lnSpc>
                <a:spcPct val="124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/>
              <a:t>Limited financial accessibility</a:t>
            </a:r>
          </a:p>
          <a:p>
            <a:pPr marL="800100" lvl="1" indent="-342900">
              <a:lnSpc>
                <a:spcPct val="124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/>
              <a:t>Supply chain unreliability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CAA38B-7480-1950-65F0-BBC0BAAFBBC9}"/>
              </a:ext>
            </a:extLst>
          </p:cNvPr>
          <p:cNvGrpSpPr/>
          <p:nvPr/>
        </p:nvGrpSpPr>
        <p:grpSpPr>
          <a:xfrm>
            <a:off x="11018849" y="2363158"/>
            <a:ext cx="701337" cy="701337"/>
            <a:chOff x="11204816" y="2322350"/>
            <a:chExt cx="701337" cy="70133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DB805B-65EC-21C7-C5B6-8A7165338064}"/>
                </a:ext>
              </a:extLst>
            </p:cNvPr>
            <p:cNvSpPr/>
            <p:nvPr/>
          </p:nvSpPr>
          <p:spPr>
            <a:xfrm>
              <a:off x="11204816" y="2322350"/>
              <a:ext cx="701337" cy="7013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8B91546-D574-3CE7-7FC5-DE50CA697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33697" y="2433451"/>
              <a:ext cx="443574" cy="4791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5222C6-87AE-4352-49C1-5DE2AF90060B}"/>
              </a:ext>
            </a:extLst>
          </p:cNvPr>
          <p:cNvGrpSpPr/>
          <p:nvPr/>
        </p:nvGrpSpPr>
        <p:grpSpPr>
          <a:xfrm>
            <a:off x="504718" y="2287171"/>
            <a:ext cx="5219809" cy="830997"/>
            <a:chOff x="504718" y="2281689"/>
            <a:chExt cx="5219809" cy="83099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7DD761D-1A38-CA19-7B35-8627DA051F33}"/>
                </a:ext>
              </a:extLst>
            </p:cNvPr>
            <p:cNvGrpSpPr/>
            <p:nvPr/>
          </p:nvGrpSpPr>
          <p:grpSpPr>
            <a:xfrm>
              <a:off x="504718" y="2281689"/>
              <a:ext cx="5219809" cy="830997"/>
              <a:chOff x="504718" y="2195964"/>
              <a:chExt cx="5219809" cy="830997"/>
            </a:xfrm>
          </p:grpSpPr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68A561-877F-61B6-4D5C-1A8F12151E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0077" y="2195964"/>
                <a:ext cx="4474450" cy="83099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3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4">
                      <a:lumMod val="50000"/>
                    </a:schemeClr>
                  </a:buClr>
                  <a:buSzPct val="7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dirty="0"/>
                  <a:t>Madagascar has made progress </a:t>
                </a:r>
                <a:br>
                  <a:rPr lang="en-CA" sz="2400" b="1" dirty="0"/>
                </a:br>
                <a:r>
                  <a:rPr lang="en-CA" sz="2400" b="1" dirty="0"/>
                  <a:t>in reducing newborn mortality</a:t>
                </a:r>
                <a:endParaRPr lang="en-US" sz="2400" b="1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7397296-5BF2-530B-6EB1-39080D830652}"/>
                  </a:ext>
                </a:extLst>
              </p:cNvPr>
              <p:cNvSpPr/>
              <p:nvPr/>
            </p:nvSpPr>
            <p:spPr>
              <a:xfrm>
                <a:off x="504718" y="2322350"/>
                <a:ext cx="701337" cy="7013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F78D226-26BE-F0D3-1413-139A093F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104" y="2493565"/>
              <a:ext cx="427962" cy="530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60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59f9d0a21_0_0"/>
          <p:cNvSpPr txBox="1">
            <a:spLocks noGrp="1"/>
          </p:cNvSpPr>
          <p:nvPr>
            <p:ph type="body" idx="1"/>
          </p:nvPr>
        </p:nvSpPr>
        <p:spPr>
          <a:xfrm>
            <a:off x="761913" y="2142444"/>
            <a:ext cx="9182187" cy="39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CA" b="1" dirty="0"/>
              <a:t>Recommended programmatic interventions:</a:t>
            </a:r>
            <a:endParaRPr lang="en-US" b="1" dirty="0"/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/>
              <a:t>Training and reorienting community health volunteers (CHVs) </a:t>
            </a:r>
            <a:br>
              <a:rPr lang="en-CA" sz="1800" dirty="0"/>
            </a:br>
            <a:r>
              <a:rPr lang="en-CA" sz="1800" dirty="0"/>
              <a:t>and health workers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/>
              <a:t>Developing and implementing job aids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/>
              <a:t>Supporting CHVs and other community health actors in educating</a:t>
            </a:r>
            <a:br>
              <a:rPr lang="en-CA" sz="1800" dirty="0"/>
            </a:br>
            <a:r>
              <a:rPr lang="en-CA" sz="1800" dirty="0"/>
              <a:t>the community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/>
              <a:t>Advocating with stakeholders for sustainable procurement and distribution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/>
              <a:t>Encouraging women to purchase CHX through support from Savings and </a:t>
            </a:r>
            <a:br>
              <a:rPr lang="en-CA" sz="1800" dirty="0"/>
            </a:br>
            <a:r>
              <a:rPr lang="en-CA" sz="1800" dirty="0"/>
              <a:t>Internal Lending Communities</a:t>
            </a: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40"/>
              <a:buNone/>
            </a:pPr>
            <a:r>
              <a:rPr lang="en-CA" b="1" dirty="0"/>
              <a:t>Implemented by the MOPH and ACCESS in 11 regions and by the MOPH with other partners in 12 regions, starting in November 2020</a:t>
            </a:r>
            <a:endParaRPr sz="2800" dirty="0"/>
          </a:p>
        </p:txBody>
      </p:sp>
      <p:sp>
        <p:nvSpPr>
          <p:cNvPr id="212" name="Google Shape;212;g2159f9d0a21_0_0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dirty="0"/>
              <a:t>Methods </a:t>
            </a:r>
            <a:r>
              <a:rPr lang="en-CA" sz="3000" dirty="0"/>
              <a:t>(1 of 2)</a:t>
            </a:r>
            <a:endParaRPr sz="3000" dirty="0"/>
          </a:p>
        </p:txBody>
      </p:sp>
      <p:sp>
        <p:nvSpPr>
          <p:cNvPr id="213" name="Google Shape;213;g2159f9d0a21_0_0"/>
          <p:cNvSpPr txBox="1">
            <a:spLocks noGrp="1"/>
          </p:cNvSpPr>
          <p:nvPr>
            <p:ph type="body" idx="2"/>
          </p:nvPr>
        </p:nvSpPr>
        <p:spPr>
          <a:xfrm>
            <a:off x="419100" y="1493265"/>
            <a:ext cx="5874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Calibri"/>
              <a:buNone/>
            </a:pPr>
            <a:r>
              <a:rPr lang="en-CA" sz="3000" dirty="0">
                <a:solidFill>
                  <a:srgbClr val="007698"/>
                </a:solidFill>
              </a:rPr>
              <a:t>INTERVENTION</a:t>
            </a:r>
            <a:endParaRPr lang="fr-FR" sz="3000" dirty="0">
              <a:solidFill>
                <a:srgbClr val="007698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46A371E-55B9-F826-583E-68655215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32" y="2262133"/>
            <a:ext cx="366880" cy="366880"/>
          </a:xfrm>
          <a:prstGeom prst="rect">
            <a:avLst/>
          </a:prstGeom>
        </p:spPr>
      </p:pic>
      <p:pic>
        <p:nvPicPr>
          <p:cNvPr id="6" name="Picture 5" descr="A picture containing person, indoor, standing, dressed&#10;&#10;Description automatically generated">
            <a:extLst>
              <a:ext uri="{FF2B5EF4-FFF2-40B4-BE49-F238E27FC236}">
                <a16:creationId xmlns:a16="http://schemas.microsoft.com/office/drawing/2014/main" id="{E3949022-51C3-DD41-BD25-240B364B4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5" r="16675"/>
          <a:stretch/>
        </p:blipFill>
        <p:spPr>
          <a:xfrm>
            <a:off x="8722936" y="2374286"/>
            <a:ext cx="2707151" cy="2707151"/>
          </a:xfrm>
          <a:prstGeom prst="ellipse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C79449E-33D8-73DD-9794-F08427238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12" y="5231276"/>
            <a:ext cx="366880" cy="3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59f9d0a21_0_0"/>
          <p:cNvSpPr txBox="1">
            <a:spLocks noGrp="1"/>
          </p:cNvSpPr>
          <p:nvPr>
            <p:ph type="body" idx="1"/>
          </p:nvPr>
        </p:nvSpPr>
        <p:spPr>
          <a:xfrm>
            <a:off x="3086100" y="2113869"/>
            <a:ext cx="8543926" cy="398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/>
              <a:t>Using paired t-tests, assessed changes in percentage of newborns who received CHX cord care at birth before (January–June 2020) and after (January–June 2022) the intervention package was implemented: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At the national level (4,495 health facilities across 23 regions)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In ACCESS-supported regions (2,121 health facilities across 11 regions)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In non-ACCESS-supported regions (2,374 health facilities across </a:t>
            </a:r>
            <a:br>
              <a:rPr lang="en-US" sz="2000" dirty="0"/>
            </a:br>
            <a:r>
              <a:rPr lang="en-US" sz="2000" dirty="0"/>
              <a:t>12 regions)</a:t>
            </a:r>
          </a:p>
          <a:p>
            <a:pPr marL="1143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40"/>
              <a:buNone/>
            </a:pPr>
            <a:r>
              <a:rPr lang="en-US" sz="2200" b="1" dirty="0"/>
              <a:t>Used national District Health Information Software 2 (DHIS2) data </a:t>
            </a:r>
            <a:br>
              <a:rPr lang="en-US" sz="2200" b="1" dirty="0"/>
            </a:br>
            <a:r>
              <a:rPr lang="en-US" sz="2200" b="1" dirty="0"/>
              <a:t>and included all health facilities reporting into DHIS2 in the periods </a:t>
            </a:r>
            <a:br>
              <a:rPr lang="en-US" sz="2200" b="1" dirty="0"/>
            </a:br>
            <a:r>
              <a:rPr lang="en-US" sz="2200" b="1" dirty="0"/>
              <a:t>of analysis</a:t>
            </a:r>
          </a:p>
        </p:txBody>
      </p:sp>
      <p:sp>
        <p:nvSpPr>
          <p:cNvPr id="212" name="Google Shape;212;g2159f9d0a21_0_0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dirty="0"/>
              <a:t>Methods </a:t>
            </a:r>
            <a:r>
              <a:rPr lang="en-CA" sz="3000" dirty="0"/>
              <a:t>(2 of 2)</a:t>
            </a:r>
            <a:endParaRPr sz="30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C79449E-33D8-73DD-9794-F08427238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9220" y="4906291"/>
            <a:ext cx="366880" cy="36688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CD2AB95-17EE-9746-EC6B-33D363DC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0581" y="2209119"/>
            <a:ext cx="366880" cy="366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558E1-4D2B-8971-684D-6A80CC0E5A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21" t="6325" r="5898" b="13734"/>
          <a:stretch/>
        </p:blipFill>
        <p:spPr>
          <a:xfrm>
            <a:off x="418641" y="2321486"/>
            <a:ext cx="2383301" cy="2383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075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59f9d0a21_0_6"/>
          <p:cNvSpPr txBox="1">
            <a:spLocks noGrp="1"/>
          </p:cNvSpPr>
          <p:nvPr>
            <p:ph type="body" idx="1"/>
          </p:nvPr>
        </p:nvSpPr>
        <p:spPr>
          <a:xfrm>
            <a:off x="418641" y="1970783"/>
            <a:ext cx="11392360" cy="105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Increases in CHX cord care from before (January–June 2020) to after (January–June 2022) </a:t>
            </a:r>
            <a:br>
              <a:rPr lang="en-US" b="1" dirty="0"/>
            </a:br>
            <a:r>
              <a:rPr lang="en-US" b="1" dirty="0"/>
              <a:t>the intervention:</a:t>
            </a:r>
          </a:p>
          <a:p>
            <a:pPr marL="228600" lvl="0" indent="-6096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None/>
            </a:pPr>
            <a:endParaRPr lang="en-CA" dirty="0"/>
          </a:p>
        </p:txBody>
      </p:sp>
      <p:sp>
        <p:nvSpPr>
          <p:cNvPr id="219" name="Google Shape;219;g2159f9d0a21_0_6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dirty="0"/>
              <a:t>Results</a:t>
            </a:r>
            <a:endParaRPr dirty="0"/>
          </a:p>
        </p:txBody>
      </p:sp>
      <p:sp>
        <p:nvSpPr>
          <p:cNvPr id="5" name="Google Shape;213;g2159f9d0a21_0_0">
            <a:extLst>
              <a:ext uri="{FF2B5EF4-FFF2-40B4-BE49-F238E27FC236}">
                <a16:creationId xmlns:a16="http://schemas.microsoft.com/office/drawing/2014/main" id="{E3491F66-9FD9-1A3D-84A4-B55006030F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19100" y="1493265"/>
            <a:ext cx="5874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Calibri"/>
              <a:buNone/>
            </a:pPr>
            <a:r>
              <a:rPr lang="en-US" sz="3000" dirty="0">
                <a:solidFill>
                  <a:srgbClr val="007698"/>
                </a:solidFill>
              </a:rPr>
              <a:t>PROMISING INCREASES IN CHX USE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E70185-6E2D-8B97-E869-20E626C45E46}"/>
              </a:ext>
            </a:extLst>
          </p:cNvPr>
          <p:cNvSpPr/>
          <p:nvPr/>
        </p:nvSpPr>
        <p:spPr>
          <a:xfrm>
            <a:off x="266700" y="3871176"/>
            <a:ext cx="11077575" cy="1190539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EEA695-09B6-85E2-1665-D157E8C6E854}"/>
              </a:ext>
            </a:extLst>
          </p:cNvPr>
          <p:cNvGrpSpPr/>
          <p:nvPr/>
        </p:nvGrpSpPr>
        <p:grpSpPr>
          <a:xfrm>
            <a:off x="1359128" y="2847964"/>
            <a:ext cx="9684556" cy="909421"/>
            <a:chOff x="717849" y="3029119"/>
            <a:chExt cx="9684556" cy="9094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17467C-AA81-35DF-632F-7630E8A22BD7}"/>
                </a:ext>
              </a:extLst>
            </p:cNvPr>
            <p:cNvGrpSpPr/>
            <p:nvPr/>
          </p:nvGrpSpPr>
          <p:grpSpPr>
            <a:xfrm>
              <a:off x="5242777" y="3056008"/>
              <a:ext cx="1380486" cy="769441"/>
              <a:chOff x="2477902" y="3194663"/>
              <a:chExt cx="1380486" cy="76944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5EB5F-E3A7-5A1F-665E-BDCF940EB434}"/>
                  </a:ext>
                </a:extLst>
              </p:cNvPr>
              <p:cNvSpPr txBox="1"/>
              <p:nvPr/>
            </p:nvSpPr>
            <p:spPr>
              <a:xfrm>
                <a:off x="2477902" y="3194663"/>
                <a:ext cx="11913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1"/>
                    </a:solidFill>
                    <a:latin typeface="+mj-lt"/>
                  </a:rPr>
                  <a:t>19.1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4C1200-794F-649D-CD27-F31316FB88F9}"/>
                  </a:ext>
                </a:extLst>
              </p:cNvPr>
              <p:cNvSpPr txBox="1"/>
              <p:nvPr/>
            </p:nvSpPr>
            <p:spPr>
              <a:xfrm>
                <a:off x="3480120" y="3307754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6596D6D-98E7-AFA1-E6DA-B1F4A690E0CA}"/>
                </a:ext>
              </a:extLst>
            </p:cNvPr>
            <p:cNvGrpSpPr/>
            <p:nvPr/>
          </p:nvGrpSpPr>
          <p:grpSpPr>
            <a:xfrm>
              <a:off x="8770432" y="3029119"/>
              <a:ext cx="1428111" cy="769441"/>
              <a:chOff x="5093782" y="3194663"/>
              <a:chExt cx="1428111" cy="76944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2C001-9541-50B3-2D11-A4FAB4DE2C51}"/>
                  </a:ext>
                </a:extLst>
              </p:cNvPr>
              <p:cNvSpPr txBox="1"/>
              <p:nvPr/>
            </p:nvSpPr>
            <p:spPr>
              <a:xfrm>
                <a:off x="5093782" y="3194663"/>
                <a:ext cx="11913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698"/>
                    </a:solidFill>
                    <a:latin typeface="+mj-lt"/>
                  </a:rPr>
                  <a:t>64.4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DB0B1B-C0A5-F142-1BB8-DCFFDD0B9F48}"/>
                  </a:ext>
                </a:extLst>
              </p:cNvPr>
              <p:cNvSpPr txBox="1"/>
              <p:nvPr/>
            </p:nvSpPr>
            <p:spPr>
              <a:xfrm>
                <a:off x="6143625" y="3298229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7698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rgbClr val="007698"/>
                  </a:solidFill>
                </a:endParaRPr>
              </a:p>
            </p:txBody>
          </p:sp>
        </p:grp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9EF1413-0AE0-B3B1-FE0C-5CEC18C072D1}"/>
                </a:ext>
              </a:extLst>
            </p:cNvPr>
            <p:cNvSpPr/>
            <p:nvPr/>
          </p:nvSpPr>
          <p:spPr>
            <a:xfrm>
              <a:off x="7291822" y="3238478"/>
              <a:ext cx="762568" cy="350721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Google Shape;218;g2159f9d0a21_0_6">
              <a:extLst>
                <a:ext uri="{FF2B5EF4-FFF2-40B4-BE49-F238E27FC236}">
                  <a16:creationId xmlns:a16="http://schemas.microsoft.com/office/drawing/2014/main" id="{333C92C4-84C3-08CB-D0DA-C3CC4DCA9561}"/>
                </a:ext>
              </a:extLst>
            </p:cNvPr>
            <p:cNvSpPr txBox="1">
              <a:spLocks/>
            </p:cNvSpPr>
            <p:nvPr/>
          </p:nvSpPr>
          <p:spPr>
            <a:xfrm>
              <a:off x="765475" y="3099582"/>
              <a:ext cx="3043550" cy="590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/>
                <a:buNone/>
              </a:pPr>
              <a:r>
                <a:rPr lang="en-US" sz="2700" b="1" dirty="0"/>
                <a:t>National level</a:t>
              </a:r>
              <a:endParaRPr lang="en-CA" sz="2700" dirty="0"/>
            </a:p>
          </p:txBody>
        </p:sp>
        <p:sp>
          <p:nvSpPr>
            <p:cNvPr id="18" name="Google Shape;218;g2159f9d0a21_0_6">
              <a:extLst>
                <a:ext uri="{FF2B5EF4-FFF2-40B4-BE49-F238E27FC236}">
                  <a16:creationId xmlns:a16="http://schemas.microsoft.com/office/drawing/2014/main" id="{6965B116-614B-2455-6905-53255537201E}"/>
                </a:ext>
              </a:extLst>
            </p:cNvPr>
            <p:cNvSpPr txBox="1">
              <a:spLocks/>
            </p:cNvSpPr>
            <p:nvPr/>
          </p:nvSpPr>
          <p:spPr>
            <a:xfrm>
              <a:off x="4920879" y="3652283"/>
              <a:ext cx="1966264" cy="28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(95% CI: 17.8% to 20.3%) </a:t>
              </a:r>
              <a:endParaRPr lang="en-CA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Google Shape;218;g2159f9d0a21_0_6">
              <a:extLst>
                <a:ext uri="{FF2B5EF4-FFF2-40B4-BE49-F238E27FC236}">
                  <a16:creationId xmlns:a16="http://schemas.microsoft.com/office/drawing/2014/main" id="{0233D5C4-CC6A-3FA0-5309-1C34DC79DC89}"/>
                </a:ext>
              </a:extLst>
            </p:cNvPr>
            <p:cNvSpPr txBox="1">
              <a:spLocks/>
            </p:cNvSpPr>
            <p:nvPr/>
          </p:nvSpPr>
          <p:spPr>
            <a:xfrm>
              <a:off x="8436141" y="3652283"/>
              <a:ext cx="1966264" cy="28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 (95% CI: 62.3% to 66.4%) </a:t>
              </a:r>
              <a:endParaRPr lang="en-CA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Google Shape;218;g2159f9d0a21_0_6">
              <a:extLst>
                <a:ext uri="{FF2B5EF4-FFF2-40B4-BE49-F238E27FC236}">
                  <a16:creationId xmlns:a16="http://schemas.microsoft.com/office/drawing/2014/main" id="{160251B9-3E18-6993-21CE-972B61FC6359}"/>
                </a:ext>
              </a:extLst>
            </p:cNvPr>
            <p:cNvSpPr txBox="1">
              <a:spLocks/>
            </p:cNvSpPr>
            <p:nvPr/>
          </p:nvSpPr>
          <p:spPr>
            <a:xfrm>
              <a:off x="717849" y="3567312"/>
              <a:ext cx="257331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(t = 40.05,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df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 = 2,668, p &lt; 0.0001)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9CD1CD-0171-D289-0916-430005B4F129}"/>
              </a:ext>
            </a:extLst>
          </p:cNvPr>
          <p:cNvGrpSpPr/>
          <p:nvPr/>
        </p:nvGrpSpPr>
        <p:grpSpPr>
          <a:xfrm>
            <a:off x="1382486" y="3941954"/>
            <a:ext cx="9682464" cy="1050958"/>
            <a:chOff x="741207" y="4131455"/>
            <a:chExt cx="9682464" cy="10509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71E3CAD-F864-FD9F-56E8-531D3BE49798}"/>
                </a:ext>
              </a:extLst>
            </p:cNvPr>
            <p:cNvGrpSpPr/>
            <p:nvPr/>
          </p:nvGrpSpPr>
          <p:grpSpPr>
            <a:xfrm>
              <a:off x="5242777" y="4158344"/>
              <a:ext cx="1380486" cy="769441"/>
              <a:chOff x="2477902" y="3194663"/>
              <a:chExt cx="1380486" cy="76944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F5C5AD-315B-4449-5FD6-5A863B94F45C}"/>
                  </a:ext>
                </a:extLst>
              </p:cNvPr>
              <p:cNvSpPr txBox="1"/>
              <p:nvPr/>
            </p:nvSpPr>
            <p:spPr>
              <a:xfrm>
                <a:off x="2477902" y="3194663"/>
                <a:ext cx="11913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1"/>
                    </a:solidFill>
                    <a:latin typeface="+mj-lt"/>
                  </a:rPr>
                  <a:t>15.6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EC9B85-2078-B99C-DFA5-916819C8BD00}"/>
                  </a:ext>
                </a:extLst>
              </p:cNvPr>
              <p:cNvSpPr txBox="1"/>
              <p:nvPr/>
            </p:nvSpPr>
            <p:spPr>
              <a:xfrm>
                <a:off x="3480120" y="3307754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BE82A1-C1ED-1242-AB43-CEA81F499CE1}"/>
                </a:ext>
              </a:extLst>
            </p:cNvPr>
            <p:cNvGrpSpPr/>
            <p:nvPr/>
          </p:nvGrpSpPr>
          <p:grpSpPr>
            <a:xfrm>
              <a:off x="8770432" y="4131455"/>
              <a:ext cx="1428111" cy="769441"/>
              <a:chOff x="5093782" y="3194663"/>
              <a:chExt cx="1428111" cy="7694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CBCA2A-04BD-0AC3-63CA-BE33827EFA11}"/>
                  </a:ext>
                </a:extLst>
              </p:cNvPr>
              <p:cNvSpPr txBox="1"/>
              <p:nvPr/>
            </p:nvSpPr>
            <p:spPr>
              <a:xfrm>
                <a:off x="5093782" y="3194663"/>
                <a:ext cx="11913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698"/>
                    </a:solidFill>
                    <a:latin typeface="+mj-lt"/>
                  </a:rPr>
                  <a:t>67.2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2BFBB8-D1D0-9653-D38B-2AF3E97B5DEA}"/>
                  </a:ext>
                </a:extLst>
              </p:cNvPr>
              <p:cNvSpPr txBox="1"/>
              <p:nvPr/>
            </p:nvSpPr>
            <p:spPr>
              <a:xfrm>
                <a:off x="6143625" y="3298229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7698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rgbClr val="007698"/>
                  </a:solidFill>
                </a:endParaRPr>
              </a:p>
            </p:txBody>
          </p: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95FC631-3DF2-44F7-EB6B-09E0E51BBAC9}"/>
                </a:ext>
              </a:extLst>
            </p:cNvPr>
            <p:cNvSpPr/>
            <p:nvPr/>
          </p:nvSpPr>
          <p:spPr>
            <a:xfrm>
              <a:off x="7291822" y="4340814"/>
              <a:ext cx="762568" cy="350721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Google Shape;218;g2159f9d0a21_0_6">
              <a:extLst>
                <a:ext uri="{FF2B5EF4-FFF2-40B4-BE49-F238E27FC236}">
                  <a16:creationId xmlns:a16="http://schemas.microsoft.com/office/drawing/2014/main" id="{1CDD6977-7C2A-15CE-5EA2-FFC03A0BFCBC}"/>
                </a:ext>
              </a:extLst>
            </p:cNvPr>
            <p:cNvSpPr txBox="1">
              <a:spLocks/>
            </p:cNvSpPr>
            <p:nvPr/>
          </p:nvSpPr>
          <p:spPr>
            <a:xfrm>
              <a:off x="4910246" y="4754619"/>
              <a:ext cx="1966264" cy="28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sz="1400" dirty="0"/>
                <a:t>(95% CI: 14.1% to 17.1%)</a:t>
              </a:r>
              <a:endPara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Google Shape;218;g2159f9d0a21_0_6">
              <a:extLst>
                <a:ext uri="{FF2B5EF4-FFF2-40B4-BE49-F238E27FC236}">
                  <a16:creationId xmlns:a16="http://schemas.microsoft.com/office/drawing/2014/main" id="{981F76D2-9D73-F41F-D43F-5D6DA4F05290}"/>
                </a:ext>
              </a:extLst>
            </p:cNvPr>
            <p:cNvSpPr txBox="1">
              <a:spLocks/>
            </p:cNvSpPr>
            <p:nvPr/>
          </p:nvSpPr>
          <p:spPr>
            <a:xfrm>
              <a:off x="8457407" y="4754619"/>
              <a:ext cx="1966264" cy="28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sz="1400" dirty="0"/>
                <a:t>(95% CI: 65.3% to 69.0%)</a:t>
              </a:r>
              <a:endPara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014C53C-068D-5F81-88DC-981856459C99}"/>
                </a:ext>
              </a:extLst>
            </p:cNvPr>
            <p:cNvGrpSpPr/>
            <p:nvPr/>
          </p:nvGrpSpPr>
          <p:grpSpPr>
            <a:xfrm>
              <a:off x="741207" y="4200657"/>
              <a:ext cx="3646022" cy="981756"/>
              <a:chOff x="980616" y="4244742"/>
              <a:chExt cx="3646022" cy="981756"/>
            </a:xfrm>
          </p:grpSpPr>
          <p:sp>
            <p:nvSpPr>
              <p:cNvPr id="21" name="Google Shape;218;g2159f9d0a21_0_6">
                <a:extLst>
                  <a:ext uri="{FF2B5EF4-FFF2-40B4-BE49-F238E27FC236}">
                    <a16:creationId xmlns:a16="http://schemas.microsoft.com/office/drawing/2014/main" id="{EA0DF9D1-411D-4A86-BB9F-416A22778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616" y="4244742"/>
                <a:ext cx="3043550" cy="981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normAutofit fontScale="85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6240" algn="l" rtl="0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ts val="264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2269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420"/>
                  <a:buFont typeface="Arial"/>
                  <a:buChar char="•"/>
                  <a:defRPr sz="2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6830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433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98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036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76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Arial"/>
                  <a:buNone/>
                </a:pPr>
                <a:r>
                  <a:rPr lang="en-US" sz="3200" b="1" dirty="0"/>
                  <a:t>ACCESS-supported</a:t>
                </a:r>
              </a:p>
              <a:p>
                <a:pPr marL="0" indent="0">
                  <a:spcBef>
                    <a:spcPts val="0"/>
                  </a:spcBef>
                  <a:buFont typeface="Arial"/>
                  <a:buNone/>
                </a:pPr>
                <a:r>
                  <a:rPr lang="en-US" sz="3200" b="1" dirty="0"/>
                  <a:t>regions</a:t>
                </a:r>
                <a:endParaRPr lang="en-CA" sz="3200" dirty="0"/>
              </a:p>
            </p:txBody>
          </p:sp>
          <p:sp>
            <p:nvSpPr>
              <p:cNvPr id="32" name="Google Shape;218;g2159f9d0a21_0_6">
                <a:extLst>
                  <a:ext uri="{FF2B5EF4-FFF2-40B4-BE49-F238E27FC236}">
                    <a16:creationId xmlns:a16="http://schemas.microsoft.com/office/drawing/2014/main" id="{28FD00D1-9553-A761-C60C-FA95BEF767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3325" y="4782240"/>
                <a:ext cx="2573313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6240" algn="l" rtl="0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ts val="264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2269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420"/>
                  <a:buFont typeface="Arial"/>
                  <a:buChar char="•"/>
                  <a:defRPr sz="2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6830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433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98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036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76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(t = 44.38,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df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 = 1,349, p &lt; 0.0001)</a:t>
                </a: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ED2C98D-8E34-B3B5-173D-81AAF5262C8D}"/>
              </a:ext>
            </a:extLst>
          </p:cNvPr>
          <p:cNvSpPr/>
          <p:nvPr/>
        </p:nvSpPr>
        <p:spPr>
          <a:xfrm>
            <a:off x="266700" y="4162557"/>
            <a:ext cx="10648950" cy="96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6B2B75-A059-DC5F-275F-8413EC3BB169}"/>
              </a:ext>
            </a:extLst>
          </p:cNvPr>
          <p:cNvGrpSpPr/>
          <p:nvPr/>
        </p:nvGrpSpPr>
        <p:grpSpPr>
          <a:xfrm>
            <a:off x="1382486" y="5041224"/>
            <a:ext cx="9703728" cy="982134"/>
            <a:chOff x="741207" y="5155524"/>
            <a:chExt cx="9703728" cy="98213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C3DE521-7D54-CED4-5C72-7EF0CC1FE1AA}"/>
                </a:ext>
              </a:extLst>
            </p:cNvPr>
            <p:cNvGrpSpPr/>
            <p:nvPr/>
          </p:nvGrpSpPr>
          <p:grpSpPr>
            <a:xfrm>
              <a:off x="741207" y="5214369"/>
              <a:ext cx="3671667" cy="923289"/>
              <a:chOff x="980614" y="5299290"/>
              <a:chExt cx="3671667" cy="923289"/>
            </a:xfrm>
          </p:grpSpPr>
          <p:sp>
            <p:nvSpPr>
              <p:cNvPr id="22" name="Google Shape;218;g2159f9d0a21_0_6">
                <a:extLst>
                  <a:ext uri="{FF2B5EF4-FFF2-40B4-BE49-F238E27FC236}">
                    <a16:creationId xmlns:a16="http://schemas.microsoft.com/office/drawing/2014/main" id="{0F96B1A7-E6E0-208D-820F-2646F6312D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614" y="5299290"/>
                <a:ext cx="3431007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6240" algn="l" rtl="0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ts val="264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2269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420"/>
                  <a:buFont typeface="Arial"/>
                  <a:buChar char="•"/>
                  <a:defRPr sz="2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6830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433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98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036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76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r>
                  <a:rPr lang="en-US" sz="2700" b="1" dirty="0"/>
                  <a:t>Non-ACCESS-supported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r>
                  <a:rPr lang="en-US" sz="2700" b="1" dirty="0"/>
                  <a:t>regions</a:t>
                </a:r>
                <a:endParaRPr lang="en-CA" sz="2700" dirty="0"/>
              </a:p>
            </p:txBody>
          </p:sp>
          <p:sp>
            <p:nvSpPr>
              <p:cNvPr id="33" name="Google Shape;218;g2159f9d0a21_0_6">
                <a:extLst>
                  <a:ext uri="{FF2B5EF4-FFF2-40B4-BE49-F238E27FC236}">
                    <a16:creationId xmlns:a16="http://schemas.microsoft.com/office/drawing/2014/main" id="{6B7E3105-5EF5-820B-3A58-A5C2AE9D1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8968" y="5837551"/>
                <a:ext cx="2573313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6240" algn="l" rtl="0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ts val="264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2269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420"/>
                  <a:buFont typeface="Arial"/>
                  <a:buChar char="•"/>
                  <a:defRPr sz="2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6830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22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5433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98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036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Pts val="176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(t = 20.05,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df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 = 1,318, p &lt; 0.0001)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788FD24-7328-24B2-DB11-9A9D21229497}"/>
                </a:ext>
              </a:extLst>
            </p:cNvPr>
            <p:cNvGrpSpPr/>
            <p:nvPr/>
          </p:nvGrpSpPr>
          <p:grpSpPr>
            <a:xfrm>
              <a:off x="5242777" y="5182413"/>
              <a:ext cx="1380486" cy="769441"/>
              <a:chOff x="2477902" y="3194663"/>
              <a:chExt cx="1380486" cy="76944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F11B31-A105-2681-7331-3D0FDB637CF3}"/>
                  </a:ext>
                </a:extLst>
              </p:cNvPr>
              <p:cNvSpPr txBox="1"/>
              <p:nvPr/>
            </p:nvSpPr>
            <p:spPr>
              <a:xfrm>
                <a:off x="2477902" y="3194663"/>
                <a:ext cx="11913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1"/>
                    </a:solidFill>
                    <a:latin typeface="+mj-lt"/>
                  </a:rPr>
                  <a:t>22.6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02C588-5F0F-BF40-9AA0-EFC01EC57DE5}"/>
                  </a:ext>
                </a:extLst>
              </p:cNvPr>
              <p:cNvSpPr txBox="1"/>
              <p:nvPr/>
            </p:nvSpPr>
            <p:spPr>
              <a:xfrm>
                <a:off x="3480120" y="3307754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A246F4D-AC13-F4A1-AFD1-98CA2ACA9FB4}"/>
                </a:ext>
              </a:extLst>
            </p:cNvPr>
            <p:cNvGrpSpPr/>
            <p:nvPr/>
          </p:nvGrpSpPr>
          <p:grpSpPr>
            <a:xfrm>
              <a:off x="8770432" y="5155524"/>
              <a:ext cx="1428111" cy="769441"/>
              <a:chOff x="5093782" y="3194663"/>
              <a:chExt cx="1428111" cy="76944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743390-C43A-53D3-D290-B7FCCDACC3B1}"/>
                  </a:ext>
                </a:extLst>
              </p:cNvPr>
              <p:cNvSpPr txBox="1"/>
              <p:nvPr/>
            </p:nvSpPr>
            <p:spPr>
              <a:xfrm>
                <a:off x="5093782" y="3194663"/>
                <a:ext cx="11913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698"/>
                    </a:solidFill>
                    <a:latin typeface="+mj-lt"/>
                  </a:rPr>
                  <a:t>61.6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9DBFE5C-AFDF-14D2-CF5E-31D9087C02C2}"/>
                  </a:ext>
                </a:extLst>
              </p:cNvPr>
              <p:cNvSpPr txBox="1"/>
              <p:nvPr/>
            </p:nvSpPr>
            <p:spPr>
              <a:xfrm>
                <a:off x="6143625" y="3298229"/>
                <a:ext cx="378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7698"/>
                    </a:solidFill>
                    <a:latin typeface="+mj-lt"/>
                  </a:rPr>
                  <a:t>%</a:t>
                </a:r>
                <a:endParaRPr lang="en-US" sz="2000" dirty="0">
                  <a:solidFill>
                    <a:srgbClr val="007698"/>
                  </a:solidFill>
                </a:endParaRPr>
              </a:p>
            </p:txBody>
          </p:sp>
        </p:grp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7E20F0C6-8CCC-C6D1-FDA2-B6DA721A548A}"/>
                </a:ext>
              </a:extLst>
            </p:cNvPr>
            <p:cNvSpPr/>
            <p:nvPr/>
          </p:nvSpPr>
          <p:spPr>
            <a:xfrm>
              <a:off x="7291822" y="5364883"/>
              <a:ext cx="762568" cy="350721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Google Shape;218;g2159f9d0a21_0_6">
              <a:extLst>
                <a:ext uri="{FF2B5EF4-FFF2-40B4-BE49-F238E27FC236}">
                  <a16:creationId xmlns:a16="http://schemas.microsoft.com/office/drawing/2014/main" id="{34306EFC-F82A-39DE-3A03-C67C8E9C1279}"/>
                </a:ext>
              </a:extLst>
            </p:cNvPr>
            <p:cNvSpPr txBox="1">
              <a:spLocks/>
            </p:cNvSpPr>
            <p:nvPr/>
          </p:nvSpPr>
          <p:spPr>
            <a:xfrm>
              <a:off x="4931512" y="5778688"/>
              <a:ext cx="1966264" cy="28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sz="1400" dirty="0"/>
                <a:t>(95% CI: 20.7% to 24.6%)</a:t>
              </a:r>
              <a:endPara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Google Shape;218;g2159f9d0a21_0_6">
              <a:extLst>
                <a:ext uri="{FF2B5EF4-FFF2-40B4-BE49-F238E27FC236}">
                  <a16:creationId xmlns:a16="http://schemas.microsoft.com/office/drawing/2014/main" id="{C6623762-F3CF-D928-C63C-3B730FCEBAE8}"/>
                </a:ext>
              </a:extLst>
            </p:cNvPr>
            <p:cNvSpPr txBox="1">
              <a:spLocks/>
            </p:cNvSpPr>
            <p:nvPr/>
          </p:nvSpPr>
          <p:spPr>
            <a:xfrm>
              <a:off x="8478671" y="5778688"/>
              <a:ext cx="1966264" cy="28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sz="1400" dirty="0"/>
                <a:t>(95% CI: 57.9% to 65.2%)</a:t>
              </a:r>
              <a:endPara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A83B76-DEC9-3BB6-BB9A-7AE6D28B0493}"/>
              </a:ext>
            </a:extLst>
          </p:cNvPr>
          <p:cNvGrpSpPr/>
          <p:nvPr/>
        </p:nvGrpSpPr>
        <p:grpSpPr>
          <a:xfrm>
            <a:off x="570933" y="4184456"/>
            <a:ext cx="617033" cy="617033"/>
            <a:chOff x="312138" y="5134126"/>
            <a:chExt cx="617033" cy="61703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952A2C8-2C63-7E85-E8E6-84345FE33C76}"/>
                </a:ext>
              </a:extLst>
            </p:cNvPr>
            <p:cNvSpPr/>
            <p:nvPr/>
          </p:nvSpPr>
          <p:spPr>
            <a:xfrm>
              <a:off x="351966" y="5169694"/>
              <a:ext cx="562057" cy="562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232A0817-BF7A-88FA-5976-1FED4094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138" y="5134126"/>
              <a:ext cx="617033" cy="617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58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59f9d0a21_0_12"/>
          <p:cNvSpPr txBox="1">
            <a:spLocks noGrp="1"/>
          </p:cNvSpPr>
          <p:nvPr>
            <p:ph type="body" idx="1"/>
          </p:nvPr>
        </p:nvSpPr>
        <p:spPr>
          <a:xfrm>
            <a:off x="430299" y="2142443"/>
            <a:ext cx="4987750" cy="3951279"/>
          </a:xfrm>
          <a:prstGeom prst="roundRect">
            <a:avLst>
              <a:gd name="adj" fmla="val 6660"/>
            </a:avLst>
          </a:prstGeom>
          <a:solidFill>
            <a:srgbClr val="007698"/>
          </a:solidFill>
          <a:ln>
            <a:noFill/>
          </a:ln>
        </p:spPr>
        <p:txBody>
          <a:bodyPr spcFirstLastPara="1" wrap="square" lIns="274320" tIns="365760" rIns="457200" bIns="18288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40"/>
              <a:buNone/>
            </a:pPr>
            <a:r>
              <a:rPr lang="en-US" b="1" dirty="0">
                <a:solidFill>
                  <a:schemeClr val="bg1"/>
                </a:solidFill>
              </a:rPr>
              <a:t>Implementation of needs-based; multilevel (community, health facility, national); holistic health system interventions tailored to address local root causes may have been effective in improving CHX cord care</a:t>
            </a:r>
          </a:p>
        </p:txBody>
      </p:sp>
      <p:sp>
        <p:nvSpPr>
          <p:cNvPr id="226" name="Google Shape;226;g2159f9d0a21_0_12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dirty="0"/>
              <a:t>Conclusion</a:t>
            </a:r>
            <a:endParaRPr dirty="0"/>
          </a:p>
        </p:txBody>
      </p:sp>
      <p:sp>
        <p:nvSpPr>
          <p:cNvPr id="2" name="Google Shape;213;g2159f9d0a21_0_0">
            <a:extLst>
              <a:ext uri="{FF2B5EF4-FFF2-40B4-BE49-F238E27FC236}">
                <a16:creationId xmlns:a16="http://schemas.microsoft.com/office/drawing/2014/main" id="{A99CB642-1BD0-3051-BB57-E8FB1DCEC84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19099" y="1493265"/>
            <a:ext cx="86010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Calibri"/>
              <a:buNone/>
            </a:pPr>
            <a:r>
              <a:rPr lang="en-US" sz="3000" dirty="0">
                <a:solidFill>
                  <a:srgbClr val="007698"/>
                </a:solidFill>
              </a:rPr>
              <a:t>PROGRESS IN MNH IN MADAGASCAR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1F47A1-D14F-C71A-F59B-E31E6B02A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9853" y="2333625"/>
            <a:ext cx="573880" cy="573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7BB28F-2CB1-75A7-8C97-4BECBCB169A8}"/>
              </a:ext>
            </a:extLst>
          </p:cNvPr>
          <p:cNvGrpSpPr/>
          <p:nvPr/>
        </p:nvGrpSpPr>
        <p:grpSpPr>
          <a:xfrm>
            <a:off x="6021932" y="2142444"/>
            <a:ext cx="5514975" cy="3951280"/>
            <a:chOff x="6010274" y="2142444"/>
            <a:chExt cx="5514975" cy="3951280"/>
          </a:xfrm>
        </p:grpSpPr>
        <p:sp>
          <p:nvSpPr>
            <p:cNvPr id="6" name="Google Shape;225;g2159f9d0a21_0_12">
              <a:extLst>
                <a:ext uri="{FF2B5EF4-FFF2-40B4-BE49-F238E27FC236}">
                  <a16:creationId xmlns:a16="http://schemas.microsoft.com/office/drawing/2014/main" id="{9BFFA40F-24C3-9F18-3C1E-4753976E4370}"/>
                </a:ext>
              </a:extLst>
            </p:cNvPr>
            <p:cNvSpPr txBox="1">
              <a:spLocks/>
            </p:cNvSpPr>
            <p:nvPr/>
          </p:nvSpPr>
          <p:spPr>
            <a:xfrm>
              <a:off x="6010274" y="2142444"/>
              <a:ext cx="5514975" cy="3951280"/>
            </a:xfrm>
            <a:prstGeom prst="roundRect">
              <a:avLst>
                <a:gd name="adj" fmla="val 6660"/>
              </a:avLst>
            </a:prstGeom>
            <a:solidFill>
              <a:srgbClr val="007698"/>
            </a:solidFill>
            <a:ln>
              <a:noFill/>
            </a:ln>
          </p:spPr>
          <p:txBody>
            <a:bodyPr spcFirstLastPara="1" wrap="square" lIns="274320" tIns="365760" rIns="91425" bIns="9144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96240" algn="l" rtl="0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64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82269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420"/>
                <a:buFont typeface="Arial"/>
                <a:buChar char="•"/>
                <a:defRPr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6830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433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98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036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SzPts val="176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CHX cord care improvements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at the national level and in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ACCESS-supported and non-supported regions underscore the importance of:</a:t>
              </a:r>
            </a:p>
            <a:p>
              <a:pPr marL="457200" lvl="1" indent="-342900">
                <a:spcBef>
                  <a:spcPts val="0"/>
                </a:spcBef>
                <a:buClr>
                  <a:schemeClr val="bg1"/>
                </a:buClr>
                <a:buSzPts val="2640"/>
              </a:pPr>
              <a:r>
                <a:rPr lang="en-US" b="1" dirty="0">
                  <a:solidFill>
                    <a:schemeClr val="bg1"/>
                  </a:solidFill>
                </a:rPr>
                <a:t>Person-centered care</a:t>
              </a:r>
            </a:p>
            <a:p>
              <a:pPr marL="457200" lvl="1" indent="-342900">
                <a:spcBef>
                  <a:spcPts val="0"/>
                </a:spcBef>
                <a:buClr>
                  <a:schemeClr val="bg1"/>
                </a:buClr>
                <a:buSzPts val="2640"/>
              </a:pPr>
              <a:r>
                <a:rPr lang="en-US" b="1" dirty="0">
                  <a:solidFill>
                    <a:schemeClr val="bg1"/>
                  </a:solidFill>
                </a:rPr>
                <a:t>Collaborating with partners to harmonize efforts and standardize processes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8993386-3A06-5FB6-9D9B-2A3041A7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10850" y="2340768"/>
              <a:ext cx="681037" cy="681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53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 txBox="1">
            <a:spLocks noGrp="1"/>
          </p:cNvSpPr>
          <p:nvPr>
            <p:ph type="body" idx="1"/>
          </p:nvPr>
        </p:nvSpPr>
        <p:spPr>
          <a:xfrm>
            <a:off x="5567694" y="1892743"/>
            <a:ext cx="5715222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Further analyses controlling for confounders are needed to better understand the effect </a:t>
            </a:r>
            <a:br>
              <a:rPr lang="en-US" dirty="0"/>
            </a:br>
            <a:r>
              <a:rPr lang="en-US" dirty="0"/>
              <a:t>of the program intervention on reducing preventable newborn mortality from infection complications in Madagascar and other settings.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Working with and through local systems and building local capacity to identify and address local problems has the potential to scale up CHX cord care.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title"/>
          </p:nvPr>
        </p:nvSpPr>
        <p:spPr>
          <a:xfrm>
            <a:off x="418641" y="296886"/>
            <a:ext cx="10935159" cy="96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dirty="0">
                <a:solidFill>
                  <a:srgbClr val="000000"/>
                </a:solidFill>
              </a:rPr>
              <a:t>Recommendations for the field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 descr="A group of people wearing masks&#10;&#10;Description automatically generated with low confidence">
            <a:extLst>
              <a:ext uri="{FF2B5EF4-FFF2-40B4-BE49-F238E27FC236}">
                <a16:creationId xmlns:a16="http://schemas.microsoft.com/office/drawing/2014/main" id="{EACA2FDB-E69F-54E6-3613-9F5EB0449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1" t="11960" r="11365" b="1165"/>
          <a:stretch/>
        </p:blipFill>
        <p:spPr>
          <a:xfrm>
            <a:off x="418641" y="1892743"/>
            <a:ext cx="4062984" cy="3047238"/>
          </a:xfrm>
          <a:prstGeom prst="round2SameRect">
            <a:avLst>
              <a:gd name="adj1" fmla="val 12131"/>
              <a:gd name="adj2" fmla="val 0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E91A3B-90E3-D712-8284-9E35D7744F71}"/>
              </a:ext>
            </a:extLst>
          </p:cNvPr>
          <p:cNvGrpSpPr/>
          <p:nvPr/>
        </p:nvGrpSpPr>
        <p:grpSpPr>
          <a:xfrm>
            <a:off x="4773739" y="1892743"/>
            <a:ext cx="617033" cy="617033"/>
            <a:chOff x="312138" y="5134126"/>
            <a:chExt cx="617033" cy="61703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DD7D2D-E32A-E39C-75BB-403911D8FE08}"/>
                </a:ext>
              </a:extLst>
            </p:cNvPr>
            <p:cNvSpPr/>
            <p:nvPr/>
          </p:nvSpPr>
          <p:spPr>
            <a:xfrm>
              <a:off x="351966" y="5169694"/>
              <a:ext cx="562057" cy="562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29FBA6F-7D60-5549-12F7-1FEC64D1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2138" y="5134126"/>
              <a:ext cx="617033" cy="61703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58CF33-2E90-74DF-2F98-ABE4201F379C}"/>
              </a:ext>
            </a:extLst>
          </p:cNvPr>
          <p:cNvGrpSpPr/>
          <p:nvPr/>
        </p:nvGrpSpPr>
        <p:grpSpPr>
          <a:xfrm>
            <a:off x="4786079" y="4440362"/>
            <a:ext cx="617032" cy="617032"/>
            <a:chOff x="312138" y="5134126"/>
            <a:chExt cx="617033" cy="61703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FC76B6-FFA5-CC17-850F-1CCA37604090}"/>
                </a:ext>
              </a:extLst>
            </p:cNvPr>
            <p:cNvSpPr/>
            <p:nvPr/>
          </p:nvSpPr>
          <p:spPr>
            <a:xfrm>
              <a:off x="351966" y="5169694"/>
              <a:ext cx="562057" cy="562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C5A578F-EFB2-DEAF-5F8A-B447DDB00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2138" y="5134126"/>
              <a:ext cx="617033" cy="617033"/>
            </a:xfrm>
            <a:prstGeom prst="rect">
              <a:avLst/>
            </a:prstGeom>
          </p:spPr>
        </p:pic>
      </p:grpSp>
      <p:sp>
        <p:nvSpPr>
          <p:cNvPr id="11" name="Google Shape;218;g2159f9d0a21_0_6">
            <a:extLst>
              <a:ext uri="{FF2B5EF4-FFF2-40B4-BE49-F238E27FC236}">
                <a16:creationId xmlns:a16="http://schemas.microsoft.com/office/drawing/2014/main" id="{02AEDA25-B50C-D6DF-7A5D-56CEFBA95D50}"/>
              </a:ext>
            </a:extLst>
          </p:cNvPr>
          <p:cNvSpPr txBox="1">
            <a:spLocks/>
          </p:cNvSpPr>
          <p:nvPr/>
        </p:nvSpPr>
        <p:spPr>
          <a:xfrm>
            <a:off x="418641" y="5004229"/>
            <a:ext cx="406298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62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All photos: Samy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Rakotoniaina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/MSH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9a7285e74_0_276"/>
          <p:cNvSpPr txBox="1"/>
          <p:nvPr/>
        </p:nvSpPr>
        <p:spPr>
          <a:xfrm>
            <a:off x="0" y="274510"/>
            <a:ext cx="12192000" cy="105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0"/>
              <a:buFont typeface="Calibri"/>
              <a:buNone/>
            </a:pPr>
            <a:r>
              <a:rPr lang="en-CA" sz="6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Google Shape;240;g209a7285e74_0_276"/>
          <p:cNvSpPr txBox="1"/>
          <p:nvPr/>
        </p:nvSpPr>
        <p:spPr>
          <a:xfrm>
            <a:off x="528638" y="4957763"/>
            <a:ext cx="11044237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This material is made possible by the support of the American People and the United States Agency for International Development (USAID). </a:t>
            </a:r>
            <a:endParaRPr lang="fr-M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The contents are the responsibility of the ACCESS Program and do not necessarily reflect the views of USAID or the United States Government.</a:t>
            </a:r>
            <a:endParaRPr lang="fr-M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logo&#10;&#10;Description générée automatiquement">
            <a:extLst>
              <a:ext uri="{FF2B5EF4-FFF2-40B4-BE49-F238E27FC236}">
                <a16:creationId xmlns:a16="http://schemas.microsoft.com/office/drawing/2014/main" id="{6FAA7F61-1A4F-C6EB-151F-44AD6915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841" y="3653662"/>
            <a:ext cx="1901156" cy="785811"/>
          </a:xfrm>
          <a:prstGeom prst="rect">
            <a:avLst/>
          </a:prstGeom>
        </p:spPr>
      </p:pic>
      <p:pic>
        <p:nvPicPr>
          <p:cNvPr id="3" name="Image 2" descr="Une image contenant logo&#10;&#10;Description générée automatiquement">
            <a:extLst>
              <a:ext uri="{FF2B5EF4-FFF2-40B4-BE49-F238E27FC236}">
                <a16:creationId xmlns:a16="http://schemas.microsoft.com/office/drawing/2014/main" id="{10D76D4D-FDFB-AF62-6551-27D6A2F38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57" y="3539310"/>
            <a:ext cx="3065568" cy="11894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761C49-C7B1-67AF-F6F8-54DE665682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17844" y="3807321"/>
            <a:ext cx="2429067" cy="6534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NHC">
      <a:dk1>
        <a:srgbClr val="000000"/>
      </a:dk1>
      <a:lt1>
        <a:srgbClr val="FFFFFF"/>
      </a:lt1>
      <a:dk2>
        <a:srgbClr val="615F9F"/>
      </a:dk2>
      <a:lt2>
        <a:srgbClr val="EFEEE8"/>
      </a:lt2>
      <a:accent1>
        <a:srgbClr val="FF5100"/>
      </a:accent1>
      <a:accent2>
        <a:srgbClr val="D31B5D"/>
      </a:accent2>
      <a:accent3>
        <a:srgbClr val="FFD600"/>
      </a:accent3>
      <a:accent4>
        <a:srgbClr val="0082CA"/>
      </a:accent4>
      <a:accent5>
        <a:srgbClr val="00A887"/>
      </a:accent5>
      <a:accent6>
        <a:srgbClr val="D82E92"/>
      </a:accent6>
      <a:hlink>
        <a:srgbClr val="0082CA"/>
      </a:hlink>
      <a:folHlink>
        <a:srgbClr val="615F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MNHC">
      <a:dk1>
        <a:srgbClr val="000000"/>
      </a:dk1>
      <a:lt1>
        <a:srgbClr val="FFFFFF"/>
      </a:lt1>
      <a:dk2>
        <a:srgbClr val="615F9F"/>
      </a:dk2>
      <a:lt2>
        <a:srgbClr val="EFEEE8"/>
      </a:lt2>
      <a:accent1>
        <a:srgbClr val="FF5100"/>
      </a:accent1>
      <a:accent2>
        <a:srgbClr val="D31B5D"/>
      </a:accent2>
      <a:accent3>
        <a:srgbClr val="FFD600"/>
      </a:accent3>
      <a:accent4>
        <a:srgbClr val="0082CA"/>
      </a:accent4>
      <a:accent5>
        <a:srgbClr val="00A887"/>
      </a:accent5>
      <a:accent6>
        <a:srgbClr val="D82E92"/>
      </a:accent6>
      <a:hlink>
        <a:srgbClr val="0082CA"/>
      </a:hlink>
      <a:folHlink>
        <a:srgbClr val="615F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62C3F6BF0504DAD94F8344C40B49E" ma:contentTypeVersion="16" ma:contentTypeDescription="Create a new document." ma:contentTypeScope="" ma:versionID="235e78c75559b20af6bb876f74995a01">
  <xsd:schema xmlns:xsd="http://www.w3.org/2001/XMLSchema" xmlns:xs="http://www.w3.org/2001/XMLSchema" xmlns:p="http://schemas.microsoft.com/office/2006/metadata/properties" xmlns:ns2="99494fb4-b508-4221-be89-6d6f063d5178" xmlns:ns3="8e3a35b0-f21e-4fc4-800d-258040250caa" targetNamespace="http://schemas.microsoft.com/office/2006/metadata/properties" ma:root="true" ma:fieldsID="8784f2172bf19ece53bba0c1314df4f9" ns2:_="" ns3:_="">
    <xsd:import namespace="99494fb4-b508-4221-be89-6d6f063d5178"/>
    <xsd:import namespace="8e3a35b0-f21e-4fc4-800d-258040250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94fb4-b508-4221-be89-6d6f063d5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9c14b0-6271-4106-a615-6588954279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a35b0-f21e-4fc4-800d-258040250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54e14-9601-4d8a-b082-921bc1e6d61a}" ma:internalName="TaxCatchAll" ma:showField="CatchAllData" ma:web="8e3a35b0-f21e-4fc4-800d-258040250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3a35b0-f21e-4fc4-800d-258040250caa" xsi:nil="true"/>
    <lcf76f155ced4ddcb4097134ff3c332f xmlns="99494fb4-b508-4221-be89-6d6f063d517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4F831-E061-444C-92C8-E272A7E10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94fb4-b508-4221-be89-6d6f063d5178"/>
    <ds:schemaRef ds:uri="8e3a35b0-f21e-4fc4-800d-258040250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32D3D1-E9D8-4D87-AB36-395D81232D5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b6e4cf99-c102-4343-aee4-63a0bb87078f"/>
    <ds:schemaRef ds:uri="2cd3132b-fa35-41aa-a1c7-a1d7593fbecf"/>
    <ds:schemaRef ds:uri="8c813e63-c33a-400e-8ffd-1ae91a7b6c3e"/>
    <ds:schemaRef ds:uri="8e3a35b0-f21e-4fc4-800d-258040250caa"/>
    <ds:schemaRef ds:uri="99494fb4-b508-4221-be89-6d6f063d5178"/>
  </ds:schemaRefs>
</ds:datastoreItem>
</file>

<file path=customXml/itemProps3.xml><?xml version="1.0" encoding="utf-8"?>
<ds:datastoreItem xmlns:ds="http://schemas.openxmlformats.org/officeDocument/2006/customXml" ds:itemID="{4A03E50F-CA7F-4C80-A8A2-CEEE225567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1061</Words>
  <Application>Microsoft Office PowerPoint</Application>
  <PresentationFormat>Widescreen</PresentationFormat>
  <Paragraphs>106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An integrated health systems approach to increase the use of chlorhexidine for newborn care  in Madagascar</vt:lpstr>
      <vt:lpstr>Background</vt:lpstr>
      <vt:lpstr>Methods (1 of 2)</vt:lpstr>
      <vt:lpstr>Methods (2 of 2)</vt:lpstr>
      <vt:lpstr>Results</vt:lpstr>
      <vt:lpstr>Conclusion</vt:lpstr>
      <vt:lpstr>Recommendations for the field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health systems approach to increase the use of chlorhexidine for newborn care in MadagascarHello! This is the title of your new presentation.</dc:title>
  <dc:creator>Celia Chung</dc:creator>
  <cp:lastModifiedBy>Hupudio,Lestari</cp:lastModifiedBy>
  <cp:revision>25</cp:revision>
  <dcterms:created xsi:type="dcterms:W3CDTF">2023-02-14T19:12:08Z</dcterms:created>
  <dcterms:modified xsi:type="dcterms:W3CDTF">2023-05-03T14:39:10Z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0x010100E5262C3F6BF0504DAD94F8344C40B49E</vt:lpwstr>
  </property>
  <property fmtid="{D5CDD505-2E9C-101B-9397-08002B2CF9AE}" pid="3" name="MediaServiceImageTags">
    <vt:lpwstr/>
  </property>
</Properties>
</file>