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8772763" cy="2743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Zm8WPIhuG3pquZxJO6uQIPfE/s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FC7123-5595-439E-FDEC-4178B9FBE615}" name="Wach,Felicia" initials="W" userId="S::fwach@msh.org::42297fde-27f1-4ca9-bf13-c334805d78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3B896C-AA19-4549-B7AC-1183311CF178}">
  <a:tblStyle styleId="{333B896C-AA19-4549-B7AC-1183311CF1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7E9"/>
          </a:solidFill>
        </a:fill>
      </a:tcStyle>
    </a:wholeTbl>
    <a:band1H>
      <a:tcTxStyle b="off" i="off"/>
      <a:tcStyle>
        <a:tcBdr/>
        <a:fill>
          <a:solidFill>
            <a:srgbClr val="EFCBD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FCBD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450" autoAdjust="0"/>
    <p:restoredTop sz="91521" autoAdjust="0"/>
  </p:normalViewPr>
  <p:slideViewPr>
    <p:cSldViewPr snapToGrid="0">
      <p:cViewPr varScale="1">
        <p:scale>
          <a:sx n="15" d="100"/>
          <a:sy n="15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20"/>
              <a:buFont typeface="Arial" panose="020B0604020202020204" pitchFamily="34" charset="0"/>
              <a:buChar char="•"/>
            </a:pPr>
            <a:r>
              <a:rPr lang="en-US" sz="80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IPTp3+ coverage increased in both intervention and control groups.</a:t>
            </a: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20"/>
              <a:buFont typeface="Arial" panose="020B0604020202020204" pitchFamily="34" charset="0"/>
              <a:buChar char="•"/>
            </a:pPr>
            <a:r>
              <a:rPr lang="en-US" sz="80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ANC4 + coverage increased significantly in the intervention group.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b="1" dirty="0">
                <a:solidFill>
                  <a:srgbClr val="FF5100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adding images of charts, pictures, or other graphics, you will need high-resolution versions of those images. We recommend re-creating tables and charts inside of PowerPoint or Excel and then placing them into PowerPoint, so they are high resolution, rather than using screenshots / jpegs. If you use images, graphics, etc. that are low resolution, they will be pixelated and blurry.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F3E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3F3E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lank" userDrawn="1">
  <p:cSld name="Title Only - 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13095500" y="19034773"/>
            <a:ext cx="11024042" cy="6843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1209233" y="8679785"/>
            <a:ext cx="11024042" cy="170046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36708188" y="8679785"/>
            <a:ext cx="11024042" cy="172017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07046" y="1321882"/>
            <a:ext cx="4625184" cy="2134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3"/>
          <p:cNvGrpSpPr/>
          <p:nvPr/>
        </p:nvGrpSpPr>
        <p:grpSpPr>
          <a:xfrm>
            <a:off x="0" y="26927990"/>
            <a:ext cx="48772763" cy="504010"/>
            <a:chOff x="38408" y="24683714"/>
            <a:chExt cx="48734355" cy="504010"/>
          </a:xfrm>
        </p:grpSpPr>
        <p:grpSp>
          <p:nvGrpSpPr>
            <p:cNvPr id="15" name="Google Shape;15;p3"/>
            <p:cNvGrpSpPr/>
            <p:nvPr/>
          </p:nvGrpSpPr>
          <p:grpSpPr>
            <a:xfrm>
              <a:off x="38408" y="24703184"/>
              <a:ext cx="24693363" cy="484540"/>
              <a:chOff x="23761660" y="4934727"/>
              <a:chExt cx="24693363" cy="484540"/>
            </a:xfrm>
          </p:grpSpPr>
          <p:sp>
            <p:nvSpPr>
              <p:cNvPr id="16" name="Google Shape;16;p3"/>
              <p:cNvSpPr/>
              <p:nvPr/>
            </p:nvSpPr>
            <p:spPr>
              <a:xfrm>
                <a:off x="35625666" y="4934727"/>
                <a:ext cx="12829357" cy="48454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412750" ty="-514350" sx="45000" sy="45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800"/>
                  <a:buFont typeface="Arial"/>
                  <a:buNone/>
                </a:pPr>
                <a:endParaRPr sz="28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3"/>
              <p:cNvSpPr/>
              <p:nvPr/>
            </p:nvSpPr>
            <p:spPr>
              <a:xfrm>
                <a:off x="23761660" y="4934727"/>
                <a:ext cx="12829357" cy="48454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412750" ty="-514350" sx="45000" sy="45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800"/>
                  <a:buFont typeface="Arial"/>
                  <a:buNone/>
                </a:pPr>
                <a:endParaRPr sz="28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8;p3"/>
            <p:cNvGrpSpPr/>
            <p:nvPr/>
          </p:nvGrpSpPr>
          <p:grpSpPr>
            <a:xfrm>
              <a:off x="23732580" y="24683714"/>
              <a:ext cx="25040183" cy="484540"/>
              <a:chOff x="23732580" y="4915257"/>
              <a:chExt cx="25040183" cy="484540"/>
            </a:xfrm>
          </p:grpSpPr>
          <p:sp>
            <p:nvSpPr>
              <p:cNvPr id="19" name="Google Shape;19;p3"/>
              <p:cNvSpPr/>
              <p:nvPr/>
            </p:nvSpPr>
            <p:spPr>
              <a:xfrm>
                <a:off x="35943406" y="4915257"/>
                <a:ext cx="12829357" cy="48454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412750" ty="-514350" sx="45000" sy="45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800"/>
                  <a:buFont typeface="Arial"/>
                  <a:buNone/>
                </a:pPr>
                <a:endParaRPr sz="28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23732580" y="4915257"/>
                <a:ext cx="12829357" cy="48454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412750" ty="-514350" sx="45000" sy="45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800"/>
                  <a:buFont typeface="Arial"/>
                  <a:buNone/>
                </a:pPr>
                <a:endParaRPr sz="28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60475" y="3479444"/>
            <a:ext cx="46514705" cy="28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  <a:defRPr sz="10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3095500" y="19034772"/>
            <a:ext cx="10972800" cy="664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0"/>
              </a:spcBef>
              <a:spcAft>
                <a:spcPts val="0"/>
              </a:spcAft>
              <a:buSzPts val="4730"/>
              <a:buNone/>
              <a:defRPr sz="4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762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900"/>
              <a:buChar char="•"/>
              <a:defRPr sz="3000">
                <a:solidFill>
                  <a:schemeClr val="dk1"/>
                </a:solidFill>
              </a:defRPr>
            </a:lvl2pPr>
            <a:lvl3pPr marL="1371600" lvl="2" indent="-4381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Char char="•"/>
              <a:defRPr sz="3000">
                <a:solidFill>
                  <a:schemeClr val="dk1"/>
                </a:solidFill>
              </a:defRPr>
            </a:lvl3pPr>
            <a:lvl4pPr marL="1828800" lvl="3" indent="-4381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NTR"/>
              <a:buChar char="–"/>
              <a:defRPr sz="3000">
                <a:solidFill>
                  <a:schemeClr val="dk1"/>
                </a:solidFill>
              </a:defRPr>
            </a:lvl4pPr>
            <a:lvl5pPr marL="2286000" lvl="4" indent="-354329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1260475" y="8686802"/>
            <a:ext cx="10972800" cy="1699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0"/>
              </a:spcBef>
              <a:spcAft>
                <a:spcPts val="0"/>
              </a:spcAft>
              <a:buSzPts val="4730"/>
              <a:buNone/>
              <a:defRPr sz="4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762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900"/>
              <a:buChar char="•"/>
              <a:defRPr sz="3000">
                <a:solidFill>
                  <a:schemeClr val="dk1"/>
                </a:solidFill>
              </a:defRPr>
            </a:lvl2pPr>
            <a:lvl3pPr marL="1371600" lvl="2" indent="-4381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Char char="•"/>
              <a:defRPr sz="3000">
                <a:solidFill>
                  <a:schemeClr val="dk1"/>
                </a:solidFill>
              </a:defRPr>
            </a:lvl3pPr>
            <a:lvl4pPr marL="1828800" lvl="3" indent="-4381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NTR"/>
              <a:buChar char="–"/>
              <a:defRPr sz="3000">
                <a:solidFill>
                  <a:schemeClr val="dk1"/>
                </a:solidFill>
              </a:defRPr>
            </a:lvl4pPr>
            <a:lvl5pPr marL="2286000" lvl="4" indent="-354329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36759430" y="8686801"/>
            <a:ext cx="10972800" cy="17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0"/>
              </a:spcBef>
              <a:spcAft>
                <a:spcPts val="0"/>
              </a:spcAft>
              <a:buSzPts val="4730"/>
              <a:buNone/>
              <a:defRPr sz="4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762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900"/>
              <a:buChar char="•"/>
              <a:defRPr sz="3000">
                <a:solidFill>
                  <a:schemeClr val="dk1"/>
                </a:solidFill>
              </a:defRPr>
            </a:lvl2pPr>
            <a:lvl3pPr marL="1371600" lvl="2" indent="-4381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Char char="•"/>
              <a:defRPr sz="3000">
                <a:solidFill>
                  <a:schemeClr val="dk1"/>
                </a:solidFill>
              </a:defRPr>
            </a:lvl3pPr>
            <a:lvl4pPr marL="1828800" lvl="3" indent="-43815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NTR"/>
              <a:buChar char="–"/>
              <a:defRPr sz="3000">
                <a:solidFill>
                  <a:schemeClr val="dk1"/>
                </a:solidFill>
              </a:defRPr>
            </a:lvl4pPr>
            <a:lvl5pPr marL="2286000" lvl="4" indent="-354329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260475" y="8103406"/>
            <a:ext cx="46515528" cy="228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13071475" y="8742323"/>
            <a:ext cx="22861820" cy="971712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5"/>
          </p:nvPr>
        </p:nvSpPr>
        <p:spPr>
          <a:xfrm>
            <a:off x="14258925" y="9715500"/>
            <a:ext cx="10701338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20"/>
              <a:buNone/>
              <a:defRPr sz="7200" b="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72">
          <p15:clr>
            <a:srgbClr val="FBAE40"/>
          </p15:clr>
        </p15:guide>
        <p15:guide id="2" pos="794">
          <p15:clr>
            <a:srgbClr val="FBAE40"/>
          </p15:clr>
        </p15:guide>
        <p15:guide id="3" pos="7706">
          <p15:clr>
            <a:srgbClr val="FBAE40"/>
          </p15:clr>
        </p15:guide>
        <p15:guide id="4" pos="8234">
          <p15:clr>
            <a:srgbClr val="FBAE40"/>
          </p15:clr>
        </p15:guide>
        <p15:guide id="5" pos="15170">
          <p15:clr>
            <a:srgbClr val="FBAE40"/>
          </p15:clr>
        </p15:guide>
        <p15:guide id="6" pos="15698">
          <p15:clr>
            <a:srgbClr val="FBAE40"/>
          </p15:clr>
        </p15:guide>
        <p15:guide id="7" pos="22610">
          <p15:clr>
            <a:srgbClr val="FBAE40"/>
          </p15:clr>
        </p15:guide>
        <p15:guide id="8" pos="23138">
          <p15:clr>
            <a:srgbClr val="FBAE40"/>
          </p15:clr>
        </p15:guide>
        <p15:guide id="9" pos="300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674730" y="1460502"/>
            <a:ext cx="43744908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674730" y="7302500"/>
            <a:ext cx="43744908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899160" algn="l" rtl="0">
              <a:lnSpc>
                <a:spcPct val="12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1056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4328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9680"/>
              <a:buFont typeface="Arial"/>
              <a:buChar char="•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874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152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792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75639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704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1260475" y="3739268"/>
            <a:ext cx="46514705" cy="28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</a:pPr>
            <a:r>
              <a:rPr lang="en-US" sz="9600" dirty="0"/>
              <a:t>Delivery of intermittent preventive treatment of Malaria in pregnancy at the community level to reduce the access barriers of care: Results of a cluster randomized trial in Malawi </a:t>
            </a:r>
          </a:p>
        </p:txBody>
      </p:sp>
      <p:sp>
        <p:nvSpPr>
          <p:cNvPr id="35" name="Google Shape;35;p1"/>
          <p:cNvSpPr txBox="1">
            <a:spLocks noGrp="1"/>
          </p:cNvSpPr>
          <p:nvPr>
            <p:ph type="body" idx="2"/>
          </p:nvPr>
        </p:nvSpPr>
        <p:spPr>
          <a:xfrm>
            <a:off x="1260475" y="8686801"/>
            <a:ext cx="10972800" cy="1735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ts val="4730"/>
              <a:buNone/>
            </a:pPr>
            <a:r>
              <a:rPr lang="en-US" sz="4400" dirty="0"/>
              <a:t>Background  </a:t>
            </a:r>
          </a:p>
          <a:p>
            <a:pPr marL="573088" lvl="0" indent="-573088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473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Malaria in pregnancy (MIP) </a:t>
            </a:r>
            <a:r>
              <a:rPr lang="en-US" sz="4000" b="0" dirty="0">
                <a:solidFill>
                  <a:schemeClr val="tx1"/>
                </a:solidFill>
              </a:rPr>
              <a:t>is associated with poor maternal and perinatal health outcomes. </a:t>
            </a: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4730"/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No sub-Saharan African country has achieved the </a:t>
            </a:r>
            <a:r>
              <a:rPr lang="en-US" sz="4000" dirty="0">
                <a:solidFill>
                  <a:schemeClr val="tx1"/>
                </a:solidFill>
              </a:rPr>
              <a:t>85% coverage target </a:t>
            </a:r>
            <a:r>
              <a:rPr lang="en-US" sz="4000" b="0" dirty="0">
                <a:solidFill>
                  <a:schemeClr val="tx1"/>
                </a:solidFill>
              </a:rPr>
              <a:t>for three doses of intermittent preventive treatment (IPTp) with </a:t>
            </a:r>
            <a:r>
              <a:rPr lang="en-US" sz="4000" b="0" dirty="0" err="1">
                <a:solidFill>
                  <a:schemeClr val="tx1"/>
                </a:solidFill>
              </a:rPr>
              <a:t>sulfadoxine</a:t>
            </a:r>
            <a:r>
              <a:rPr lang="en-US" sz="4000" b="0" dirty="0">
                <a:solidFill>
                  <a:schemeClr val="tx1"/>
                </a:solidFill>
              </a:rPr>
              <a:t>-pyrimethamine (SP) set by WHO.</a:t>
            </a: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4730"/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In 2017, </a:t>
            </a:r>
            <a:r>
              <a:rPr lang="en-US" sz="4000" dirty="0">
                <a:solidFill>
                  <a:schemeClr val="tx1"/>
                </a:solidFill>
              </a:rPr>
              <a:t>only 41.1% of Malawian women </a:t>
            </a:r>
            <a:r>
              <a:rPr lang="en-US" sz="4000" b="0" dirty="0">
                <a:solidFill>
                  <a:schemeClr val="tx1"/>
                </a:solidFill>
              </a:rPr>
              <a:t>who recently gave birth received </a:t>
            </a:r>
            <a:r>
              <a:rPr lang="en-US" sz="4000" b="0" dirty="0" err="1">
                <a:solidFill>
                  <a:schemeClr val="tx1"/>
                </a:solidFill>
              </a:rPr>
              <a:t>IPTp3</a:t>
            </a:r>
            <a:r>
              <a:rPr lang="en-US" sz="4000" b="0" dirty="0">
                <a:solidFill>
                  <a:schemeClr val="tx1"/>
                </a:solidFill>
              </a:rPr>
              <a:t>+.</a:t>
            </a: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730"/>
            </a:pPr>
            <a:r>
              <a:rPr lang="en-US" sz="4400" dirty="0"/>
              <a:t>Study Design</a:t>
            </a:r>
            <a:endParaRPr lang="en-US" sz="4400" b="0" dirty="0">
              <a:solidFill>
                <a:schemeClr val="tx1"/>
              </a:solidFill>
            </a:endParaRP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4730"/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We explored the </a:t>
            </a:r>
            <a:r>
              <a:rPr lang="en-US" sz="4000" dirty="0">
                <a:solidFill>
                  <a:schemeClr val="tx1"/>
                </a:solidFill>
              </a:rPr>
              <a:t>feasibility of community-based delivery of IPTp-SP (</a:t>
            </a:r>
            <a:r>
              <a:rPr lang="en-US" sz="4000" dirty="0" err="1">
                <a:solidFill>
                  <a:schemeClr val="tx1"/>
                </a:solidFill>
              </a:rPr>
              <a:t>cIPTp</a:t>
            </a:r>
            <a:r>
              <a:rPr lang="en-US" sz="4000" dirty="0">
                <a:solidFill>
                  <a:schemeClr val="tx1"/>
                </a:solidFill>
              </a:rPr>
              <a:t>) via health surveillance assistants (HSAs) </a:t>
            </a:r>
            <a:r>
              <a:rPr lang="en-US" sz="4000" b="0" dirty="0">
                <a:solidFill>
                  <a:schemeClr val="tx1"/>
                </a:solidFill>
              </a:rPr>
              <a:t>to complement facility-based provision.</a:t>
            </a: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4730"/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A cluster randomized control trial was conducted across 2 districts (</a:t>
            </a:r>
            <a:r>
              <a:rPr lang="en-US" sz="4000" b="0" dirty="0" err="1">
                <a:solidFill>
                  <a:schemeClr val="tx1"/>
                </a:solidFill>
              </a:rPr>
              <a:t>Nkhatabay</a:t>
            </a:r>
            <a:r>
              <a:rPr lang="en-US" sz="4000" b="0" dirty="0">
                <a:solidFill>
                  <a:schemeClr val="tx1"/>
                </a:solidFill>
              </a:rPr>
              <a:t> and </a:t>
            </a:r>
            <a:r>
              <a:rPr lang="en-US" sz="4000" b="0" dirty="0" err="1">
                <a:solidFill>
                  <a:schemeClr val="tx1"/>
                </a:solidFill>
              </a:rPr>
              <a:t>Ntcheu</a:t>
            </a:r>
            <a:r>
              <a:rPr lang="en-US" sz="4000" b="0" dirty="0">
                <a:solidFill>
                  <a:schemeClr val="tx1"/>
                </a:solidFill>
              </a:rPr>
              <a:t>) with a 21-month period of implementation.</a:t>
            </a: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4730"/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The study is designed to test whether engaging HSAs in </a:t>
            </a:r>
            <a:r>
              <a:rPr lang="en-US" sz="4000" b="0" dirty="0" err="1">
                <a:solidFill>
                  <a:schemeClr val="tx1"/>
                </a:solidFill>
              </a:rPr>
              <a:t>cIPTp</a:t>
            </a:r>
            <a:r>
              <a:rPr lang="en-US" sz="4000" b="0" dirty="0">
                <a:solidFill>
                  <a:schemeClr val="tx1"/>
                </a:solidFill>
              </a:rPr>
              <a:t> would increase coverage of 3+ doses compared to delivery only at ANC clinics, while at the same time improving or maintaining ANC attendance.</a:t>
            </a:r>
          </a:p>
        </p:txBody>
      </p:sp>
      <p:sp>
        <p:nvSpPr>
          <p:cNvPr id="39" name="Google Shape;39;p1"/>
          <p:cNvSpPr txBox="1"/>
          <p:nvPr/>
        </p:nvSpPr>
        <p:spPr>
          <a:xfrm>
            <a:off x="1372148" y="610779"/>
            <a:ext cx="13680926" cy="14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Abstract #IMNHC338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1260475" y="6640146"/>
            <a:ext cx="39395399" cy="138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accent2"/>
              </a:buClr>
              <a:buSzPts val="4000"/>
            </a:pP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by: Sarah Birse,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 Rudolph Thetard,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 Tamar Chitasvili,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John Munthali,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Ethel Chilima,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 Jobiba Chinkhumba,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 Tyson Volkman,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 Monica Bautista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affiliation: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Management Sciences for Health; </a:t>
            </a:r>
            <a:r>
              <a:rPr lang="en-US" sz="4000" b="0" i="0" u="none" strike="noStrike" cap="none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University of Malawi College of Medicine; </a:t>
            </a:r>
            <a:r>
              <a:rPr lang="en-US" sz="4000" baseline="30000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0" i="0" u="none" strike="noStrike" cap="none" dirty="0">
                <a:solidFill>
                  <a:srgbClr val="1B1A13"/>
                </a:solidFill>
                <a:latin typeface="Calibri"/>
                <a:ea typeface="Calibri"/>
                <a:cs typeface="Calibri"/>
                <a:sym typeface="Calibri"/>
              </a:rPr>
              <a:t>US President’s Malaria Initiative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1227770" y="26013906"/>
            <a:ext cx="46482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fontAlgn="base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Acknowledgment: This study was funded by the US President's Malaria Initiative through the MSH-led USAID ONSE Health Activity. It was conducted between 2017 and 2020 in collaboration with the Malawi's Ministry of Health. </a:t>
            </a:r>
          </a:p>
        </p:txBody>
      </p:sp>
      <p:sp>
        <p:nvSpPr>
          <p:cNvPr id="3" name="Google Shape;35;p1">
            <a:extLst>
              <a:ext uri="{FF2B5EF4-FFF2-40B4-BE49-F238E27FC236}">
                <a16:creationId xmlns:a16="http://schemas.microsoft.com/office/drawing/2014/main" id="{2C3078DA-5C4C-616D-9528-DC648C98D801}"/>
              </a:ext>
            </a:extLst>
          </p:cNvPr>
          <p:cNvSpPr txBox="1">
            <a:spLocks/>
          </p:cNvSpPr>
          <p:nvPr/>
        </p:nvSpPr>
        <p:spPr>
          <a:xfrm>
            <a:off x="13143884" y="19011812"/>
            <a:ext cx="10972800" cy="693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4730"/>
              <a:buFont typeface="Arial"/>
              <a:buNone/>
              <a:defRPr sz="4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NTR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4400" dirty="0"/>
              <a:t>Methods  </a:t>
            </a:r>
          </a:p>
          <a:p>
            <a:pPr marL="68580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900"/>
              <a:buChar char="•"/>
            </a:pPr>
            <a:r>
              <a:rPr lang="en-US" sz="3400" dirty="0"/>
              <a:t>Representative samples of women who delivered in the prior 12 months were surveyed at baseline (</a:t>
            </a:r>
            <a:r>
              <a:rPr lang="en-US" sz="3400" i="1" dirty="0"/>
              <a:t>n</a:t>
            </a:r>
            <a:r>
              <a:rPr lang="en-US" sz="3400" dirty="0"/>
              <a:t> = 370, December 2017) and endline (</a:t>
            </a:r>
            <a:r>
              <a:rPr lang="en-US" sz="3400" i="1" dirty="0"/>
              <a:t>n</a:t>
            </a:r>
            <a:r>
              <a:rPr lang="en-US" sz="3400" dirty="0"/>
              <a:t> = 687, August 2020).</a:t>
            </a:r>
          </a:p>
          <a:p>
            <a:pPr marL="6858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sz="3400" b="0" dirty="0">
                <a:solidFill>
                  <a:schemeClr val="tx1"/>
                </a:solidFill>
              </a:rPr>
              <a:t>At control sites, IPTp was delivered at health facilities during routine ANC.</a:t>
            </a:r>
            <a:r>
              <a:rPr lang="en-US" sz="3400" dirty="0"/>
              <a:t> </a:t>
            </a:r>
          </a:p>
          <a:p>
            <a:pPr marL="68580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900"/>
              <a:buChar char="•"/>
            </a:pPr>
            <a:r>
              <a:rPr lang="en-US" sz="3400" dirty="0"/>
              <a:t>A difference in differences (Diff-in-diff) analysis was conducted to assess the change in coverage of IPTp and ANC over time, accounting for clustering at the health facility level.</a:t>
            </a:r>
          </a:p>
        </p:txBody>
      </p:sp>
      <p:sp>
        <p:nvSpPr>
          <p:cNvPr id="12" name="Google Shape;35;p1">
            <a:extLst>
              <a:ext uri="{FF2B5EF4-FFF2-40B4-BE49-F238E27FC236}">
                <a16:creationId xmlns:a16="http://schemas.microsoft.com/office/drawing/2014/main" id="{104C37A8-354A-63AA-A1BA-C7C314FCF3A1}"/>
              </a:ext>
            </a:extLst>
          </p:cNvPr>
          <p:cNvSpPr txBox="1">
            <a:spLocks/>
          </p:cNvSpPr>
          <p:nvPr/>
        </p:nvSpPr>
        <p:spPr>
          <a:xfrm>
            <a:off x="36833241" y="8893182"/>
            <a:ext cx="10972800" cy="1745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4730"/>
              <a:buFont typeface="Arial"/>
              <a:buNone/>
              <a:defRPr sz="4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NTR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4400" dirty="0"/>
              <a:t>Other Noteworthy Results   </a:t>
            </a:r>
          </a:p>
          <a:p>
            <a:pPr marL="571500" indent="-571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 from facilities</a:t>
            </a:r>
            <a:r>
              <a:rPr lang="en-US" sz="40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67.7% (</a:t>
            </a:r>
            <a:r>
              <a:rPr lang="en-US" sz="4000" b="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0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42/62) of women living more than 5 km from the health facility received IPTp3 compared with 48.7% </a:t>
            </a:r>
            <a:br>
              <a:rPr lang="en-US" sz="40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0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55/113) in the control arm.</a:t>
            </a:r>
          </a:p>
          <a:p>
            <a:pPr marL="571500" indent="-571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Increase in knowledge of MIP interventions: </a:t>
            </a:r>
            <a:r>
              <a:rPr lang="en-US" sz="4000" b="0" dirty="0">
                <a:solidFill>
                  <a:schemeClr val="tx1"/>
                </a:solidFill>
              </a:rPr>
              <a:t>More women recognized IPTp as a malaria prevention intervention in the intervention areas than in the control areas.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</a:pPr>
            <a:r>
              <a:rPr lang="en-US" sz="4400" dirty="0"/>
              <a:t>Conclusions    </a:t>
            </a:r>
          </a:p>
          <a:p>
            <a:pPr marL="685800" lvl="1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3900"/>
              <a:buChar char="•"/>
            </a:pPr>
            <a:r>
              <a:rPr lang="en-US" sz="4000" spc="15" dirty="0">
                <a:solidFill>
                  <a:srgbClr val="000000"/>
                </a:solidFill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Complementary </a:t>
            </a:r>
            <a:r>
              <a:rPr lang="en-US" sz="4000" kern="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o</a:t>
            </a:r>
            <a:r>
              <a:rPr lang="en-US" sz="4000" kern="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m</a:t>
            </a:r>
            <a:r>
              <a:rPr lang="en-US" sz="4000" kern="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mu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n</a:t>
            </a:r>
            <a:r>
              <a:rPr lang="en-US" sz="4000" kern="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</a:t>
            </a:r>
            <a:r>
              <a:rPr lang="en-US" sz="4000" kern="0" spc="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t</a:t>
            </a:r>
            <a:r>
              <a:rPr lang="en-US" sz="4000" kern="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y</a:t>
            </a:r>
            <a:r>
              <a:rPr lang="en-US" sz="4000" kern="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-</a:t>
            </a:r>
            <a:r>
              <a:rPr lang="en-US" sz="4000" kern="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b</a:t>
            </a:r>
            <a:r>
              <a:rPr lang="en-US" sz="4000" kern="0" spc="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a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se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d</a:t>
            </a:r>
            <a:r>
              <a:rPr lang="en-US" sz="4000" kern="0" spc="-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kern="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a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n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d</a:t>
            </a:r>
            <a:r>
              <a:rPr lang="en-US" sz="4000" kern="0" spc="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kern="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f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a</a:t>
            </a:r>
            <a:r>
              <a:rPr lang="en-US" sz="4000" kern="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</a:t>
            </a:r>
            <a:r>
              <a:rPr lang="en-US" sz="4000" kern="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il</a:t>
            </a:r>
            <a:r>
              <a:rPr lang="en-US" sz="4000" kern="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</a:t>
            </a:r>
            <a:r>
              <a:rPr lang="en-US" sz="4000" kern="0" spc="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t</a:t>
            </a:r>
            <a:r>
              <a:rPr lang="en-US" sz="4000" kern="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y</a:t>
            </a:r>
            <a:r>
              <a:rPr lang="en-US" sz="4000" kern="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-</a:t>
            </a:r>
            <a:r>
              <a:rPr lang="en-US" sz="4000" kern="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b</a:t>
            </a:r>
            <a:r>
              <a:rPr lang="en-US" sz="4000" kern="0" spc="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a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se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d</a:t>
            </a:r>
            <a:r>
              <a:rPr lang="en-US" sz="4000" kern="0" spc="-9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s</a:t>
            </a:r>
            <a:r>
              <a:rPr lang="en-US" sz="4000" kern="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e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r</a:t>
            </a:r>
            <a:r>
              <a:rPr lang="en-US" sz="4000" kern="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v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</a:t>
            </a:r>
            <a:r>
              <a:rPr lang="en-US" sz="4000" kern="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</a:t>
            </a:r>
            <a:r>
              <a:rPr lang="en-US" sz="4000" kern="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e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s </a:t>
            </a:r>
            <a:r>
              <a:rPr lang="en-US" sz="4000" kern="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ca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n</a:t>
            </a:r>
            <a:r>
              <a:rPr lang="en-US" sz="4000" kern="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improve</a:t>
            </a:r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coverage of service delivery. </a:t>
            </a:r>
          </a:p>
          <a:p>
            <a:pPr marL="685800" lvl="1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3900"/>
              <a:buChar char="•"/>
            </a:pPr>
            <a:r>
              <a:rPr lang="en-US" sz="40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HSAs</a:t>
            </a:r>
            <a:r>
              <a:rPr lang="en-US" sz="4000" spc="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ca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n </a:t>
            </a:r>
            <a:r>
              <a:rPr lang="en-US" sz="40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p</a:t>
            </a:r>
            <a:r>
              <a:rPr lang="en-US" sz="40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r</a:t>
            </a:r>
            <a:r>
              <a:rPr lang="en-US" sz="40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o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v</a:t>
            </a:r>
            <a:r>
              <a:rPr lang="en-US" sz="40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e</a:t>
            </a:r>
            <a:r>
              <a:rPr lang="en-US" sz="40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spc="-2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</a:t>
            </a:r>
            <a:r>
              <a:rPr lang="en-US" sz="4000" spc="3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IP</a:t>
            </a:r>
            <a:r>
              <a:rPr lang="en-US" sz="4000" spc="-6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T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p</a:t>
            </a:r>
            <a:r>
              <a:rPr lang="en-US" sz="40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without negatively impacting routine</a:t>
            </a:r>
            <a:r>
              <a:rPr lang="en-US" sz="40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a</a:t>
            </a:r>
            <a:r>
              <a:rPr lang="en-US" sz="40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n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d</a:t>
            </a:r>
            <a:r>
              <a:rPr lang="en-US" sz="4000" spc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t</a:t>
            </a:r>
            <a:r>
              <a:rPr lang="en-US" sz="40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me</a:t>
            </a:r>
            <a:r>
              <a:rPr lang="en-US" sz="40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l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y</a:t>
            </a:r>
            <a:r>
              <a:rPr lang="en-US" sz="40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A</a:t>
            </a:r>
            <a:r>
              <a:rPr lang="en-US" sz="40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N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C</a:t>
            </a:r>
            <a:r>
              <a:rPr lang="en-US" sz="40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40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v</a:t>
            </a:r>
            <a:r>
              <a:rPr lang="en-US" sz="40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</a:t>
            </a:r>
            <a:r>
              <a:rPr lang="en-US" sz="40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s</a:t>
            </a:r>
            <a:r>
              <a:rPr lang="en-US" sz="40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it</a:t>
            </a:r>
            <a:r>
              <a:rPr lang="en-US" sz="40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s</a:t>
            </a:r>
            <a:r>
              <a:rPr lang="en-US" sz="4000" spc="35" dirty="0">
                <a:solidFill>
                  <a:srgbClr val="000000"/>
                </a:solidFill>
                <a:latin typeface="Calibri" panose="020F0502020204030204" pitchFamily="34" charset="0"/>
                <a:ea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marL="685800" lvl="1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actors, such as the distance to facility, apparently impacted results; there is a need to understand the parameters for </a:t>
            </a:r>
            <a:r>
              <a:rPr lang="en-US" sz="40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cIPTp</a:t>
            </a:r>
            <a:r>
              <a:rPr lang="en-US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deployment.</a:t>
            </a:r>
          </a:p>
          <a:p>
            <a:pPr marL="685800" lvl="1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the code to the right to view </a:t>
            </a:r>
            <a:b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MNHC event page.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48CDFAE-C06B-EBA1-8216-E8CF990D8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76427"/>
              </p:ext>
            </p:extLst>
          </p:nvPr>
        </p:nvGraphicFramePr>
        <p:xfrm>
          <a:off x="13868400" y="9419439"/>
          <a:ext cx="11081432" cy="789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534675" imgH="6812365" progId="Word.Document.12">
                  <p:embed/>
                </p:oleObj>
              </mc:Choice>
              <mc:Fallback>
                <p:oleObj name="Document" r:id="rId3" imgW="9534675" imgH="6812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68400" y="9419439"/>
                        <a:ext cx="11081432" cy="789623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94CE8DF-C8CF-43A0-625D-F4EE39CEC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1674846"/>
            <a:ext cx="4947820" cy="2046418"/>
          </a:xfrm>
          <a:prstGeom prst="rect">
            <a:avLst/>
          </a:prstGeom>
        </p:spPr>
      </p:pic>
      <p:sp>
        <p:nvSpPr>
          <p:cNvPr id="14" name="Google Shape;38;p1">
            <a:extLst>
              <a:ext uri="{FF2B5EF4-FFF2-40B4-BE49-F238E27FC236}">
                <a16:creationId xmlns:a16="http://schemas.microsoft.com/office/drawing/2014/main" id="{F1583EB1-BE62-F42E-9846-7E2EE026C801}"/>
              </a:ext>
            </a:extLst>
          </p:cNvPr>
          <p:cNvSpPr txBox="1">
            <a:spLocks/>
          </p:cNvSpPr>
          <p:nvPr/>
        </p:nvSpPr>
        <p:spPr>
          <a:xfrm>
            <a:off x="28738286" y="9037170"/>
            <a:ext cx="6833507" cy="899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920"/>
              <a:buFont typeface="Arial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33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433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4200"/>
              </a:spcAft>
              <a:buClr>
                <a:schemeClr val="bg1"/>
              </a:buClr>
            </a:pPr>
            <a:r>
              <a:rPr lang="en-US" sz="6600" b="1" dirty="0"/>
              <a:t>ANC4+ coverage increased significantly </a:t>
            </a:r>
            <a:r>
              <a:rPr lang="en-US" sz="6600" dirty="0"/>
              <a:t>in intervention group</a:t>
            </a:r>
          </a:p>
          <a:p>
            <a:pPr marL="0" indent="0">
              <a:lnSpc>
                <a:spcPct val="110000"/>
              </a:lnSpc>
              <a:spcAft>
                <a:spcPts val="4200"/>
              </a:spcAft>
              <a:buClr>
                <a:schemeClr val="bg1"/>
              </a:buClr>
            </a:pPr>
            <a:r>
              <a:rPr lang="en-US" sz="6600" b="1" dirty="0"/>
              <a:t>Overall increases to IPTp3+ coverage </a:t>
            </a:r>
            <a:br>
              <a:rPr lang="en-US" sz="6600" b="1" dirty="0"/>
            </a:br>
            <a:r>
              <a:rPr lang="en-US" sz="6600" dirty="0"/>
              <a:t>in both groups</a:t>
            </a:r>
            <a:endParaRPr lang="en-US" sz="6600" dirty="0">
              <a:solidFill>
                <a:schemeClr val="accent3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A0C97B-1CD7-0107-3920-9A72D5FDD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4412" y="9890360"/>
            <a:ext cx="1380384" cy="13803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81C6583-E960-D807-1DB4-CC6DB97A17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24411" y="13664753"/>
            <a:ext cx="1380384" cy="1380384"/>
          </a:xfrm>
          <a:prstGeom prst="rect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F0D74969-AAF7-CB4C-5AA8-7AFCC803C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776" b="1585"/>
          <a:stretch/>
        </p:blipFill>
        <p:spPr>
          <a:xfrm>
            <a:off x="24949832" y="19035875"/>
            <a:ext cx="11005633" cy="6796941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547B3718-433F-A5C1-DB40-2CD018B3CE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19850" y="23546683"/>
            <a:ext cx="1889620" cy="18896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8ABFE5-7282-E5DC-3FB3-6E815347B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958644" y="24431496"/>
            <a:ext cx="571901" cy="571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B93CC-1DD2-0AEF-C61F-63292C38033A}"/>
              </a:ext>
            </a:extLst>
          </p:cNvPr>
          <p:cNvSpPr txBox="1"/>
          <p:nvPr/>
        </p:nvSpPr>
        <p:spPr>
          <a:xfrm>
            <a:off x="13761129" y="17672206"/>
            <a:ext cx="18571428" cy="295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Citation: Rubenstein, B.L., Chinkhumba, J., Chilima, E. </a:t>
            </a:r>
            <a:r>
              <a:rPr lang="en-US" sz="13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 cluster randomized trial of delivery of intermittent preventive treatment of malaria in pregnancy at the community level in Malawi. </a:t>
            </a:r>
            <a:r>
              <a:rPr lang="en-US" sz="13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Malar J</a:t>
            </a: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195 (2022). https://doi.org/10.1186/s12936-022-04216-4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NHC2023">
      <a:dk1>
        <a:srgbClr val="000000"/>
      </a:dk1>
      <a:lt1>
        <a:srgbClr val="FFFFFF"/>
      </a:lt1>
      <a:dk2>
        <a:srgbClr val="615F9F"/>
      </a:dk2>
      <a:lt2>
        <a:srgbClr val="EFEEE8"/>
      </a:lt2>
      <a:accent1>
        <a:srgbClr val="FF5100"/>
      </a:accent1>
      <a:accent2>
        <a:srgbClr val="D31B5D"/>
      </a:accent2>
      <a:accent3>
        <a:srgbClr val="FFD600"/>
      </a:accent3>
      <a:accent4>
        <a:srgbClr val="0082CA"/>
      </a:accent4>
      <a:accent5>
        <a:srgbClr val="00A887"/>
      </a:accent5>
      <a:accent6>
        <a:srgbClr val="D82E92"/>
      </a:accent6>
      <a:hlink>
        <a:srgbClr val="0082CA"/>
      </a:hlink>
      <a:folHlink>
        <a:srgbClr val="615F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A39DF6CE624468A066C817DDD57F6" ma:contentTypeVersion="18" ma:contentTypeDescription="Create a new document." ma:contentTypeScope="" ma:versionID="e874f0669638e23f6fc55d7d6df15add">
  <xsd:schema xmlns:xsd="http://www.w3.org/2001/XMLSchema" xmlns:xs="http://www.w3.org/2001/XMLSchema" xmlns:p="http://schemas.microsoft.com/office/2006/metadata/properties" xmlns:ns2="8c813e63-c33a-400e-8ffd-1ae91a7b6c3e" xmlns:ns3="2cd3132b-fa35-41aa-a1c7-a1d7593fbecf" xmlns:ns4="b6e4cf99-c102-4343-aee4-63a0bb87078f" targetNamespace="http://schemas.microsoft.com/office/2006/metadata/properties" ma:root="true" ma:fieldsID="a390cc8e9a9ed4a70124da4644cb8847" ns2:_="" ns3:_="" ns4:_="">
    <xsd:import namespace="8c813e63-c33a-400e-8ffd-1ae91a7b6c3e"/>
    <xsd:import namespace="2cd3132b-fa35-41aa-a1c7-a1d7593fbecf"/>
    <xsd:import namespace="b6e4cf99-c102-4343-aee4-63a0bb870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notes" minOccurs="0"/>
                <xsd:element ref="ns2:wher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13e63-c33a-400e-8ffd-1ae91a7b6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69c14b0-6271-4106-a615-6588954279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3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where" ma:index="24" nillable="true" ma:displayName="where" ma:format="Hyperlink" ma:internalName="whe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3132b-fa35-41aa-a1c7-a1d7593fb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4cf99-c102-4343-aee4-63a0bb87078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69651b7-961e-4e5a-91be-38364784bb5b}" ma:internalName="TaxCatchAll" ma:showField="CatchAllData" ma:web="2cd3132b-fa35-41aa-a1c7-a1d7593fb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e4cf99-c102-4343-aee4-63a0bb87078f" xsi:nil="true"/>
    <where xmlns="8c813e63-c33a-400e-8ffd-1ae91a7b6c3e">
      <Url xsi:nil="true"/>
      <Description xsi:nil="true"/>
    </where>
    <notes xmlns="8c813e63-c33a-400e-8ffd-1ae91a7b6c3e" xsi:nil="true"/>
    <lcf76f155ced4ddcb4097134ff3c332f xmlns="8c813e63-c33a-400e-8ffd-1ae91a7b6c3e">
      <Terms xmlns="http://schemas.microsoft.com/office/infopath/2007/PartnerControls"/>
    </lcf76f155ced4ddcb4097134ff3c332f>
    <SharedWithUsers xmlns="2cd3132b-fa35-41aa-a1c7-a1d7593fbec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DBAAD0F-9409-47EC-A810-95027822E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3821A-60D7-43C8-9D40-D995E8078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813e63-c33a-400e-8ffd-1ae91a7b6c3e"/>
    <ds:schemaRef ds:uri="2cd3132b-fa35-41aa-a1c7-a1d7593fbecf"/>
    <ds:schemaRef ds:uri="b6e4cf99-c102-4343-aee4-63a0bb8707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82E3E0-9780-43FC-BED6-49088C71D2C0}">
  <ds:schemaRefs>
    <ds:schemaRef ds:uri="8c813e63-c33a-400e-8ffd-1ae91a7b6c3e"/>
    <ds:schemaRef ds:uri="http://purl.org/dc/terms/"/>
    <ds:schemaRef ds:uri="2cd3132b-fa35-41aa-a1c7-a1d7593fbecf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6e4cf99-c102-4343-aee4-63a0bb87078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651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NTR</vt:lpstr>
      <vt:lpstr>Segoe UI</vt:lpstr>
      <vt:lpstr>Office Theme</vt:lpstr>
      <vt:lpstr>Document</vt:lpstr>
      <vt:lpstr>Delivery of intermittent preventive treatment of Malaria in pregnancy at the community level to reduce the access barriers of care: Results of a cluster randomized trial in Malawi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Title Goes Here in This Font. (This is Calibri bold 100 pt)</dc:title>
  <dc:creator>Celia Chung</dc:creator>
  <cp:lastModifiedBy>Thetard,Rudi</cp:lastModifiedBy>
  <cp:revision>29</cp:revision>
  <dcterms:created xsi:type="dcterms:W3CDTF">2023-02-14T19:12:08Z</dcterms:created>
  <dcterms:modified xsi:type="dcterms:W3CDTF">2023-05-22T12:59:17Z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0x010100B75A39DF6CE624468A066C817DDD57F6</vt:lpwstr>
  </property>
  <property fmtid="{D5CDD505-2E9C-101B-9397-08002B2CF9AE}" pid="3" name="MediaServiceImageTags">
    <vt:lpwstr/>
  </property>
</Properties>
</file>