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74" r:id="rId9"/>
    <p:sldId id="275" r:id="rId10"/>
    <p:sldId id="261" r:id="rId11"/>
    <p:sldId id="262" r:id="rId12"/>
    <p:sldId id="263" r:id="rId13"/>
    <p:sldId id="264" r:id="rId14"/>
    <p:sldId id="265" r:id="rId15"/>
    <p:sldId id="266" r:id="rId16"/>
    <p:sldId id="267" r:id="rId17"/>
    <p:sldId id="269" r:id="rId18"/>
    <p:sldId id="268" r:id="rId19"/>
    <p:sldId id="270" r:id="rId20"/>
    <p:sldId id="271" r:id="rId21"/>
    <p:sldId id="272" r:id="rId22"/>
    <p:sldId id="273" r:id="rId23"/>
  </p:sldIdLst>
  <p:sldSz cx="9144000"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E73C76-36DE-7F82-3ACA-282C3F82AE82}" name="Oumer,Andualem" initials="AO" userId="S::aoumer@mtapsprogram.org::ff471b54-60ed-4a7a-9419-783b8f25f54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umer,Andualem" initials="O" lastIdx="8" clrIdx="0">
    <p:extLst>
      <p:ext uri="{19B8F6BF-5375-455C-9EA6-DF929625EA0E}">
        <p15:presenceInfo xmlns:p15="http://schemas.microsoft.com/office/powerpoint/2012/main" userId="S::aoumer@msh.org::ff471b54-60ed-4a7a-9419-783b8f25f548" providerId="AD"/>
      </p:ext>
    </p:extLst>
  </p:cmAuthor>
  <p:cmAuthor id="2" name="Briggs,Jane" initials="B" lastIdx="5" clrIdx="1">
    <p:extLst>
      <p:ext uri="{19B8F6BF-5375-455C-9EA6-DF929625EA0E}">
        <p15:presenceInfo xmlns:p15="http://schemas.microsoft.com/office/powerpoint/2012/main" userId="S::jbriggs@msh.org::09464a3e-85d2-4598-8112-16cd50bef1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8C2"/>
    <a:srgbClr val="B3B4A8"/>
    <a:srgbClr val="68AB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4660"/>
  </p:normalViewPr>
  <p:slideViewPr>
    <p:cSldViewPr snapToGrid="0">
      <p:cViewPr>
        <p:scale>
          <a:sx n="60" d="100"/>
          <a:sy n="60" d="100"/>
        </p:scale>
        <p:origin x="1784" y="-5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496488"/>
            <a:ext cx="6858000" cy="3183467"/>
          </a:xfrm>
        </p:spPr>
        <p:txBody>
          <a:bodyPr anchor="b"/>
          <a:lstStyle>
            <a:lvl1pPr algn="ctr">
              <a:defRPr sz="8000"/>
            </a:lvl1pPr>
          </a:lstStyle>
          <a:p>
            <a:r>
              <a:rPr lang="en-US"/>
              <a:t>Click to edit Master title style</a:t>
            </a:r>
          </a:p>
        </p:txBody>
      </p:sp>
      <p:sp>
        <p:nvSpPr>
          <p:cNvPr id="3" name="Subtitle 2"/>
          <p:cNvSpPr>
            <a:spLocks noGrp="1"/>
          </p:cNvSpPr>
          <p:nvPr>
            <p:ph type="subTitle" idx="1"/>
          </p:nvPr>
        </p:nvSpPr>
        <p:spPr>
          <a:xfrm>
            <a:off x="1143000" y="4802718"/>
            <a:ext cx="6858000" cy="2207683"/>
          </a:xfrm>
        </p:spPr>
        <p:txBody>
          <a:bodyPr/>
          <a:lstStyle>
            <a:lvl1pPr marL="0" indent="0" algn="ctr">
              <a:buNone/>
              <a:defRPr sz="3200"/>
            </a:lvl1pPr>
            <a:lvl2pPr marL="609555" indent="0" algn="ctr">
              <a:buNone/>
              <a:defRPr sz="2667"/>
            </a:lvl2pPr>
            <a:lvl3pPr marL="1219109" indent="0" algn="ctr">
              <a:buNone/>
              <a:defRPr sz="2400"/>
            </a:lvl3pPr>
            <a:lvl4pPr marL="1828664" indent="0" algn="ctr">
              <a:buNone/>
              <a:defRPr sz="2133"/>
            </a:lvl4pPr>
            <a:lvl5pPr marL="2438217" indent="0" algn="ctr">
              <a:buNone/>
              <a:defRPr sz="2133"/>
            </a:lvl5pPr>
            <a:lvl6pPr marL="3047772" indent="0" algn="ctr">
              <a:buNone/>
              <a:defRPr sz="2133"/>
            </a:lvl6pPr>
            <a:lvl7pPr marL="3657326" indent="0" algn="ctr">
              <a:buNone/>
              <a:defRPr sz="2133"/>
            </a:lvl7pPr>
            <a:lvl8pPr marL="4266881" indent="0" algn="ctr">
              <a:buNone/>
              <a:defRPr sz="2133"/>
            </a:lvl8pPr>
            <a:lvl9pPr marL="4876435" indent="0" algn="ctr">
              <a:buNone/>
              <a:defRPr sz="2133"/>
            </a:lvl9pPr>
          </a:lstStyle>
          <a:p>
            <a:r>
              <a:rPr lang="en-US"/>
              <a:t>Click to edit Master subtitle style</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45332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2263785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486838"/>
            <a:ext cx="1971675"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486838"/>
            <a:ext cx="5800725"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595613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08207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91" y="2279656"/>
            <a:ext cx="7886700" cy="3803649"/>
          </a:xfrm>
        </p:spPr>
        <p:txBody>
          <a:bodyPr anchor="b"/>
          <a:lstStyle>
            <a:lvl1pPr>
              <a:defRPr sz="8000"/>
            </a:lvl1pPr>
          </a:lstStyle>
          <a:p>
            <a:r>
              <a:rPr lang="en-US"/>
              <a:t>Click to edit Master title style</a:t>
            </a:r>
          </a:p>
        </p:txBody>
      </p:sp>
      <p:sp>
        <p:nvSpPr>
          <p:cNvPr id="3" name="Text Placeholder 2"/>
          <p:cNvSpPr>
            <a:spLocks noGrp="1"/>
          </p:cNvSpPr>
          <p:nvPr>
            <p:ph type="body" idx="1"/>
          </p:nvPr>
        </p:nvSpPr>
        <p:spPr>
          <a:xfrm>
            <a:off x="623891" y="6119289"/>
            <a:ext cx="7886700" cy="2000249"/>
          </a:xfrm>
        </p:spPr>
        <p:txBody>
          <a:bodyPr/>
          <a:lstStyle>
            <a:lvl1pPr marL="0" indent="0">
              <a:buNone/>
              <a:defRPr sz="3200">
                <a:solidFill>
                  <a:schemeClr val="tx1">
                    <a:tint val="75000"/>
                  </a:schemeClr>
                </a:solidFill>
              </a:defRPr>
            </a:lvl1pPr>
            <a:lvl2pPr marL="609555" indent="0">
              <a:buNone/>
              <a:defRPr sz="2667">
                <a:solidFill>
                  <a:schemeClr val="tx1">
                    <a:tint val="75000"/>
                  </a:schemeClr>
                </a:solidFill>
              </a:defRPr>
            </a:lvl2pPr>
            <a:lvl3pPr marL="1219109" indent="0">
              <a:buNone/>
              <a:defRPr sz="2400">
                <a:solidFill>
                  <a:schemeClr val="tx1">
                    <a:tint val="75000"/>
                  </a:schemeClr>
                </a:solidFill>
              </a:defRPr>
            </a:lvl3pPr>
            <a:lvl4pPr marL="1828664" indent="0">
              <a:buNone/>
              <a:defRPr sz="2133">
                <a:solidFill>
                  <a:schemeClr val="tx1">
                    <a:tint val="75000"/>
                  </a:schemeClr>
                </a:solidFill>
              </a:defRPr>
            </a:lvl4pPr>
            <a:lvl5pPr marL="2438217" indent="0">
              <a:buNone/>
              <a:defRPr sz="2133">
                <a:solidFill>
                  <a:schemeClr val="tx1">
                    <a:tint val="75000"/>
                  </a:schemeClr>
                </a:solidFill>
              </a:defRPr>
            </a:lvl5pPr>
            <a:lvl6pPr marL="3047772" indent="0">
              <a:buNone/>
              <a:defRPr sz="2133">
                <a:solidFill>
                  <a:schemeClr val="tx1">
                    <a:tint val="75000"/>
                  </a:schemeClr>
                </a:solidFill>
              </a:defRPr>
            </a:lvl6pPr>
            <a:lvl7pPr marL="3657326" indent="0">
              <a:buNone/>
              <a:defRPr sz="2133">
                <a:solidFill>
                  <a:schemeClr val="tx1">
                    <a:tint val="75000"/>
                  </a:schemeClr>
                </a:solidFill>
              </a:defRPr>
            </a:lvl7pPr>
            <a:lvl8pPr marL="4266881" indent="0">
              <a:buNone/>
              <a:defRPr sz="2133">
                <a:solidFill>
                  <a:schemeClr val="tx1">
                    <a:tint val="75000"/>
                  </a:schemeClr>
                </a:solidFill>
              </a:defRPr>
            </a:lvl8pPr>
            <a:lvl9pPr marL="4876435" indent="0">
              <a:buNone/>
              <a:defRPr sz="21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1606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2434167"/>
            <a:ext cx="38862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1" y="2434167"/>
            <a:ext cx="38862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0B463C-5952-4FB0-9D39-689E257659D4}" type="datetimeFigureOut">
              <a:rPr lang="en-US" smtClean="0"/>
              <a:t>03/27/2025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1962311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3" y="486839"/>
            <a:ext cx="7886700" cy="1767417"/>
          </a:xfrm>
        </p:spPr>
        <p:txBody>
          <a:bodyPr/>
          <a:lstStyle/>
          <a:p>
            <a:r>
              <a:rPr lang="en-US"/>
              <a:t>Click to edit Master title style</a:t>
            </a:r>
          </a:p>
        </p:txBody>
      </p:sp>
      <p:sp>
        <p:nvSpPr>
          <p:cNvPr id="3" name="Text Placeholder 2"/>
          <p:cNvSpPr>
            <a:spLocks noGrp="1"/>
          </p:cNvSpPr>
          <p:nvPr>
            <p:ph type="body" idx="1"/>
          </p:nvPr>
        </p:nvSpPr>
        <p:spPr>
          <a:xfrm>
            <a:off x="629843" y="2241555"/>
            <a:ext cx="3868340" cy="1098549"/>
          </a:xfrm>
        </p:spPr>
        <p:txBody>
          <a:bodyPr anchor="b"/>
          <a:lstStyle>
            <a:lvl1pPr marL="0" indent="0">
              <a:buNone/>
              <a:defRPr sz="3200" b="1"/>
            </a:lvl1pPr>
            <a:lvl2pPr marL="609555" indent="0">
              <a:buNone/>
              <a:defRPr sz="2667" b="1"/>
            </a:lvl2pPr>
            <a:lvl3pPr marL="1219109" indent="0">
              <a:buNone/>
              <a:defRPr sz="2400" b="1"/>
            </a:lvl3pPr>
            <a:lvl4pPr marL="1828664" indent="0">
              <a:buNone/>
              <a:defRPr sz="2133" b="1"/>
            </a:lvl4pPr>
            <a:lvl5pPr marL="2438217" indent="0">
              <a:buNone/>
              <a:defRPr sz="2133" b="1"/>
            </a:lvl5pPr>
            <a:lvl6pPr marL="3047772" indent="0">
              <a:buNone/>
              <a:defRPr sz="2133" b="1"/>
            </a:lvl6pPr>
            <a:lvl7pPr marL="3657326" indent="0">
              <a:buNone/>
              <a:defRPr sz="2133" b="1"/>
            </a:lvl7pPr>
            <a:lvl8pPr marL="4266881" indent="0">
              <a:buNone/>
              <a:defRPr sz="2133" b="1"/>
            </a:lvl8pPr>
            <a:lvl9pPr marL="4876435" indent="0">
              <a:buNone/>
              <a:defRPr sz="2133" b="1"/>
            </a:lvl9pPr>
          </a:lstStyle>
          <a:p>
            <a:pPr lvl="0"/>
            <a:r>
              <a:rPr lang="en-US"/>
              <a:t>Edit Master text styles</a:t>
            </a:r>
          </a:p>
        </p:txBody>
      </p:sp>
      <p:sp>
        <p:nvSpPr>
          <p:cNvPr id="4" name="Content Placeholder 3"/>
          <p:cNvSpPr>
            <a:spLocks noGrp="1"/>
          </p:cNvSpPr>
          <p:nvPr>
            <p:ph sz="half" idx="2"/>
          </p:nvPr>
        </p:nvSpPr>
        <p:spPr>
          <a:xfrm>
            <a:off x="629843" y="3340100"/>
            <a:ext cx="3868340"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4" y="2241555"/>
            <a:ext cx="3887391" cy="1098549"/>
          </a:xfrm>
        </p:spPr>
        <p:txBody>
          <a:bodyPr anchor="b"/>
          <a:lstStyle>
            <a:lvl1pPr marL="0" indent="0">
              <a:buNone/>
              <a:defRPr sz="3200" b="1"/>
            </a:lvl1pPr>
            <a:lvl2pPr marL="609555" indent="0">
              <a:buNone/>
              <a:defRPr sz="2667" b="1"/>
            </a:lvl2pPr>
            <a:lvl3pPr marL="1219109" indent="0">
              <a:buNone/>
              <a:defRPr sz="2400" b="1"/>
            </a:lvl3pPr>
            <a:lvl4pPr marL="1828664" indent="0">
              <a:buNone/>
              <a:defRPr sz="2133" b="1"/>
            </a:lvl4pPr>
            <a:lvl5pPr marL="2438217" indent="0">
              <a:buNone/>
              <a:defRPr sz="2133" b="1"/>
            </a:lvl5pPr>
            <a:lvl6pPr marL="3047772" indent="0">
              <a:buNone/>
              <a:defRPr sz="2133" b="1"/>
            </a:lvl6pPr>
            <a:lvl7pPr marL="3657326" indent="0">
              <a:buNone/>
              <a:defRPr sz="2133" b="1"/>
            </a:lvl7pPr>
            <a:lvl8pPr marL="4266881" indent="0">
              <a:buNone/>
              <a:defRPr sz="2133" b="1"/>
            </a:lvl8pPr>
            <a:lvl9pPr marL="4876435" indent="0">
              <a:buNone/>
              <a:defRPr sz="2133" b="1"/>
            </a:lvl9pPr>
          </a:lstStyle>
          <a:p>
            <a:pPr lvl="0"/>
            <a:r>
              <a:rPr lang="en-US"/>
              <a:t>Edit Master text styles</a:t>
            </a:r>
          </a:p>
        </p:txBody>
      </p:sp>
      <p:sp>
        <p:nvSpPr>
          <p:cNvPr id="6" name="Content Placeholder 5"/>
          <p:cNvSpPr>
            <a:spLocks noGrp="1"/>
          </p:cNvSpPr>
          <p:nvPr>
            <p:ph sz="quarter" idx="4"/>
          </p:nvPr>
        </p:nvSpPr>
        <p:spPr>
          <a:xfrm>
            <a:off x="4629154" y="3340100"/>
            <a:ext cx="3887391"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0B463C-5952-4FB0-9D39-689E257659D4}" type="datetimeFigureOut">
              <a:rPr lang="en-US" smtClean="0"/>
              <a:t>03/27/2025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97729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0B463C-5952-4FB0-9D39-689E257659D4}" type="datetimeFigureOut">
              <a:rPr lang="en-US" smtClean="0"/>
              <a:t>03/27/2025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2020649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B463C-5952-4FB0-9D39-689E257659D4}" type="datetimeFigureOut">
              <a:rPr lang="en-US" smtClean="0"/>
              <a:t>03/27/2025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452927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5" y="609600"/>
            <a:ext cx="2949177" cy="2133600"/>
          </a:xfrm>
        </p:spPr>
        <p:txBody>
          <a:bodyPr anchor="b"/>
          <a:lstStyle>
            <a:lvl1pPr>
              <a:defRPr sz="4267"/>
            </a:lvl1pPr>
          </a:lstStyle>
          <a:p>
            <a:r>
              <a:rPr lang="en-US"/>
              <a:t>Click to edit Master title style</a:t>
            </a:r>
          </a:p>
        </p:txBody>
      </p:sp>
      <p:sp>
        <p:nvSpPr>
          <p:cNvPr id="3" name="Content Placeholder 2"/>
          <p:cNvSpPr>
            <a:spLocks noGrp="1"/>
          </p:cNvSpPr>
          <p:nvPr>
            <p:ph idx="1"/>
          </p:nvPr>
        </p:nvSpPr>
        <p:spPr>
          <a:xfrm>
            <a:off x="3887394" y="1316572"/>
            <a:ext cx="4629151"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5" y="2743203"/>
            <a:ext cx="2949177" cy="5082117"/>
          </a:xfrm>
        </p:spPr>
        <p:txBody>
          <a:bodyPr/>
          <a:lstStyle>
            <a:lvl1pPr marL="0" indent="0">
              <a:buNone/>
              <a:defRPr sz="2133"/>
            </a:lvl1pPr>
            <a:lvl2pPr marL="609555" indent="0">
              <a:buNone/>
              <a:defRPr sz="1867"/>
            </a:lvl2pPr>
            <a:lvl3pPr marL="1219109" indent="0">
              <a:buNone/>
              <a:defRPr sz="1600"/>
            </a:lvl3pPr>
            <a:lvl4pPr marL="1828664" indent="0">
              <a:buNone/>
              <a:defRPr sz="1333"/>
            </a:lvl4pPr>
            <a:lvl5pPr marL="2438217" indent="0">
              <a:buNone/>
              <a:defRPr sz="1333"/>
            </a:lvl5pPr>
            <a:lvl6pPr marL="3047772" indent="0">
              <a:buNone/>
              <a:defRPr sz="1333"/>
            </a:lvl6pPr>
            <a:lvl7pPr marL="3657326" indent="0">
              <a:buNone/>
              <a:defRPr sz="1333"/>
            </a:lvl7pPr>
            <a:lvl8pPr marL="4266881" indent="0">
              <a:buNone/>
              <a:defRPr sz="1333"/>
            </a:lvl8pPr>
            <a:lvl9pPr marL="4876435"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4F0B463C-5952-4FB0-9D39-689E257659D4}" type="datetimeFigureOut">
              <a:rPr lang="en-US" smtClean="0"/>
              <a:t>03/27/2025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2225120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5" y="609600"/>
            <a:ext cx="2949177" cy="2133600"/>
          </a:xfrm>
        </p:spPr>
        <p:txBody>
          <a:bodyPr anchor="b"/>
          <a:lstStyle>
            <a:lvl1pPr>
              <a:defRPr sz="4267"/>
            </a:lvl1pPr>
          </a:lstStyle>
          <a:p>
            <a:r>
              <a:rPr lang="en-US"/>
              <a:t>Click to edit Master title style</a:t>
            </a:r>
          </a:p>
        </p:txBody>
      </p:sp>
      <p:sp>
        <p:nvSpPr>
          <p:cNvPr id="3" name="Picture Placeholder 2"/>
          <p:cNvSpPr>
            <a:spLocks noGrp="1"/>
          </p:cNvSpPr>
          <p:nvPr>
            <p:ph type="pic" idx="1"/>
          </p:nvPr>
        </p:nvSpPr>
        <p:spPr>
          <a:xfrm>
            <a:off x="3887394" y="1316572"/>
            <a:ext cx="4629151" cy="6498167"/>
          </a:xfrm>
        </p:spPr>
        <p:txBody>
          <a:bodyPr/>
          <a:lstStyle>
            <a:lvl1pPr marL="0" indent="0">
              <a:buNone/>
              <a:defRPr sz="4267"/>
            </a:lvl1pPr>
            <a:lvl2pPr marL="609555" indent="0">
              <a:buNone/>
              <a:defRPr sz="3733"/>
            </a:lvl2pPr>
            <a:lvl3pPr marL="1219109" indent="0">
              <a:buNone/>
              <a:defRPr sz="3200"/>
            </a:lvl3pPr>
            <a:lvl4pPr marL="1828664" indent="0">
              <a:buNone/>
              <a:defRPr sz="2667"/>
            </a:lvl4pPr>
            <a:lvl5pPr marL="2438217" indent="0">
              <a:buNone/>
              <a:defRPr sz="2667"/>
            </a:lvl5pPr>
            <a:lvl6pPr marL="3047772" indent="0">
              <a:buNone/>
              <a:defRPr sz="2667"/>
            </a:lvl6pPr>
            <a:lvl7pPr marL="3657326" indent="0">
              <a:buNone/>
              <a:defRPr sz="2667"/>
            </a:lvl7pPr>
            <a:lvl8pPr marL="4266881" indent="0">
              <a:buNone/>
              <a:defRPr sz="2667"/>
            </a:lvl8pPr>
            <a:lvl9pPr marL="4876435" indent="0">
              <a:buNone/>
              <a:defRPr sz="2667"/>
            </a:lvl9pPr>
          </a:lstStyle>
          <a:p>
            <a:endParaRPr lang="en-US"/>
          </a:p>
        </p:txBody>
      </p:sp>
      <p:sp>
        <p:nvSpPr>
          <p:cNvPr id="4" name="Text Placeholder 3"/>
          <p:cNvSpPr>
            <a:spLocks noGrp="1"/>
          </p:cNvSpPr>
          <p:nvPr>
            <p:ph type="body" sz="half" idx="2"/>
          </p:nvPr>
        </p:nvSpPr>
        <p:spPr>
          <a:xfrm>
            <a:off x="629845" y="2743203"/>
            <a:ext cx="2949177" cy="5082117"/>
          </a:xfrm>
        </p:spPr>
        <p:txBody>
          <a:bodyPr/>
          <a:lstStyle>
            <a:lvl1pPr marL="0" indent="0">
              <a:buNone/>
              <a:defRPr sz="2133"/>
            </a:lvl1pPr>
            <a:lvl2pPr marL="609555" indent="0">
              <a:buNone/>
              <a:defRPr sz="1867"/>
            </a:lvl2pPr>
            <a:lvl3pPr marL="1219109" indent="0">
              <a:buNone/>
              <a:defRPr sz="1600"/>
            </a:lvl3pPr>
            <a:lvl4pPr marL="1828664" indent="0">
              <a:buNone/>
              <a:defRPr sz="1333"/>
            </a:lvl4pPr>
            <a:lvl5pPr marL="2438217" indent="0">
              <a:buNone/>
              <a:defRPr sz="1333"/>
            </a:lvl5pPr>
            <a:lvl6pPr marL="3047772" indent="0">
              <a:buNone/>
              <a:defRPr sz="1333"/>
            </a:lvl6pPr>
            <a:lvl7pPr marL="3657326" indent="0">
              <a:buNone/>
              <a:defRPr sz="1333"/>
            </a:lvl7pPr>
            <a:lvl8pPr marL="4266881" indent="0">
              <a:buNone/>
              <a:defRPr sz="1333"/>
            </a:lvl8pPr>
            <a:lvl9pPr marL="4876435"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4F0B463C-5952-4FB0-9D39-689E257659D4}" type="datetimeFigureOut">
              <a:rPr lang="en-US" smtClean="0"/>
              <a:t>03/27/2025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400599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4" y="486839"/>
            <a:ext cx="7886700"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4" y="2434167"/>
            <a:ext cx="7886700"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1" y="8475139"/>
            <a:ext cx="20574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4F0B463C-5952-4FB0-9D39-689E257659D4}" type="datetimeFigureOut">
              <a:rPr lang="en-US" smtClean="0"/>
              <a:t>03/27/2025</a:t>
            </a:fld>
            <a:endParaRPr lang="en-US"/>
          </a:p>
        </p:txBody>
      </p:sp>
      <p:sp>
        <p:nvSpPr>
          <p:cNvPr id="5" name="Footer Placeholder 4"/>
          <p:cNvSpPr>
            <a:spLocks noGrp="1"/>
          </p:cNvSpPr>
          <p:nvPr>
            <p:ph type="ftr" sz="quarter" idx="3"/>
          </p:nvPr>
        </p:nvSpPr>
        <p:spPr>
          <a:xfrm>
            <a:off x="3028954" y="8475139"/>
            <a:ext cx="30861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1" y="8475139"/>
            <a:ext cx="20574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2565AF66-AD3C-47F1-9246-9792FCD1FCA2}" type="slidenum">
              <a:rPr lang="en-US" smtClean="0"/>
              <a:t>‹#›</a:t>
            </a:fld>
            <a:endParaRPr lang="en-US"/>
          </a:p>
        </p:txBody>
      </p:sp>
    </p:spTree>
    <p:extLst>
      <p:ext uri="{BB962C8B-B14F-4D97-AF65-F5344CB8AC3E}">
        <p14:creationId xmlns:p14="http://schemas.microsoft.com/office/powerpoint/2010/main" val="1912621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109"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77" indent="-304777" algn="l" defTabSz="1219109"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31" indent="-304777" algn="l" defTabSz="1219109"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887" indent="-304777" algn="l" defTabSz="1219109"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440" indent="-304777" algn="l" defTabSz="1219109"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2994" indent="-304777" algn="l" defTabSz="1219109"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548" indent="-304777" algn="l" defTabSz="1219109"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103" indent="-304777" algn="l" defTabSz="1219109"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658" indent="-304777" algn="l" defTabSz="1219109"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212" indent="-304777" algn="l" defTabSz="1219109"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09" rtl="0" eaLnBrk="1" latinLnBrk="0" hangingPunct="1">
        <a:defRPr sz="2400" kern="1200">
          <a:solidFill>
            <a:schemeClr val="tx1"/>
          </a:solidFill>
          <a:latin typeface="+mn-lt"/>
          <a:ea typeface="+mn-ea"/>
          <a:cs typeface="+mn-cs"/>
        </a:defRPr>
      </a:lvl1pPr>
      <a:lvl2pPr marL="609555" algn="l" defTabSz="1219109" rtl="0" eaLnBrk="1" latinLnBrk="0" hangingPunct="1">
        <a:defRPr sz="2400" kern="1200">
          <a:solidFill>
            <a:schemeClr val="tx1"/>
          </a:solidFill>
          <a:latin typeface="+mn-lt"/>
          <a:ea typeface="+mn-ea"/>
          <a:cs typeface="+mn-cs"/>
        </a:defRPr>
      </a:lvl2pPr>
      <a:lvl3pPr marL="1219109" algn="l" defTabSz="1219109" rtl="0" eaLnBrk="1" latinLnBrk="0" hangingPunct="1">
        <a:defRPr sz="2400" kern="1200">
          <a:solidFill>
            <a:schemeClr val="tx1"/>
          </a:solidFill>
          <a:latin typeface="+mn-lt"/>
          <a:ea typeface="+mn-ea"/>
          <a:cs typeface="+mn-cs"/>
        </a:defRPr>
      </a:lvl3pPr>
      <a:lvl4pPr marL="1828664" algn="l" defTabSz="1219109" rtl="0" eaLnBrk="1" latinLnBrk="0" hangingPunct="1">
        <a:defRPr sz="2400" kern="1200">
          <a:solidFill>
            <a:schemeClr val="tx1"/>
          </a:solidFill>
          <a:latin typeface="+mn-lt"/>
          <a:ea typeface="+mn-ea"/>
          <a:cs typeface="+mn-cs"/>
        </a:defRPr>
      </a:lvl4pPr>
      <a:lvl5pPr marL="2438217" algn="l" defTabSz="1219109" rtl="0" eaLnBrk="1" latinLnBrk="0" hangingPunct="1">
        <a:defRPr sz="2400" kern="1200">
          <a:solidFill>
            <a:schemeClr val="tx1"/>
          </a:solidFill>
          <a:latin typeface="+mn-lt"/>
          <a:ea typeface="+mn-ea"/>
          <a:cs typeface="+mn-cs"/>
        </a:defRPr>
      </a:lvl5pPr>
      <a:lvl6pPr marL="3047772" algn="l" defTabSz="1219109" rtl="0" eaLnBrk="1" latinLnBrk="0" hangingPunct="1">
        <a:defRPr sz="2400" kern="1200">
          <a:solidFill>
            <a:schemeClr val="tx1"/>
          </a:solidFill>
          <a:latin typeface="+mn-lt"/>
          <a:ea typeface="+mn-ea"/>
          <a:cs typeface="+mn-cs"/>
        </a:defRPr>
      </a:lvl6pPr>
      <a:lvl7pPr marL="3657326" algn="l" defTabSz="1219109" rtl="0" eaLnBrk="1" latinLnBrk="0" hangingPunct="1">
        <a:defRPr sz="2400" kern="1200">
          <a:solidFill>
            <a:schemeClr val="tx1"/>
          </a:solidFill>
          <a:latin typeface="+mn-lt"/>
          <a:ea typeface="+mn-ea"/>
          <a:cs typeface="+mn-cs"/>
        </a:defRPr>
      </a:lvl7pPr>
      <a:lvl8pPr marL="4266881" algn="l" defTabSz="1219109" rtl="0" eaLnBrk="1" latinLnBrk="0" hangingPunct="1">
        <a:defRPr sz="2400" kern="1200">
          <a:solidFill>
            <a:schemeClr val="tx1"/>
          </a:solidFill>
          <a:latin typeface="+mn-lt"/>
          <a:ea typeface="+mn-ea"/>
          <a:cs typeface="+mn-cs"/>
        </a:defRPr>
      </a:lvl8pPr>
      <a:lvl9pPr marL="4876435" algn="l" defTabSz="121910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7" name="Group 106"/>
          <p:cNvGrpSpPr/>
          <p:nvPr/>
        </p:nvGrpSpPr>
        <p:grpSpPr>
          <a:xfrm>
            <a:off x="1940855" y="183041"/>
            <a:ext cx="6887200" cy="8777917"/>
            <a:chOff x="-12100" y="218376"/>
            <a:chExt cx="6887200" cy="8526921"/>
          </a:xfrm>
        </p:grpSpPr>
        <p:cxnSp>
          <p:nvCxnSpPr>
            <p:cNvPr id="30" name="Straight Arrow Connector 29"/>
            <p:cNvCxnSpPr>
              <a:cxnSpLocks/>
            </p:cNvCxnSpPr>
            <p:nvPr/>
          </p:nvCxnSpPr>
          <p:spPr>
            <a:xfrm>
              <a:off x="3437550" y="487017"/>
              <a:ext cx="0" cy="16291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2257425" y="218376"/>
              <a:ext cx="2343150" cy="2563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A: Total population</a:t>
              </a:r>
              <a:endParaRPr lang="en-US" sz="950" dirty="0">
                <a:ea typeface="Calibri" panose="020F0502020204030204" pitchFamily="34" charset="0"/>
                <a:cs typeface="Times New Roman" panose="02020603050405020304" pitchFamily="18" charset="0"/>
              </a:endParaRPr>
            </a:p>
          </p:txBody>
        </p:sp>
        <p:sp>
          <p:nvSpPr>
            <p:cNvPr id="6" name="Rounded Rectangle 5"/>
            <p:cNvSpPr/>
            <p:nvPr/>
          </p:nvSpPr>
          <p:spPr>
            <a:xfrm>
              <a:off x="-1192" y="664792"/>
              <a:ext cx="6858000" cy="2563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cs typeface="Times New Roman" panose="02020603050405020304" pitchFamily="18" charset="0"/>
                </a:rPr>
                <a:t>B: Total # of WRA in the country/region/district</a:t>
              </a:r>
              <a:r>
                <a:rPr lang="en-US" sz="950" dirty="0">
                  <a:solidFill>
                    <a:srgbClr val="000000"/>
                  </a:solidFill>
                  <a:ea typeface="Times New Roman" panose="02020603050405020304" pitchFamily="18" charset="0"/>
                  <a:cs typeface="Times New Roman" panose="02020603050405020304" pitchFamily="18" charset="0"/>
                </a:rPr>
                <a:t> </a:t>
              </a:r>
              <a:r>
                <a:rPr lang="en-US" sz="950" dirty="0">
                  <a:solidFill>
                    <a:schemeClr val="accent4"/>
                  </a:solidFill>
                  <a:ea typeface="Times New Roman" panose="02020603050405020304" pitchFamily="18" charset="0"/>
                  <a:cs typeface="Times New Roman" panose="02020603050405020304" pitchFamily="18" charset="0"/>
                </a:rPr>
                <a:t> = </a:t>
              </a:r>
              <a:r>
                <a:rPr lang="en-US" sz="950" dirty="0">
                  <a:solidFill>
                    <a:schemeClr val="accent4"/>
                  </a:solidFill>
                </a:rPr>
                <a:t>A × % of WRA</a:t>
              </a:r>
              <a:endParaRPr lang="en-US" sz="950" dirty="0">
                <a:solidFill>
                  <a:schemeClr val="accent4"/>
                </a:solidFill>
                <a:ea typeface="Times New Roman" panose="02020603050405020304" pitchFamily="18" charset="0"/>
                <a:cs typeface="Times New Roman" panose="02020603050405020304" pitchFamily="18" charset="0"/>
              </a:endParaRPr>
            </a:p>
          </p:txBody>
        </p:sp>
        <p:sp>
          <p:nvSpPr>
            <p:cNvPr id="7" name="Rounded Rectangle 6"/>
            <p:cNvSpPr/>
            <p:nvPr/>
          </p:nvSpPr>
          <p:spPr>
            <a:xfrm>
              <a:off x="11887" y="1228585"/>
              <a:ext cx="3291840" cy="846168"/>
            </a:xfrm>
            <a:prstGeom prst="roundRect">
              <a:avLst>
                <a:gd name="adj" fmla="val 9847"/>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C: # of WRA who use short-acting modern methods</a:t>
              </a:r>
            </a:p>
            <a:p>
              <a:pPr algn="ctr"/>
              <a:r>
                <a:rPr lang="en-US" sz="950" dirty="0">
                  <a:solidFill>
                    <a:schemeClr val="accent4"/>
                  </a:solidFill>
                </a:rPr>
                <a:t>C1 = B × CPR in % of male condoms;</a:t>
              </a:r>
            </a:p>
            <a:p>
              <a:pPr algn="ctr"/>
              <a:r>
                <a:rPr lang="en-US" sz="950" dirty="0">
                  <a:solidFill>
                    <a:schemeClr val="accent4"/>
                  </a:solidFill>
                </a:rPr>
                <a:t>C2 = B × CPR in % of female condoms;</a:t>
              </a:r>
            </a:p>
            <a:p>
              <a:pPr algn="ctr"/>
              <a:r>
                <a:rPr lang="en-US" sz="950" dirty="0">
                  <a:solidFill>
                    <a:schemeClr val="accent4"/>
                  </a:solidFill>
                </a:rPr>
                <a:t>C3 = B × CPR in % of oral pills;</a:t>
              </a:r>
            </a:p>
            <a:p>
              <a:pPr algn="ctr"/>
              <a:r>
                <a:rPr lang="en-US" sz="950" dirty="0">
                  <a:solidFill>
                    <a:schemeClr val="accent4"/>
                  </a:solidFill>
                </a:rPr>
                <a:t>C4 = B × CPR in % of injectables</a:t>
              </a:r>
            </a:p>
          </p:txBody>
        </p:sp>
        <p:sp>
          <p:nvSpPr>
            <p:cNvPr id="8" name="Rounded Rectangle 7"/>
            <p:cNvSpPr/>
            <p:nvPr/>
          </p:nvSpPr>
          <p:spPr>
            <a:xfrm>
              <a:off x="465750" y="3687728"/>
              <a:ext cx="5943600" cy="2563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cs typeface="Times New Roman" panose="02020603050405020304" pitchFamily="18" charset="0"/>
                </a:rPr>
                <a:t>H: # of WRA with a need for ECP </a:t>
              </a:r>
              <a:r>
                <a:rPr lang="en-US" sz="950" dirty="0">
                  <a:solidFill>
                    <a:schemeClr val="accent4"/>
                  </a:solidFill>
                  <a:cs typeface="Times New Roman" panose="02020603050405020304" pitchFamily="18" charset="0"/>
                </a:rPr>
                <a:t> = D + </a:t>
              </a:r>
              <a:r>
                <a:rPr lang="en-US" sz="950" dirty="0">
                  <a:solidFill>
                    <a:schemeClr val="accent4"/>
                  </a:solidFill>
                </a:rPr>
                <a:t>E + G</a:t>
              </a:r>
            </a:p>
          </p:txBody>
        </p:sp>
        <p:sp>
          <p:nvSpPr>
            <p:cNvPr id="9" name="Rounded Rectangle 8"/>
            <p:cNvSpPr/>
            <p:nvPr/>
          </p:nvSpPr>
          <p:spPr>
            <a:xfrm>
              <a:off x="-587" y="5157739"/>
              <a:ext cx="3291840" cy="41347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K: # of WRA who have access to ECP from the public sector</a:t>
              </a:r>
            </a:p>
            <a:p>
              <a:pPr algn="ctr"/>
              <a:r>
                <a:rPr lang="en-US" sz="950" dirty="0">
                  <a:solidFill>
                    <a:schemeClr val="accent4"/>
                  </a:solidFill>
                  <a:ea typeface="Times New Roman" panose="02020603050405020304" pitchFamily="18" charset="0"/>
                  <a:cs typeface="Times New Roman" panose="02020603050405020304" pitchFamily="18" charset="0"/>
                </a:rPr>
                <a:t>=  J ×</a:t>
              </a:r>
              <a:r>
                <a:rPr lang="en-US" sz="950" dirty="0">
                  <a:solidFill>
                    <a:schemeClr val="accent4"/>
                  </a:solidFill>
                </a:rPr>
                <a:t> % with access from public sector</a:t>
              </a:r>
              <a:endParaRPr lang="en-US" sz="950" dirty="0">
                <a:solidFill>
                  <a:schemeClr val="accent4"/>
                </a:solidFill>
                <a:ea typeface="Times New Roman" panose="02020603050405020304" pitchFamily="18" charset="0"/>
                <a:cs typeface="Times New Roman" panose="02020603050405020304" pitchFamily="18" charset="0"/>
              </a:endParaRPr>
            </a:p>
          </p:txBody>
        </p:sp>
        <p:sp>
          <p:nvSpPr>
            <p:cNvPr id="10" name="Rounded Rectangle 9"/>
            <p:cNvSpPr/>
            <p:nvPr/>
          </p:nvSpPr>
          <p:spPr>
            <a:xfrm>
              <a:off x="457200" y="4089173"/>
              <a:ext cx="5943600" cy="2563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I: # of WRA who are aware of ECP </a:t>
              </a:r>
              <a:r>
                <a:rPr lang="en-US" sz="950" dirty="0">
                  <a:solidFill>
                    <a:schemeClr val="accent4"/>
                  </a:solidFill>
                  <a:ea typeface="Times New Roman" panose="02020603050405020304" pitchFamily="18" charset="0"/>
                  <a:cs typeface="Times New Roman" panose="02020603050405020304" pitchFamily="18" charset="0"/>
                </a:rPr>
                <a:t>= H</a:t>
              </a:r>
              <a:r>
                <a:rPr lang="en-US" sz="950" dirty="0">
                  <a:solidFill>
                    <a:schemeClr val="accent4"/>
                  </a:solidFill>
                </a:rPr>
                <a:t> × % who are aware of ECPs</a:t>
              </a:r>
              <a:endParaRPr lang="en-US" sz="950" dirty="0">
                <a:solidFill>
                  <a:schemeClr val="accent4"/>
                </a:solidFill>
                <a:ea typeface="Times New Roman" panose="02020603050405020304" pitchFamily="18" charset="0"/>
                <a:cs typeface="Times New Roman" panose="02020603050405020304" pitchFamily="18" charset="0"/>
              </a:endParaRPr>
            </a:p>
          </p:txBody>
        </p:sp>
        <p:sp>
          <p:nvSpPr>
            <p:cNvPr id="11" name="Rounded Rectangle 10"/>
            <p:cNvSpPr/>
            <p:nvPr/>
          </p:nvSpPr>
          <p:spPr>
            <a:xfrm>
              <a:off x="2340270" y="2446868"/>
              <a:ext cx="2194560" cy="956137"/>
            </a:xfrm>
            <a:prstGeom prst="roundRect">
              <a:avLst>
                <a:gd name="adj" fmla="val 9362"/>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r>
                <a:rPr lang="en-US" sz="950" dirty="0">
                  <a:solidFill>
                    <a:srgbClr val="000000"/>
                  </a:solidFill>
                  <a:cs typeface="Times New Roman" panose="02020603050405020304" pitchFamily="18" charset="0"/>
                </a:rPr>
                <a:t>E: # of WRA with unmet </a:t>
              </a:r>
              <a:br>
                <a:rPr lang="en-US" sz="950" dirty="0">
                  <a:solidFill>
                    <a:srgbClr val="000000"/>
                  </a:solidFill>
                  <a:cs typeface="Times New Roman" panose="02020603050405020304" pitchFamily="18" charset="0"/>
                </a:rPr>
              </a:br>
              <a:r>
                <a:rPr lang="en-US" sz="950" dirty="0">
                  <a:solidFill>
                    <a:srgbClr val="000000"/>
                  </a:solidFill>
                  <a:cs typeface="Times New Roman" panose="02020603050405020304" pitchFamily="18" charset="0"/>
                </a:rPr>
                <a:t>contraception need</a:t>
              </a:r>
            </a:p>
            <a:p>
              <a:pPr algn="ctr"/>
              <a:r>
                <a:rPr lang="en-US" sz="950" dirty="0">
                  <a:solidFill>
                    <a:schemeClr val="accent4"/>
                  </a:solidFill>
                </a:rPr>
                <a:t>= B × % of unmet modern contraception methods)</a:t>
              </a:r>
            </a:p>
          </p:txBody>
        </p:sp>
        <p:sp>
          <p:nvSpPr>
            <p:cNvPr id="12" name="Rounded Rectangle 11"/>
            <p:cNvSpPr/>
            <p:nvPr/>
          </p:nvSpPr>
          <p:spPr>
            <a:xfrm>
              <a:off x="0" y="2285956"/>
              <a:ext cx="2194560" cy="1212049"/>
            </a:xfrm>
            <a:prstGeom prst="roundRect">
              <a:avLst>
                <a:gd name="adj" fmla="val 569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r>
                <a:rPr lang="en-US" sz="950" dirty="0">
                  <a:solidFill>
                    <a:srgbClr val="000000"/>
                  </a:solidFill>
                  <a:ea typeface="Times New Roman" panose="02020603050405020304" pitchFamily="18" charset="0"/>
                  <a:cs typeface="Times New Roman" panose="02020603050405020304" pitchFamily="18" charset="0"/>
                </a:rPr>
                <a:t>D: # of WRA having contraception failure </a:t>
              </a:r>
            </a:p>
            <a:p>
              <a:pPr algn="ctr"/>
              <a:r>
                <a:rPr lang="en-US" sz="950" dirty="0">
                  <a:solidFill>
                    <a:srgbClr val="000000"/>
                  </a:solidFill>
                  <a:ea typeface="Times New Roman" panose="02020603050405020304" pitchFamily="18" charset="0"/>
                  <a:cs typeface="Times New Roman" panose="02020603050405020304" pitchFamily="18" charset="0"/>
                </a:rPr>
                <a:t>D = D1 + D2 + D3 + D4; where </a:t>
              </a:r>
            </a:p>
            <a:p>
              <a:pPr algn="ctr"/>
              <a:r>
                <a:rPr lang="en-US" sz="950" dirty="0">
                  <a:solidFill>
                    <a:schemeClr val="accent4"/>
                  </a:solidFill>
                </a:rPr>
                <a:t>D1 = C1 × failure rate in % of male condoms;</a:t>
              </a:r>
            </a:p>
            <a:p>
              <a:pPr algn="ctr"/>
              <a:r>
                <a:rPr lang="en-US" sz="950" dirty="0">
                  <a:solidFill>
                    <a:schemeClr val="accent4"/>
                  </a:solidFill>
                </a:rPr>
                <a:t>D2 = C2 × failure rate in % of female condoms;</a:t>
              </a:r>
            </a:p>
            <a:p>
              <a:pPr algn="ctr"/>
              <a:r>
                <a:rPr lang="en-US" sz="950" dirty="0">
                  <a:solidFill>
                    <a:schemeClr val="accent4"/>
                  </a:solidFill>
                </a:rPr>
                <a:t>D3 = C3 × failure rate in % of oral pills;</a:t>
              </a:r>
            </a:p>
            <a:p>
              <a:pPr algn="ctr"/>
              <a:r>
                <a:rPr lang="en-US" sz="950" dirty="0">
                  <a:solidFill>
                    <a:schemeClr val="accent4"/>
                  </a:solidFill>
                </a:rPr>
                <a:t>D4 = C4 × failure rate in % of injectables</a:t>
              </a:r>
            </a:p>
          </p:txBody>
        </p:sp>
        <p:sp>
          <p:nvSpPr>
            <p:cNvPr id="13" name="Rounded Rectangle 12"/>
            <p:cNvSpPr/>
            <p:nvPr/>
          </p:nvSpPr>
          <p:spPr>
            <a:xfrm>
              <a:off x="4620059" y="2420386"/>
              <a:ext cx="2255041" cy="936502"/>
            </a:xfrm>
            <a:prstGeom prst="roundRect">
              <a:avLst>
                <a:gd name="adj" fmla="val 11243"/>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r>
                <a:rPr lang="en-US" sz="950" dirty="0">
                  <a:solidFill>
                    <a:srgbClr val="000000"/>
                  </a:solidFill>
                  <a:cs typeface="Times New Roman" panose="02020603050405020304" pitchFamily="18" charset="0"/>
                </a:rPr>
                <a:t>G: WRA at risk of pregnancy </a:t>
              </a:r>
              <a:br>
                <a:rPr lang="en-US" sz="950" dirty="0">
                  <a:solidFill>
                    <a:srgbClr val="000000"/>
                  </a:solidFill>
                  <a:cs typeface="Times New Roman" panose="02020603050405020304" pitchFamily="18" charset="0"/>
                </a:rPr>
              </a:br>
              <a:r>
                <a:rPr lang="en-US" sz="950" dirty="0">
                  <a:solidFill>
                    <a:srgbClr val="000000"/>
                  </a:solidFill>
                  <a:cs typeface="Times New Roman" panose="02020603050405020304" pitchFamily="18" charset="0"/>
                </a:rPr>
                <a:t>due to rape per year </a:t>
              </a:r>
            </a:p>
            <a:p>
              <a:pPr algn="ctr"/>
              <a:r>
                <a:rPr lang="en-US" sz="950" dirty="0">
                  <a:solidFill>
                    <a:schemeClr val="accent4"/>
                  </a:solidFill>
                </a:rPr>
                <a:t>= B × incidence of rape in % × (100% - F)</a:t>
              </a:r>
            </a:p>
          </p:txBody>
        </p:sp>
        <p:sp>
          <p:nvSpPr>
            <p:cNvPr id="14" name="Rounded Rectangle 13"/>
            <p:cNvSpPr/>
            <p:nvPr/>
          </p:nvSpPr>
          <p:spPr>
            <a:xfrm>
              <a:off x="465750" y="4525650"/>
              <a:ext cx="5943600" cy="2563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J: # of WRA who have access to/use ECP</a:t>
              </a:r>
              <a:r>
                <a:rPr lang="en-US" sz="950" dirty="0">
                  <a:solidFill>
                    <a:schemeClr val="accent4"/>
                  </a:solidFill>
                  <a:ea typeface="Times New Roman" panose="02020603050405020304" pitchFamily="18" charset="0"/>
                  <a:cs typeface="Times New Roman" panose="02020603050405020304" pitchFamily="18" charset="0"/>
                </a:rPr>
                <a:t> = I</a:t>
              </a:r>
              <a:r>
                <a:rPr lang="en-US" sz="950" dirty="0">
                  <a:solidFill>
                    <a:schemeClr val="accent4"/>
                  </a:solidFill>
                </a:rPr>
                <a:t> × % who have access to and use ECPs</a:t>
              </a:r>
              <a:endParaRPr lang="en-US" sz="950" dirty="0">
                <a:solidFill>
                  <a:schemeClr val="accent4"/>
                </a:solidFill>
                <a:ea typeface="Times New Roman" panose="02020603050405020304" pitchFamily="18" charset="0"/>
                <a:cs typeface="Times New Roman" panose="02020603050405020304" pitchFamily="18" charset="0"/>
              </a:endParaRPr>
            </a:p>
          </p:txBody>
        </p:sp>
        <p:sp>
          <p:nvSpPr>
            <p:cNvPr id="15" name="Rounded Rectangle 14"/>
            <p:cNvSpPr/>
            <p:nvPr/>
          </p:nvSpPr>
          <p:spPr>
            <a:xfrm>
              <a:off x="3566160" y="5139508"/>
              <a:ext cx="3291840" cy="4134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L: # of WRA who have access to ECP from the SM sector</a:t>
              </a:r>
            </a:p>
            <a:p>
              <a:pPr algn="ctr"/>
              <a:r>
                <a:rPr lang="en-US" sz="950" dirty="0">
                  <a:solidFill>
                    <a:schemeClr val="accent4"/>
                  </a:solidFill>
                  <a:ea typeface="Times New Roman" panose="02020603050405020304" pitchFamily="18" charset="0"/>
                  <a:cs typeface="Times New Roman" panose="02020603050405020304" pitchFamily="18" charset="0"/>
                </a:rPr>
                <a:t>= J</a:t>
              </a:r>
              <a:r>
                <a:rPr lang="en-US" sz="950" dirty="0">
                  <a:solidFill>
                    <a:schemeClr val="accent4"/>
                  </a:solidFill>
                </a:rPr>
                <a:t> × % with access from SM sector</a:t>
              </a:r>
              <a:endParaRPr lang="en-US" sz="950" dirty="0">
                <a:solidFill>
                  <a:schemeClr val="accent4"/>
                </a:solidFill>
                <a:ea typeface="Times New Roman" panose="02020603050405020304" pitchFamily="18" charset="0"/>
                <a:cs typeface="Times New Roman" panose="02020603050405020304" pitchFamily="18" charset="0"/>
              </a:endParaRPr>
            </a:p>
          </p:txBody>
        </p:sp>
        <p:sp>
          <p:nvSpPr>
            <p:cNvPr id="17" name="Rounded Rectangle 16"/>
            <p:cNvSpPr/>
            <p:nvPr/>
          </p:nvSpPr>
          <p:spPr>
            <a:xfrm>
              <a:off x="1715" y="5926144"/>
              <a:ext cx="1600200" cy="695914"/>
            </a:xfrm>
            <a:prstGeom prst="roundRect">
              <a:avLst>
                <a:gd name="adj" fmla="val 10700"/>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M1: # who use levonorgestrel 1.5 mg </a:t>
              </a:r>
            </a:p>
            <a:p>
              <a:pPr algn="ctr"/>
              <a:r>
                <a:rPr lang="en-US" sz="950" dirty="0">
                  <a:solidFill>
                    <a:schemeClr val="accent4"/>
                  </a:solidFill>
                  <a:ea typeface="Times New Roman" panose="02020603050405020304" pitchFamily="18" charset="0"/>
                  <a:cs typeface="Times New Roman" panose="02020603050405020304" pitchFamily="18" charset="0"/>
                </a:rPr>
                <a:t>= K</a:t>
              </a:r>
              <a:r>
                <a:rPr lang="en-US" sz="950" dirty="0">
                  <a:solidFill>
                    <a:schemeClr val="accent4"/>
                  </a:solidFill>
                </a:rPr>
                <a:t> × % who use levonorgestrel 1.5 mg</a:t>
              </a:r>
            </a:p>
          </p:txBody>
        </p:sp>
        <p:sp>
          <p:nvSpPr>
            <p:cNvPr id="18" name="Rounded Rectangle 17"/>
            <p:cNvSpPr/>
            <p:nvPr/>
          </p:nvSpPr>
          <p:spPr>
            <a:xfrm>
              <a:off x="1664734" y="5933021"/>
              <a:ext cx="1600200" cy="689553"/>
            </a:xfrm>
            <a:prstGeom prst="roundRect">
              <a:avLst>
                <a:gd name="adj" fmla="val 9208"/>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M2:  # who use levonorgestrel 0.75 mg </a:t>
              </a:r>
            </a:p>
            <a:p>
              <a:pPr algn="ctr"/>
              <a:r>
                <a:rPr lang="en-US" sz="950" dirty="0">
                  <a:solidFill>
                    <a:schemeClr val="accent4"/>
                  </a:solidFill>
                  <a:ea typeface="Times New Roman" panose="02020603050405020304" pitchFamily="18" charset="0"/>
                  <a:cs typeface="Times New Roman" panose="02020603050405020304" pitchFamily="18" charset="0"/>
                </a:rPr>
                <a:t>= K</a:t>
              </a:r>
              <a:r>
                <a:rPr lang="en-US" sz="950" dirty="0">
                  <a:solidFill>
                    <a:schemeClr val="accent4"/>
                  </a:solidFill>
                </a:rPr>
                <a:t> × % who use levonorgestrel 0.75 mg</a:t>
              </a:r>
            </a:p>
          </p:txBody>
        </p:sp>
        <p:sp>
          <p:nvSpPr>
            <p:cNvPr id="21" name="Rounded Rectangle 20"/>
            <p:cNvSpPr/>
            <p:nvPr/>
          </p:nvSpPr>
          <p:spPr>
            <a:xfrm>
              <a:off x="3568099" y="6004608"/>
              <a:ext cx="1600200" cy="689553"/>
            </a:xfrm>
            <a:prstGeom prst="roundRect">
              <a:avLst>
                <a:gd name="adj" fmla="val 809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N1: # who use levonorgestrel 1.5 mg</a:t>
              </a:r>
            </a:p>
            <a:p>
              <a:pPr algn="ctr"/>
              <a:r>
                <a:rPr lang="en-US" sz="950" dirty="0">
                  <a:solidFill>
                    <a:schemeClr val="accent4"/>
                  </a:solidFill>
                  <a:ea typeface="Times New Roman" panose="02020603050405020304" pitchFamily="18" charset="0"/>
                  <a:cs typeface="Times New Roman" panose="02020603050405020304" pitchFamily="18" charset="0"/>
                </a:rPr>
                <a:t>= L</a:t>
              </a:r>
              <a:r>
                <a:rPr lang="en-US" sz="950" dirty="0">
                  <a:solidFill>
                    <a:schemeClr val="accent4"/>
                  </a:solidFill>
                </a:rPr>
                <a:t> × % who use levonorgestrel 1.5 mg</a:t>
              </a:r>
            </a:p>
          </p:txBody>
        </p:sp>
        <p:sp>
          <p:nvSpPr>
            <p:cNvPr id="22" name="Rounded Rectangle 21"/>
            <p:cNvSpPr/>
            <p:nvPr/>
          </p:nvSpPr>
          <p:spPr>
            <a:xfrm>
              <a:off x="5274900" y="6004608"/>
              <a:ext cx="1600200" cy="689553"/>
            </a:xfrm>
            <a:prstGeom prst="roundRect">
              <a:avLst>
                <a:gd name="adj" fmla="val 809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N2:. # who use levonorgestrel 0.75 mg </a:t>
              </a:r>
            </a:p>
            <a:p>
              <a:pPr algn="ctr"/>
              <a:r>
                <a:rPr lang="en-US" sz="950" dirty="0">
                  <a:solidFill>
                    <a:schemeClr val="accent4"/>
                  </a:solidFill>
                  <a:ea typeface="Times New Roman" panose="02020603050405020304" pitchFamily="18" charset="0"/>
                  <a:cs typeface="Times New Roman" panose="02020603050405020304" pitchFamily="18" charset="0"/>
                </a:rPr>
                <a:t>= L</a:t>
              </a:r>
              <a:r>
                <a:rPr lang="en-US" sz="950" dirty="0">
                  <a:solidFill>
                    <a:schemeClr val="accent4"/>
                  </a:solidFill>
                </a:rPr>
                <a:t> × % who use levonorgestrel 0.75 mg</a:t>
              </a:r>
              <a:endParaRPr lang="en-US" sz="950" dirty="0">
                <a:solidFill>
                  <a:schemeClr val="accent4"/>
                </a:solidFill>
                <a:ea typeface="Times New Roman" panose="02020603050405020304" pitchFamily="18" charset="0"/>
                <a:cs typeface="Times New Roman" panose="02020603050405020304" pitchFamily="18" charset="0"/>
              </a:endParaRPr>
            </a:p>
          </p:txBody>
        </p:sp>
        <p:cxnSp>
          <p:nvCxnSpPr>
            <p:cNvPr id="23" name="Straight Arrow Connector 22"/>
            <p:cNvCxnSpPr>
              <a:cxnSpLocks/>
              <a:stCxn id="75" idx="2"/>
            </p:cNvCxnSpPr>
            <p:nvPr/>
          </p:nvCxnSpPr>
          <p:spPr>
            <a:xfrm>
              <a:off x="4825703" y="1567888"/>
              <a:ext cx="9742" cy="85249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cxnSpLocks/>
              <a:stCxn id="6" idx="2"/>
              <a:endCxn id="11" idx="0"/>
            </p:cNvCxnSpPr>
            <p:nvPr/>
          </p:nvCxnSpPr>
          <p:spPr>
            <a:xfrm>
              <a:off x="3427808" y="921148"/>
              <a:ext cx="9742" cy="152571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cxnSpLocks/>
              <a:stCxn id="11" idx="2"/>
              <a:endCxn id="8" idx="0"/>
            </p:cNvCxnSpPr>
            <p:nvPr/>
          </p:nvCxnSpPr>
          <p:spPr>
            <a:xfrm>
              <a:off x="3437550" y="3403005"/>
              <a:ext cx="0" cy="28472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cxnSpLocks/>
              <a:stCxn id="13" idx="2"/>
            </p:cNvCxnSpPr>
            <p:nvPr/>
          </p:nvCxnSpPr>
          <p:spPr>
            <a:xfrm>
              <a:off x="5747580" y="3356888"/>
              <a:ext cx="0" cy="32281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8" idx="2"/>
              <a:endCxn id="10" idx="0"/>
            </p:cNvCxnSpPr>
            <p:nvPr/>
          </p:nvCxnSpPr>
          <p:spPr>
            <a:xfrm flipH="1">
              <a:off x="3429000" y="3944084"/>
              <a:ext cx="8550" cy="14508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10" idx="2"/>
              <a:endCxn id="14" idx="0"/>
            </p:cNvCxnSpPr>
            <p:nvPr/>
          </p:nvCxnSpPr>
          <p:spPr>
            <a:xfrm>
              <a:off x="3429000" y="4345529"/>
              <a:ext cx="8550" cy="18012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Elbow Connector 49"/>
            <p:cNvCxnSpPr>
              <a:cxnSpLocks/>
              <a:stCxn id="9" idx="2"/>
              <a:endCxn id="17" idx="0"/>
            </p:cNvCxnSpPr>
            <p:nvPr/>
          </p:nvCxnSpPr>
          <p:spPr>
            <a:xfrm rot="5400000">
              <a:off x="1046111" y="5326920"/>
              <a:ext cx="354927" cy="843518"/>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50"/>
            <p:cNvCxnSpPr>
              <a:cxnSpLocks/>
              <a:stCxn id="9" idx="2"/>
              <a:endCxn id="18" idx="0"/>
            </p:cNvCxnSpPr>
            <p:nvPr/>
          </p:nvCxnSpPr>
          <p:spPr>
            <a:xfrm rot="16200000" flipH="1">
              <a:off x="1874181" y="5342367"/>
              <a:ext cx="361805" cy="819501"/>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a:cxnSpLocks/>
              <a:stCxn id="15" idx="2"/>
              <a:endCxn id="21" idx="0"/>
            </p:cNvCxnSpPr>
            <p:nvPr/>
          </p:nvCxnSpPr>
          <p:spPr>
            <a:xfrm rot="5400000">
              <a:off x="4564329" y="5356856"/>
              <a:ext cx="451623" cy="843881"/>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cxnSpLocks/>
              <a:stCxn id="15" idx="2"/>
              <a:endCxn id="22" idx="0"/>
            </p:cNvCxnSpPr>
            <p:nvPr/>
          </p:nvCxnSpPr>
          <p:spPr>
            <a:xfrm rot="16200000" flipH="1">
              <a:off x="5417729" y="5347336"/>
              <a:ext cx="451623" cy="86292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0" name="Elbow Connector 59"/>
            <p:cNvCxnSpPr>
              <a:cxnSpLocks/>
              <a:stCxn id="17" idx="2"/>
              <a:endCxn id="42" idx="0"/>
            </p:cNvCxnSpPr>
            <p:nvPr/>
          </p:nvCxnSpPr>
          <p:spPr>
            <a:xfrm rot="16200000" flipH="1">
              <a:off x="1055327" y="6368545"/>
              <a:ext cx="324980" cy="832005"/>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Elbow Connector 62"/>
            <p:cNvCxnSpPr>
              <a:cxnSpLocks/>
              <a:stCxn id="18" idx="2"/>
              <a:endCxn id="43" idx="0"/>
            </p:cNvCxnSpPr>
            <p:nvPr/>
          </p:nvCxnSpPr>
          <p:spPr>
            <a:xfrm rot="16200000" flipH="1">
              <a:off x="3587685" y="5499723"/>
              <a:ext cx="500352" cy="2746054"/>
            </a:xfrm>
            <a:prstGeom prst="bentConnector3">
              <a:avLst>
                <a:gd name="adj1" fmla="val 50000"/>
              </a:avLst>
            </a:prstGeom>
            <a:ln w="190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Elbow Connector 65"/>
            <p:cNvCxnSpPr>
              <a:cxnSpLocks/>
              <a:stCxn id="21" idx="2"/>
              <a:endCxn id="42" idx="0"/>
            </p:cNvCxnSpPr>
            <p:nvPr/>
          </p:nvCxnSpPr>
          <p:spPr>
            <a:xfrm rot="5400000">
              <a:off x="2874572" y="5453410"/>
              <a:ext cx="252877" cy="2734379"/>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Elbow Connector 72"/>
            <p:cNvCxnSpPr>
              <a:cxnSpLocks/>
              <a:stCxn id="22" idx="2"/>
              <a:endCxn id="43" idx="0"/>
            </p:cNvCxnSpPr>
            <p:nvPr/>
          </p:nvCxnSpPr>
          <p:spPr>
            <a:xfrm rot="5400000">
              <a:off x="5428562" y="6476487"/>
              <a:ext cx="428765" cy="864112"/>
            </a:xfrm>
            <a:prstGeom prst="bentConnector3">
              <a:avLst>
                <a:gd name="adj1" fmla="val 50000"/>
              </a:avLst>
            </a:prstGeom>
            <a:ln w="190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Rounded Rectangle 41"/>
            <p:cNvSpPr/>
            <p:nvPr/>
          </p:nvSpPr>
          <p:spPr>
            <a:xfrm>
              <a:off x="-12100" y="6947038"/>
              <a:ext cx="3291840" cy="88484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P1 &amp; P2. Quantity of levonorgestrel </a:t>
              </a:r>
              <a:br>
                <a:rPr lang="en-US" sz="950" dirty="0">
                  <a:solidFill>
                    <a:srgbClr val="000000"/>
                  </a:solidFill>
                  <a:ea typeface="Times New Roman" panose="02020603050405020304" pitchFamily="18" charset="0"/>
                  <a:cs typeface="Times New Roman" panose="02020603050405020304" pitchFamily="18" charset="0"/>
                </a:rPr>
              </a:br>
              <a:r>
                <a:rPr lang="en-US" sz="950" dirty="0">
                  <a:solidFill>
                    <a:srgbClr val="000000"/>
                  </a:solidFill>
                  <a:ea typeface="Times New Roman" panose="02020603050405020304" pitchFamily="18" charset="0"/>
                  <a:cs typeface="Times New Roman" panose="02020603050405020304" pitchFamily="18" charset="0"/>
                </a:rPr>
                <a:t>1.5 mg tab (blister of 1 tab) by sector</a:t>
              </a:r>
              <a:endParaRPr lang="en-US" sz="950" dirty="0">
                <a:ea typeface="Times New Roman" panose="02020603050405020304" pitchFamily="18" charset="0"/>
                <a:cs typeface="Times New Roman" panose="02020603050405020304" pitchFamily="18" charset="0"/>
              </a:endParaRPr>
            </a:p>
            <a:p>
              <a:pPr algn="ctr"/>
              <a:r>
                <a:rPr lang="en-US" sz="950" dirty="0">
                  <a:solidFill>
                    <a:schemeClr val="accent4"/>
                  </a:solidFill>
                </a:rPr>
                <a:t>P1: Qty. for public sector = M1 x O; </a:t>
              </a:r>
            </a:p>
            <a:p>
              <a:pPr algn="ctr"/>
              <a:r>
                <a:rPr lang="en-US" sz="950" dirty="0">
                  <a:solidFill>
                    <a:schemeClr val="accent4"/>
                  </a:solidFill>
                </a:rPr>
                <a:t>P2: Qty. for SM sector = N1 × O; </a:t>
              </a:r>
            </a:p>
            <a:p>
              <a:pPr algn="ctr"/>
              <a:r>
                <a:rPr lang="en-US" sz="950" dirty="0">
                  <a:solidFill>
                    <a:schemeClr val="accent4"/>
                  </a:solidFill>
                </a:rPr>
                <a:t>where O = 1 blister of 1 tab</a:t>
              </a:r>
            </a:p>
          </p:txBody>
        </p:sp>
        <p:sp>
          <p:nvSpPr>
            <p:cNvPr id="43" name="Rounded Rectangle 42"/>
            <p:cNvSpPr/>
            <p:nvPr/>
          </p:nvSpPr>
          <p:spPr>
            <a:xfrm>
              <a:off x="3564968" y="7122926"/>
              <a:ext cx="3291840" cy="88484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R1 &amp; R2. Quantity of levonorgestrel </a:t>
              </a:r>
              <a:br>
                <a:rPr lang="en-US" sz="950" dirty="0">
                  <a:solidFill>
                    <a:srgbClr val="000000"/>
                  </a:solidFill>
                  <a:ea typeface="Times New Roman" panose="02020603050405020304" pitchFamily="18" charset="0"/>
                  <a:cs typeface="Times New Roman" panose="02020603050405020304" pitchFamily="18" charset="0"/>
                </a:rPr>
              </a:br>
              <a:r>
                <a:rPr lang="en-US" sz="950" dirty="0">
                  <a:solidFill>
                    <a:srgbClr val="000000"/>
                  </a:solidFill>
                  <a:ea typeface="Times New Roman" panose="02020603050405020304" pitchFamily="18" charset="0"/>
                  <a:cs typeface="Times New Roman" panose="02020603050405020304" pitchFamily="18" charset="0"/>
                </a:rPr>
                <a:t>0.75 mg tab (blister of 2 tabs) by sector</a:t>
              </a:r>
              <a:endParaRPr lang="en-US" sz="950" dirty="0">
                <a:ea typeface="Times New Roman" panose="02020603050405020304" pitchFamily="18" charset="0"/>
                <a:cs typeface="Times New Roman" panose="02020603050405020304" pitchFamily="18" charset="0"/>
              </a:endParaRPr>
            </a:p>
            <a:p>
              <a:pPr algn="ctr"/>
              <a:r>
                <a:rPr lang="en-US" sz="950" dirty="0">
                  <a:solidFill>
                    <a:schemeClr val="accent4"/>
                  </a:solidFill>
                </a:rPr>
                <a:t>R1: Qty. for public sector = M2 × Q; </a:t>
              </a:r>
            </a:p>
            <a:p>
              <a:pPr algn="ctr"/>
              <a:r>
                <a:rPr lang="en-US" sz="950" dirty="0">
                  <a:solidFill>
                    <a:schemeClr val="accent4"/>
                  </a:solidFill>
                </a:rPr>
                <a:t>R2: Qty. for SM sector = N2 × Q; </a:t>
              </a:r>
            </a:p>
            <a:p>
              <a:pPr algn="ctr"/>
              <a:r>
                <a:rPr lang="en-US" sz="950" dirty="0">
                  <a:solidFill>
                    <a:schemeClr val="accent4"/>
                  </a:solidFill>
                </a:rPr>
                <a:t>where Q = 1 blister of 2 tabs </a:t>
              </a:r>
            </a:p>
          </p:txBody>
        </p:sp>
        <p:sp>
          <p:nvSpPr>
            <p:cNvPr id="45" name="Rounded Rectangle 44"/>
            <p:cNvSpPr/>
            <p:nvPr/>
          </p:nvSpPr>
          <p:spPr>
            <a:xfrm>
              <a:off x="490820" y="8307276"/>
              <a:ext cx="2286000" cy="41347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S. Total quantity of levonorgestrel 1.5 mg tab (blister of 1 tab) </a:t>
              </a:r>
              <a:r>
                <a:rPr lang="en-US" sz="950" dirty="0">
                  <a:solidFill>
                    <a:schemeClr val="accent4"/>
                  </a:solidFill>
                </a:rPr>
                <a:t>= P1 + P2</a:t>
              </a:r>
            </a:p>
          </p:txBody>
        </p:sp>
        <p:sp>
          <p:nvSpPr>
            <p:cNvPr id="46" name="Rounded Rectangle 45"/>
            <p:cNvSpPr/>
            <p:nvPr/>
          </p:nvSpPr>
          <p:spPr>
            <a:xfrm>
              <a:off x="4069080" y="8331820"/>
              <a:ext cx="2286000" cy="41347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T. Total quantity of levonorgestrel 0.75 mg tab (blister of 2) </a:t>
              </a:r>
              <a:r>
                <a:rPr lang="en-US" sz="950" dirty="0">
                  <a:solidFill>
                    <a:schemeClr val="accent4"/>
                  </a:solidFill>
                </a:rPr>
                <a:t>= R1 + R2</a:t>
              </a:r>
            </a:p>
          </p:txBody>
        </p:sp>
        <p:cxnSp>
          <p:nvCxnSpPr>
            <p:cNvPr id="49" name="Straight Arrow Connector 48"/>
            <p:cNvCxnSpPr>
              <a:cxnSpLocks/>
              <a:stCxn id="42" idx="2"/>
              <a:endCxn id="45" idx="0"/>
            </p:cNvCxnSpPr>
            <p:nvPr/>
          </p:nvCxnSpPr>
          <p:spPr>
            <a:xfrm>
              <a:off x="1633820" y="7831880"/>
              <a:ext cx="0" cy="47539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cxnSpLocks/>
              <a:stCxn id="43" idx="2"/>
              <a:endCxn id="46" idx="0"/>
            </p:cNvCxnSpPr>
            <p:nvPr/>
          </p:nvCxnSpPr>
          <p:spPr>
            <a:xfrm>
              <a:off x="5210888" y="8007768"/>
              <a:ext cx="1192" cy="32405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5" name="Rounded Rectangle 6">
              <a:extLst>
                <a:ext uri="{FF2B5EF4-FFF2-40B4-BE49-F238E27FC236}">
                  <a16:creationId xmlns:a16="http://schemas.microsoft.com/office/drawing/2014/main" id="{A1C32134-CEEC-41DF-8B8F-7F8C3E2F25ED}"/>
                </a:ext>
              </a:extLst>
            </p:cNvPr>
            <p:cNvSpPr/>
            <p:nvPr/>
          </p:nvSpPr>
          <p:spPr>
            <a:xfrm>
              <a:off x="4069080" y="1172482"/>
              <a:ext cx="1513245" cy="395406"/>
            </a:xfrm>
            <a:prstGeom prst="roundRect">
              <a:avLst>
                <a:gd name="adj" fmla="val 9847"/>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F: </a:t>
              </a:r>
              <a:r>
                <a:rPr lang="en-US" sz="950" dirty="0">
                  <a:solidFill>
                    <a:schemeClr val="accent4"/>
                  </a:solidFill>
                  <a:ea typeface="Times New Roman" panose="02020603050405020304" pitchFamily="18" charset="0"/>
                  <a:cs typeface="Times New Roman" panose="02020603050405020304" pitchFamily="18" charset="0"/>
                </a:rPr>
                <a:t>T</a:t>
              </a:r>
              <a:r>
                <a:rPr lang="en-US" sz="950" dirty="0">
                  <a:solidFill>
                    <a:schemeClr val="accent4"/>
                  </a:solidFill>
                </a:rPr>
                <a:t>otal CPR in % for modern methods</a:t>
              </a:r>
            </a:p>
          </p:txBody>
        </p:sp>
        <p:cxnSp>
          <p:nvCxnSpPr>
            <p:cNvPr id="94" name="Straight Arrow Connector 93">
              <a:extLst>
                <a:ext uri="{FF2B5EF4-FFF2-40B4-BE49-F238E27FC236}">
                  <a16:creationId xmlns:a16="http://schemas.microsoft.com/office/drawing/2014/main" id="{29EF2302-01B6-45AE-B9B3-C93E701CE4D0}"/>
                </a:ext>
              </a:extLst>
            </p:cNvPr>
            <p:cNvCxnSpPr>
              <a:cxnSpLocks/>
              <a:stCxn id="12" idx="2"/>
            </p:cNvCxnSpPr>
            <p:nvPr/>
          </p:nvCxnSpPr>
          <p:spPr>
            <a:xfrm>
              <a:off x="1097280" y="3498005"/>
              <a:ext cx="0" cy="18169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Elbow Connector 57"/>
            <p:cNvCxnSpPr>
              <a:cxnSpLocks/>
              <a:stCxn id="7" idx="2"/>
              <a:endCxn id="12" idx="0"/>
            </p:cNvCxnSpPr>
            <p:nvPr/>
          </p:nvCxnSpPr>
          <p:spPr>
            <a:xfrm rot="5400000">
              <a:off x="1271942" y="1900092"/>
              <a:ext cx="211203" cy="56052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cxnSpLocks/>
            </p:cNvCxnSpPr>
            <p:nvPr/>
          </p:nvCxnSpPr>
          <p:spPr>
            <a:xfrm>
              <a:off x="5717340" y="924922"/>
              <a:ext cx="0" cy="150623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1" name="Elbow Connector 70"/>
            <p:cNvCxnSpPr>
              <a:cxnSpLocks/>
              <a:stCxn id="14" idx="2"/>
              <a:endCxn id="9" idx="0"/>
            </p:cNvCxnSpPr>
            <p:nvPr/>
          </p:nvCxnSpPr>
          <p:spPr>
            <a:xfrm rot="5400000">
              <a:off x="2353576" y="4073764"/>
              <a:ext cx="375733" cy="179221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2" name="Elbow Connector 71"/>
            <p:cNvCxnSpPr>
              <a:cxnSpLocks/>
              <a:stCxn id="14" idx="2"/>
              <a:endCxn id="15" idx="0"/>
            </p:cNvCxnSpPr>
            <p:nvPr/>
          </p:nvCxnSpPr>
          <p:spPr>
            <a:xfrm rot="16200000" flipH="1">
              <a:off x="4146065" y="4073492"/>
              <a:ext cx="357502" cy="177453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56" name="Straight Arrow Connector 55">
            <a:extLst>
              <a:ext uri="{FF2B5EF4-FFF2-40B4-BE49-F238E27FC236}">
                <a16:creationId xmlns:a16="http://schemas.microsoft.com/office/drawing/2014/main" id="{3976EA6E-2133-4204-88DD-6EAF575E3B93}"/>
              </a:ext>
            </a:extLst>
          </p:cNvPr>
          <p:cNvCxnSpPr>
            <a:cxnSpLocks/>
          </p:cNvCxnSpPr>
          <p:nvPr/>
        </p:nvCxnSpPr>
        <p:spPr>
          <a:xfrm>
            <a:off x="2790104" y="893540"/>
            <a:ext cx="0" cy="35706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11FF3D7F-6448-8C78-42B7-8D59758E6E40}"/>
              </a:ext>
            </a:extLst>
          </p:cNvPr>
          <p:cNvSpPr txBox="1"/>
          <p:nvPr/>
        </p:nvSpPr>
        <p:spPr>
          <a:xfrm>
            <a:off x="47003" y="43025"/>
            <a:ext cx="3195135"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ECP based on morbidity/demographic method</a:t>
            </a:r>
          </a:p>
        </p:txBody>
      </p:sp>
    </p:spTree>
    <p:extLst>
      <p:ext uri="{BB962C8B-B14F-4D97-AF65-F5344CB8AC3E}">
        <p14:creationId xmlns:p14="http://schemas.microsoft.com/office/powerpoint/2010/main" val="3749758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862269" y="1963766"/>
            <a:ext cx="5419462" cy="4527394"/>
            <a:chOff x="-597823" y="158062"/>
            <a:chExt cx="5849272" cy="1903953"/>
          </a:xfrm>
        </p:grpSpPr>
        <p:sp>
          <p:nvSpPr>
            <p:cNvPr id="15" name="Rounded Rectangle 14"/>
            <p:cNvSpPr/>
            <p:nvPr/>
          </p:nvSpPr>
          <p:spPr>
            <a:xfrm>
              <a:off x="624072" y="158062"/>
              <a:ext cx="3405482" cy="51910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A: # of public HFs by type where MgSO4 is supposed </a:t>
              </a:r>
              <a:br>
                <a:rPr lang="en-US" sz="950" dirty="0">
                  <a:solidFill>
                    <a:srgbClr val="000000"/>
                  </a:solidFill>
                  <a:cs typeface="Times New Roman" panose="02020603050405020304" pitchFamily="18" charset="0"/>
                </a:rPr>
              </a:br>
              <a:r>
                <a:rPr lang="en-US" sz="950" dirty="0">
                  <a:solidFill>
                    <a:srgbClr val="000000"/>
                  </a:solidFill>
                  <a:cs typeface="Times New Roman" panose="02020603050405020304" pitchFamily="18" charset="0"/>
                </a:rPr>
                <a:t>to be used for prevention and treatment of eclampsia</a:t>
              </a:r>
            </a:p>
            <a:p>
              <a:pPr algn="ctr" defTabSz="514337"/>
              <a:r>
                <a:rPr lang="en-US" sz="950" dirty="0">
                  <a:solidFill>
                    <a:srgbClr val="4472C4"/>
                  </a:solidFill>
                  <a:cs typeface="Times New Roman" panose="02020603050405020304" pitchFamily="18" charset="0"/>
                </a:rPr>
                <a:t>A1: Referral hospitals;</a:t>
              </a:r>
            </a:p>
            <a:p>
              <a:pPr algn="ctr" defTabSz="514337"/>
              <a:r>
                <a:rPr lang="en-US" sz="950" dirty="0">
                  <a:solidFill>
                    <a:srgbClr val="4472C4"/>
                  </a:solidFill>
                  <a:cs typeface="Times New Roman" panose="02020603050405020304" pitchFamily="18" charset="0"/>
                </a:rPr>
                <a:t> A2: Regional hospitals; </a:t>
              </a:r>
            </a:p>
            <a:p>
              <a:pPr algn="ctr" defTabSz="514337"/>
              <a:r>
                <a:rPr lang="en-US" sz="950" dirty="0">
                  <a:solidFill>
                    <a:srgbClr val="4472C4"/>
                  </a:solidFill>
                  <a:cs typeface="Times New Roman" panose="02020603050405020304" pitchFamily="18" charset="0"/>
                </a:rPr>
                <a:t>A3: District hospitals;</a:t>
              </a:r>
            </a:p>
            <a:p>
              <a:pPr algn="ctr" defTabSz="514337"/>
              <a:r>
                <a:rPr lang="en-US" sz="950" dirty="0">
                  <a:solidFill>
                    <a:srgbClr val="4472C4"/>
                  </a:solidFill>
                  <a:cs typeface="Times New Roman" panose="02020603050405020304" pitchFamily="18" charset="0"/>
                </a:rPr>
                <a:t>A4: Health centers;</a:t>
              </a:r>
            </a:p>
            <a:p>
              <a:pPr algn="ctr" defTabSz="514337"/>
              <a:r>
                <a:rPr lang="en-US" sz="950" b="1" dirty="0">
                  <a:solidFill>
                    <a:srgbClr val="4472C4"/>
                  </a:solidFill>
                  <a:cs typeface="Times New Roman" panose="02020603050405020304" pitchFamily="18" charset="0"/>
                </a:rPr>
                <a:t>Plus other health facilities*</a:t>
              </a:r>
            </a:p>
          </p:txBody>
        </p:sp>
        <p:sp>
          <p:nvSpPr>
            <p:cNvPr id="16" name="Rounded Rectangle 15"/>
            <p:cNvSpPr/>
            <p:nvPr/>
          </p:nvSpPr>
          <p:spPr>
            <a:xfrm>
              <a:off x="-70426" y="1814992"/>
              <a:ext cx="4794481" cy="24702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D: Total quantity of calcium gluconate 1g/10ml, 10 ml ampoules needed per year</a:t>
              </a:r>
            </a:p>
            <a:p>
              <a:pPr algn="ctr" defTabSz="514337"/>
              <a:r>
                <a:rPr lang="en-US" sz="950" dirty="0">
                  <a:solidFill>
                    <a:srgbClr val="4472C4"/>
                  </a:solidFill>
                  <a:cs typeface="Times New Roman" panose="02020603050405020304" pitchFamily="18" charset="0"/>
                </a:rPr>
                <a:t>= C1 + C2 + C3 + C4 + …</a:t>
              </a:r>
            </a:p>
            <a:p>
              <a:pPr algn="ctr" defTabSz="514337"/>
              <a:r>
                <a:rPr lang="en-US" sz="950" b="1" dirty="0">
                  <a:solidFill>
                    <a:srgbClr val="4472C4"/>
                  </a:solidFill>
                  <a:cs typeface="Times New Roman" panose="02020603050405020304" pitchFamily="18" charset="0"/>
                </a:rPr>
                <a:t>Plus quantities for other level *</a:t>
              </a:r>
            </a:p>
          </p:txBody>
        </p:sp>
        <p:sp>
          <p:nvSpPr>
            <p:cNvPr id="17" name="Rounded Rectangle 16"/>
            <p:cNvSpPr/>
            <p:nvPr/>
          </p:nvSpPr>
          <p:spPr>
            <a:xfrm>
              <a:off x="-597823" y="983421"/>
              <a:ext cx="5849272" cy="51910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C: Quantity of calcium gluconate 1g/10ml, ampoules needed per year per facility type</a:t>
              </a:r>
            </a:p>
            <a:p>
              <a:pPr algn="ctr" defTabSz="514337"/>
              <a:endParaRPr lang="en-US" sz="950" dirty="0">
                <a:solidFill>
                  <a:srgbClr val="000000"/>
                </a:solidFill>
                <a:cs typeface="Times New Roman" panose="02020603050405020304" pitchFamily="18" charset="0"/>
              </a:endParaRPr>
            </a:p>
            <a:p>
              <a:pPr algn="ctr" defTabSz="514337"/>
              <a:r>
                <a:rPr lang="en-US" sz="950" dirty="0">
                  <a:solidFill>
                    <a:srgbClr val="4472C4"/>
                  </a:solidFill>
                  <a:cs typeface="Times New Roman" panose="02020603050405020304" pitchFamily="18" charset="0"/>
                </a:rPr>
                <a:t>C1: quantity for referral hospitals = A1 x B1</a:t>
              </a:r>
              <a:r>
                <a:rPr lang="en-US" sz="950" dirty="0">
                  <a:solidFill>
                    <a:srgbClr val="000000"/>
                  </a:solidFill>
                  <a:cs typeface="Times New Roman" panose="02020603050405020304" pitchFamily="18" charset="0"/>
                </a:rPr>
                <a:t>; where B1 = average quantity per referral hospital per year</a:t>
              </a:r>
            </a:p>
            <a:p>
              <a:pPr algn="ctr" defTabSz="514337"/>
              <a:r>
                <a:rPr lang="en-US" sz="950" dirty="0">
                  <a:solidFill>
                    <a:srgbClr val="4472C4"/>
                  </a:solidFill>
                  <a:cs typeface="Times New Roman" panose="02020603050405020304" pitchFamily="18" charset="0"/>
                </a:rPr>
                <a:t>C2: quantity for regional hospitals = A2 x B2</a:t>
              </a:r>
              <a:r>
                <a:rPr lang="en-US" sz="950" dirty="0">
                  <a:solidFill>
                    <a:srgbClr val="000000"/>
                  </a:solidFill>
                  <a:cs typeface="Times New Roman" panose="02020603050405020304" pitchFamily="18" charset="0"/>
                </a:rPr>
                <a:t>; where B2 = average quantity per regional hospital per year</a:t>
              </a:r>
            </a:p>
            <a:p>
              <a:pPr algn="ctr" defTabSz="514337"/>
              <a:r>
                <a:rPr lang="en-US" sz="950" dirty="0">
                  <a:solidFill>
                    <a:srgbClr val="000000"/>
                  </a:solidFill>
                  <a:cs typeface="Times New Roman" panose="02020603050405020304" pitchFamily="18" charset="0"/>
                </a:rPr>
                <a:t>   </a:t>
              </a:r>
              <a:r>
                <a:rPr lang="en-US" sz="950" dirty="0">
                  <a:solidFill>
                    <a:srgbClr val="4472C4"/>
                  </a:solidFill>
                  <a:cs typeface="Times New Roman" panose="02020603050405020304" pitchFamily="18" charset="0"/>
                </a:rPr>
                <a:t>C3: quantity for district hospitals = A3 x B3</a:t>
              </a:r>
              <a:r>
                <a:rPr lang="en-US" sz="950" dirty="0">
                  <a:solidFill>
                    <a:srgbClr val="000000"/>
                  </a:solidFill>
                  <a:cs typeface="Times New Roman" panose="02020603050405020304" pitchFamily="18" charset="0"/>
                </a:rPr>
                <a:t>; where B3 = average quantity per district hospital per year</a:t>
              </a:r>
            </a:p>
            <a:p>
              <a:pPr algn="ctr" defTabSz="514337"/>
              <a:r>
                <a:rPr lang="en-US" sz="950" dirty="0">
                  <a:solidFill>
                    <a:srgbClr val="4472C4"/>
                  </a:solidFill>
                  <a:cs typeface="Times New Roman" panose="02020603050405020304" pitchFamily="18" charset="0"/>
                </a:rPr>
                <a:t>C4: quantity for health centers = A4 x B4</a:t>
              </a:r>
              <a:r>
                <a:rPr lang="en-US" sz="950" dirty="0">
                  <a:solidFill>
                    <a:srgbClr val="000000"/>
                  </a:solidFill>
                  <a:cs typeface="Times New Roman" panose="02020603050405020304" pitchFamily="18" charset="0"/>
                </a:rPr>
                <a:t>; where B4 = average quantity per health center per year</a:t>
              </a:r>
            </a:p>
            <a:p>
              <a:pPr algn="ctr" defTabSz="514337"/>
              <a:r>
                <a:rPr lang="en-US" sz="950" b="1" dirty="0">
                  <a:solidFill>
                    <a:srgbClr val="4472C4"/>
                  </a:solidFill>
                  <a:cs typeface="Times New Roman" panose="02020603050405020304" pitchFamily="18" charset="0"/>
                </a:rPr>
                <a:t>Plus quantity for other health facilities*</a:t>
              </a:r>
            </a:p>
          </p:txBody>
        </p:sp>
        <p:cxnSp>
          <p:nvCxnSpPr>
            <p:cNvPr id="18" name="Straight Arrow Connector 17"/>
            <p:cNvCxnSpPr>
              <a:cxnSpLocks/>
              <a:stCxn id="15" idx="2"/>
              <a:endCxn id="17" idx="0"/>
            </p:cNvCxnSpPr>
            <p:nvPr/>
          </p:nvCxnSpPr>
          <p:spPr>
            <a:xfrm>
              <a:off x="2326813" y="677169"/>
              <a:ext cx="0" cy="30625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a:stCxn id="17" idx="2"/>
              <a:endCxn id="16" idx="0"/>
            </p:cNvCxnSpPr>
            <p:nvPr/>
          </p:nvCxnSpPr>
          <p:spPr>
            <a:xfrm>
              <a:off x="2326813" y="1502528"/>
              <a:ext cx="1" cy="31246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TextBox 32">
            <a:extLst>
              <a:ext uri="{FF2B5EF4-FFF2-40B4-BE49-F238E27FC236}">
                <a16:creationId xmlns:a16="http://schemas.microsoft.com/office/drawing/2014/main" id="{CFEB5E41-36B6-42F1-A3CC-5BF247800A32}"/>
              </a:ext>
            </a:extLst>
          </p:cNvPr>
          <p:cNvSpPr txBox="1"/>
          <p:nvPr/>
        </p:nvSpPr>
        <p:spPr>
          <a:xfrm>
            <a:off x="231423" y="8171419"/>
            <a:ext cx="8681155" cy="823302"/>
          </a:xfrm>
          <a:prstGeom prst="rect">
            <a:avLst/>
          </a:prstGeom>
          <a:noFill/>
        </p:spPr>
        <p:txBody>
          <a:bodyPr wrap="square" rtlCol="0">
            <a:spAutoFit/>
          </a:bodyPr>
          <a:lstStyle/>
          <a:p>
            <a:r>
              <a:rPr lang="en-US" sz="950" dirty="0"/>
              <a:t>Notes:</a:t>
            </a:r>
          </a:p>
          <a:p>
            <a:pPr marL="171446" indent="-171446">
              <a:buFontTx/>
              <a:buChar char="-"/>
            </a:pPr>
            <a:r>
              <a:rPr lang="en-US" sz="950" dirty="0"/>
              <a:t>Average quantity of allocation per facility level per year shall consider: the incidence of the cases by level, capacity to administer the products and the minimum possible pack size for distribution to health facilities.</a:t>
            </a:r>
          </a:p>
          <a:p>
            <a:pPr marL="171446" indent="-171446">
              <a:buFontTx/>
              <a:buChar char="-"/>
            </a:pPr>
            <a:r>
              <a:rPr lang="en-US" sz="950" dirty="0"/>
              <a:t>* Please consider other health facility types, or sub-groups of the ones indicated above, as applicable to the local context</a:t>
            </a:r>
          </a:p>
          <a:p>
            <a:pPr marL="171446" indent="-171446">
              <a:buFontTx/>
              <a:buChar char="-"/>
            </a:pPr>
            <a:endParaRPr lang="en-US" sz="950" dirty="0"/>
          </a:p>
        </p:txBody>
      </p:sp>
      <p:sp>
        <p:nvSpPr>
          <p:cNvPr id="9" name="TextBox 8">
            <a:extLst>
              <a:ext uri="{FF2B5EF4-FFF2-40B4-BE49-F238E27FC236}">
                <a16:creationId xmlns:a16="http://schemas.microsoft.com/office/drawing/2014/main" id="{107AB1A3-E183-EFAC-DEF2-C7D66D18E029}"/>
              </a:ext>
            </a:extLst>
          </p:cNvPr>
          <p:cNvSpPr txBox="1"/>
          <p:nvPr/>
        </p:nvSpPr>
        <p:spPr>
          <a:xfrm>
            <a:off x="47003" y="43025"/>
            <a:ext cx="3646692"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calcium gluconate used to treat toxicity of MgSO4 based on allocations by facility type</a:t>
            </a:r>
          </a:p>
        </p:txBody>
      </p:sp>
    </p:spTree>
    <p:extLst>
      <p:ext uri="{BB962C8B-B14F-4D97-AF65-F5344CB8AC3E}">
        <p14:creationId xmlns:p14="http://schemas.microsoft.com/office/powerpoint/2010/main" val="2028589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944016" y="1624407"/>
            <a:ext cx="5244998" cy="5181979"/>
            <a:chOff x="801015" y="2021447"/>
            <a:chExt cx="5244998" cy="5181979"/>
          </a:xfrm>
        </p:grpSpPr>
        <p:cxnSp>
          <p:nvCxnSpPr>
            <p:cNvPr id="25" name="Straight Arrow Connector 24"/>
            <p:cNvCxnSpPr>
              <a:stCxn id="26" idx="2"/>
              <a:endCxn id="27" idx="0"/>
            </p:cNvCxnSpPr>
            <p:nvPr/>
          </p:nvCxnSpPr>
          <p:spPr>
            <a:xfrm flipH="1">
              <a:off x="3423513" y="2285349"/>
              <a:ext cx="5487" cy="23356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1783080" y="2021447"/>
              <a:ext cx="3291840" cy="263902"/>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914378"/>
              <a:r>
                <a:rPr lang="en-US" sz="950" dirty="0">
                  <a:solidFill>
                    <a:srgbClr val="000000"/>
                  </a:solidFill>
                  <a:latin typeface="Calibri" panose="020F0502020204030204"/>
                  <a:cs typeface="Times New Roman" panose="02020603050405020304" pitchFamily="18" charset="0"/>
                </a:rPr>
                <a:t>A: Total population</a:t>
              </a:r>
            </a:p>
          </p:txBody>
        </p:sp>
        <p:sp>
          <p:nvSpPr>
            <p:cNvPr id="27" name="Rounded Rectangle 26"/>
            <p:cNvSpPr/>
            <p:nvPr/>
          </p:nvSpPr>
          <p:spPr>
            <a:xfrm>
              <a:off x="1777593" y="2518917"/>
              <a:ext cx="3291840" cy="263902"/>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914378"/>
              <a:r>
                <a:rPr lang="en-US" sz="950" dirty="0">
                  <a:solidFill>
                    <a:srgbClr val="000000"/>
                  </a:solidFill>
                  <a:latin typeface="Calibri" panose="020F0502020204030204"/>
                  <a:cs typeface="Times New Roman" panose="02020603050405020304" pitchFamily="18" charset="0"/>
                </a:rPr>
                <a:t>B: Total pregnancies </a:t>
              </a:r>
              <a:r>
                <a:rPr lang="en-US" sz="950" b="1" dirty="0">
                  <a:solidFill>
                    <a:schemeClr val="accent4"/>
                  </a:solidFill>
                  <a:cs typeface="Times New Roman" panose="02020603050405020304" pitchFamily="18" charset="0"/>
                </a:rPr>
                <a:t>= A × % of pregnancies</a:t>
              </a:r>
            </a:p>
          </p:txBody>
        </p:sp>
        <p:sp>
          <p:nvSpPr>
            <p:cNvPr id="28" name="Rounded Rectangle 27"/>
            <p:cNvSpPr/>
            <p:nvPr/>
          </p:nvSpPr>
          <p:spPr>
            <a:xfrm>
              <a:off x="1783080" y="2974361"/>
              <a:ext cx="3291840" cy="425648"/>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914378"/>
              <a:r>
                <a:rPr lang="en-US" sz="950" dirty="0">
                  <a:solidFill>
                    <a:srgbClr val="000000"/>
                  </a:solidFill>
                  <a:latin typeface="Calibri" panose="020F0502020204030204"/>
                  <a:cs typeface="Times New Roman" panose="02020603050405020304" pitchFamily="18" charset="0"/>
                </a:rPr>
                <a:t>C: # of pregnancies attending ANC at public HFs</a:t>
              </a:r>
            </a:p>
            <a:p>
              <a:pPr algn="ctr" defTabSz="914378"/>
              <a:r>
                <a:rPr lang="en-US" sz="950" b="1" dirty="0">
                  <a:solidFill>
                    <a:schemeClr val="accent4"/>
                  </a:solidFill>
                  <a:cs typeface="Times New Roman" panose="02020603050405020304" pitchFamily="18" charset="0"/>
                </a:rPr>
                <a:t>= B × % attending ANC at public HFs</a:t>
              </a:r>
            </a:p>
          </p:txBody>
        </p:sp>
        <p:sp>
          <p:nvSpPr>
            <p:cNvPr id="29" name="Rounded Rectangle 28"/>
            <p:cNvSpPr/>
            <p:nvPr/>
          </p:nvSpPr>
          <p:spPr>
            <a:xfrm>
              <a:off x="1783080" y="3693437"/>
              <a:ext cx="3291840" cy="425648"/>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914378"/>
              <a:r>
                <a:rPr lang="en-US" sz="950" dirty="0">
                  <a:solidFill>
                    <a:srgbClr val="000000"/>
                  </a:solidFill>
                  <a:latin typeface="Calibri" panose="020F0502020204030204"/>
                  <a:cs typeface="Times New Roman" panose="02020603050405020304" pitchFamily="18" charset="0"/>
                </a:rPr>
                <a:t>D: Public HF pregnancies at risk of preterm birth</a:t>
              </a:r>
            </a:p>
            <a:p>
              <a:pPr algn="ctr" defTabSz="914378"/>
              <a:r>
                <a:rPr lang="en-US" sz="950" b="1" dirty="0">
                  <a:solidFill>
                    <a:schemeClr val="accent4"/>
                  </a:solidFill>
                  <a:cs typeface="Times New Roman" panose="02020603050405020304" pitchFamily="18" charset="0"/>
                </a:rPr>
                <a:t>= C × incidence of preterm birth</a:t>
              </a:r>
            </a:p>
          </p:txBody>
        </p:sp>
        <p:sp>
          <p:nvSpPr>
            <p:cNvPr id="30" name="Rounded Rectangle 29"/>
            <p:cNvSpPr/>
            <p:nvPr/>
          </p:nvSpPr>
          <p:spPr>
            <a:xfrm>
              <a:off x="863194" y="6130792"/>
              <a:ext cx="5120639" cy="1072634"/>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914378"/>
              <a:r>
                <a:rPr lang="en-US" sz="950" dirty="0">
                  <a:solidFill>
                    <a:srgbClr val="000000"/>
                  </a:solidFill>
                  <a:latin typeface="Calibri" panose="020F0502020204030204"/>
                  <a:cs typeface="Times New Roman" panose="02020603050405020304" pitchFamily="18" charset="0"/>
                </a:rPr>
                <a:t>H: Quantity of each ACS required </a:t>
              </a:r>
            </a:p>
            <a:p>
              <a:pPr algn="ctr" defTabSz="914378"/>
              <a:r>
                <a:rPr lang="en-US" sz="950" b="1" dirty="0">
                  <a:solidFill>
                    <a:schemeClr val="accent4"/>
                  </a:solidFill>
                  <a:cs typeface="Times New Roman" panose="02020603050405020304" pitchFamily="18" charset="0"/>
                </a:rPr>
                <a:t>H1: Qty. of dexamethasone 4 mg/ml amp = F1 × G1; </a:t>
              </a:r>
            </a:p>
            <a:p>
              <a:pPr algn="ctr" defTabSz="914378"/>
              <a:r>
                <a:rPr lang="en-US" sz="950" b="1" dirty="0">
                  <a:solidFill>
                    <a:schemeClr val="accent4"/>
                  </a:solidFill>
                  <a:cs typeface="Times New Roman" panose="02020603050405020304" pitchFamily="18" charset="0"/>
                </a:rPr>
                <a:t>where G1: average qty. of dexamethasone 4 mg/ml amp per case = 6 or 8 amps</a:t>
              </a:r>
            </a:p>
            <a:p>
              <a:pPr algn="ctr" defTabSz="914378"/>
              <a:r>
                <a:rPr lang="en-US" sz="950" b="1" dirty="0">
                  <a:solidFill>
                    <a:schemeClr val="accent4"/>
                  </a:solidFill>
                  <a:cs typeface="Times New Roman" panose="02020603050405020304" pitchFamily="18" charset="0"/>
                </a:rPr>
                <a:t>OR</a:t>
              </a:r>
            </a:p>
            <a:p>
              <a:pPr algn="ctr" defTabSz="914378"/>
              <a:r>
                <a:rPr lang="en-US" sz="950" b="1" dirty="0">
                  <a:solidFill>
                    <a:schemeClr val="accent4"/>
                  </a:solidFill>
                  <a:cs typeface="Times New Roman" panose="02020603050405020304" pitchFamily="18" charset="0"/>
                </a:rPr>
                <a:t>H2: Qty. of betamethasone 6 mg/ml vial =F2 x G2; </a:t>
              </a:r>
            </a:p>
            <a:p>
              <a:pPr algn="ctr" defTabSz="914378"/>
              <a:r>
                <a:rPr lang="en-US" sz="950" b="1" dirty="0">
                  <a:solidFill>
                    <a:schemeClr val="accent4"/>
                  </a:solidFill>
                  <a:cs typeface="Times New Roman" panose="02020603050405020304" pitchFamily="18" charset="0"/>
                </a:rPr>
                <a:t>where G2: average qty. of betamethasone 6 mg/ml vial per case = 4 vials</a:t>
              </a:r>
            </a:p>
          </p:txBody>
        </p:sp>
        <p:sp>
          <p:nvSpPr>
            <p:cNvPr id="31" name="Rounded Rectangle 30"/>
            <p:cNvSpPr/>
            <p:nvPr/>
          </p:nvSpPr>
          <p:spPr>
            <a:xfrm>
              <a:off x="1654629" y="4412514"/>
              <a:ext cx="3548742" cy="425648"/>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914378"/>
              <a:r>
                <a:rPr lang="en-US" sz="950" dirty="0">
                  <a:solidFill>
                    <a:srgbClr val="000000"/>
                  </a:solidFill>
                  <a:latin typeface="Calibri" panose="020F0502020204030204"/>
                  <a:cs typeface="Times New Roman" panose="02020603050405020304" pitchFamily="18" charset="0"/>
                </a:rPr>
                <a:t>E: # of pregnancies at risk of preterm birth likely to be given ACSs </a:t>
              </a:r>
            </a:p>
            <a:p>
              <a:pPr algn="ctr" defTabSz="914378"/>
              <a:r>
                <a:rPr lang="en-US" sz="950" b="1" dirty="0">
                  <a:solidFill>
                    <a:schemeClr val="accent4"/>
                  </a:solidFill>
                  <a:cs typeface="Times New Roman" panose="02020603050405020304" pitchFamily="18" charset="0"/>
                </a:rPr>
                <a:t>= D × % given ACSs</a:t>
              </a:r>
            </a:p>
          </p:txBody>
        </p:sp>
        <p:cxnSp>
          <p:nvCxnSpPr>
            <p:cNvPr id="32" name="Straight Arrow Connector 31"/>
            <p:cNvCxnSpPr>
              <a:cxnSpLocks/>
              <a:stCxn id="27" idx="2"/>
              <a:endCxn id="28" idx="0"/>
            </p:cNvCxnSpPr>
            <p:nvPr/>
          </p:nvCxnSpPr>
          <p:spPr>
            <a:xfrm>
              <a:off x="3423513" y="2782819"/>
              <a:ext cx="5487" cy="19154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cxnSpLocks/>
              <a:stCxn id="28" idx="2"/>
              <a:endCxn id="29" idx="0"/>
            </p:cNvCxnSpPr>
            <p:nvPr/>
          </p:nvCxnSpPr>
          <p:spPr>
            <a:xfrm>
              <a:off x="3429000" y="3400009"/>
              <a:ext cx="0" cy="29342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cxnSpLocks/>
              <a:stCxn id="29" idx="2"/>
              <a:endCxn id="31" idx="0"/>
            </p:cNvCxnSpPr>
            <p:nvPr/>
          </p:nvCxnSpPr>
          <p:spPr>
            <a:xfrm>
              <a:off x="3429000" y="4119085"/>
              <a:ext cx="0" cy="29342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a:stCxn id="36" idx="2"/>
              <a:endCxn id="30" idx="0"/>
            </p:cNvCxnSpPr>
            <p:nvPr/>
          </p:nvCxnSpPr>
          <p:spPr>
            <a:xfrm>
              <a:off x="3423514" y="5846793"/>
              <a:ext cx="0" cy="28399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35">
              <a:extLst>
                <a:ext uri="{FF2B5EF4-FFF2-40B4-BE49-F238E27FC236}">
                  <a16:creationId xmlns:a16="http://schemas.microsoft.com/office/drawing/2014/main" id="{67CF7D06-7123-449E-B40F-7DCB60D35C2E}"/>
                </a:ext>
              </a:extLst>
            </p:cNvPr>
            <p:cNvSpPr/>
            <p:nvPr/>
          </p:nvSpPr>
          <p:spPr>
            <a:xfrm>
              <a:off x="801015" y="5097652"/>
              <a:ext cx="5244998" cy="749141"/>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914378"/>
              <a:r>
                <a:rPr lang="en-US" sz="950" dirty="0">
                  <a:solidFill>
                    <a:srgbClr val="000000"/>
                  </a:solidFill>
                  <a:latin typeface="Calibri" panose="020F0502020204030204"/>
                  <a:cs typeface="Times New Roman" panose="02020603050405020304" pitchFamily="18" charset="0"/>
                </a:rPr>
                <a:t>F: # of public HF preterm birth pregnancies given specific ACSs</a:t>
              </a:r>
            </a:p>
            <a:p>
              <a:pPr algn="ctr" defTabSz="914378"/>
              <a:r>
                <a:rPr lang="en-US" sz="950" b="1" dirty="0">
                  <a:solidFill>
                    <a:schemeClr val="accent4"/>
                  </a:solidFill>
                  <a:cs typeface="Times New Roman" panose="02020603050405020304" pitchFamily="18" charset="0"/>
                </a:rPr>
                <a:t>F1: # treated with dexamethasone = E × % treated with dexamethasone </a:t>
              </a:r>
            </a:p>
            <a:p>
              <a:pPr algn="ctr" defTabSz="914378"/>
              <a:r>
                <a:rPr lang="en-US" sz="950" b="1" dirty="0">
                  <a:solidFill>
                    <a:schemeClr val="accent4"/>
                  </a:solidFill>
                  <a:cs typeface="Times New Roman" panose="02020603050405020304" pitchFamily="18" charset="0"/>
                </a:rPr>
                <a:t>OR</a:t>
              </a:r>
            </a:p>
            <a:p>
              <a:pPr algn="ctr" defTabSz="914378"/>
              <a:r>
                <a:rPr lang="en-US" sz="950" b="1" dirty="0">
                  <a:solidFill>
                    <a:schemeClr val="accent4"/>
                  </a:solidFill>
                  <a:cs typeface="Times New Roman" panose="02020603050405020304" pitchFamily="18" charset="0"/>
                </a:rPr>
                <a:t>F2: # treated with betamethasone = E × % treated with betamethasone</a:t>
              </a:r>
            </a:p>
          </p:txBody>
        </p:sp>
        <p:cxnSp>
          <p:nvCxnSpPr>
            <p:cNvPr id="37" name="Straight Arrow Connector 36">
              <a:extLst>
                <a:ext uri="{FF2B5EF4-FFF2-40B4-BE49-F238E27FC236}">
                  <a16:creationId xmlns:a16="http://schemas.microsoft.com/office/drawing/2014/main" id="{C1CBC1C5-DDE2-48FB-A345-2E10E763A709}"/>
                </a:ext>
              </a:extLst>
            </p:cNvPr>
            <p:cNvCxnSpPr>
              <a:cxnSpLocks/>
              <a:stCxn id="31" idx="2"/>
              <a:endCxn id="36" idx="0"/>
            </p:cNvCxnSpPr>
            <p:nvPr/>
          </p:nvCxnSpPr>
          <p:spPr>
            <a:xfrm flipH="1">
              <a:off x="3423514" y="4838162"/>
              <a:ext cx="5486" cy="25949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9BBD0EBA-7B6E-E70E-F9F2-CB68492BC3DC}"/>
              </a:ext>
            </a:extLst>
          </p:cNvPr>
          <p:cNvSpPr txBox="1"/>
          <p:nvPr/>
        </p:nvSpPr>
        <p:spPr>
          <a:xfrm>
            <a:off x="47003" y="43025"/>
            <a:ext cx="2226965"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ACS based on morbidity method</a:t>
            </a:r>
          </a:p>
        </p:txBody>
      </p:sp>
    </p:spTree>
    <p:extLst>
      <p:ext uri="{BB962C8B-B14F-4D97-AF65-F5344CB8AC3E}">
        <p14:creationId xmlns:p14="http://schemas.microsoft.com/office/powerpoint/2010/main" val="66495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362256" y="2032379"/>
            <a:ext cx="4419488" cy="3955895"/>
            <a:chOff x="146341" y="12299"/>
            <a:chExt cx="4671635" cy="3956183"/>
          </a:xfrm>
        </p:grpSpPr>
        <p:cxnSp>
          <p:nvCxnSpPr>
            <p:cNvPr id="3" name="Straight Arrow Connector 2"/>
            <p:cNvCxnSpPr>
              <a:cxnSpLocks/>
              <a:stCxn id="9" idx="2"/>
              <a:endCxn id="4" idx="0"/>
            </p:cNvCxnSpPr>
            <p:nvPr/>
          </p:nvCxnSpPr>
          <p:spPr>
            <a:xfrm flipH="1">
              <a:off x="2482159" y="276220"/>
              <a:ext cx="1" cy="27204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261409" y="548267"/>
              <a:ext cx="4441500" cy="425679"/>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B: Average # of rooms where reusable resuscitation devices are required by type of public HF</a:t>
              </a:r>
            </a:p>
          </p:txBody>
        </p:sp>
        <p:sp>
          <p:nvSpPr>
            <p:cNvPr id="5" name="Rounded Rectangle 4"/>
            <p:cNvSpPr/>
            <p:nvPr/>
          </p:nvSpPr>
          <p:spPr>
            <a:xfrm>
              <a:off x="261409" y="1962811"/>
              <a:ext cx="4441500" cy="425679"/>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D: Total # of rooms where reusable resuscitation devices are required by type of public HF </a:t>
              </a:r>
              <a:r>
                <a:rPr lang="en-US" sz="950" dirty="0">
                  <a:solidFill>
                    <a:srgbClr val="007698"/>
                  </a:solidFill>
                  <a:cs typeface="Times New Roman" panose="02020603050405020304" pitchFamily="18" charset="0"/>
                </a:rPr>
                <a:t>= A × B</a:t>
              </a:r>
            </a:p>
          </p:txBody>
        </p:sp>
        <p:sp>
          <p:nvSpPr>
            <p:cNvPr id="6" name="Rounded Rectangle 5"/>
            <p:cNvSpPr/>
            <p:nvPr/>
          </p:nvSpPr>
          <p:spPr>
            <a:xfrm>
              <a:off x="261409" y="2654669"/>
              <a:ext cx="4441500" cy="425679"/>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E: Total # of reusable resuscitation devices required for each type of the public HF = </a:t>
              </a:r>
              <a:r>
                <a:rPr lang="en-US" sz="950" dirty="0">
                  <a:solidFill>
                    <a:srgbClr val="007698"/>
                  </a:solidFill>
                  <a:cs typeface="Times New Roman" panose="02020603050405020304" pitchFamily="18" charset="0"/>
                </a:rPr>
                <a:t>C × D</a:t>
              </a:r>
            </a:p>
          </p:txBody>
        </p:sp>
        <p:sp>
          <p:nvSpPr>
            <p:cNvPr id="7" name="Rounded Rectangle 6"/>
            <p:cNvSpPr/>
            <p:nvPr/>
          </p:nvSpPr>
          <p:spPr>
            <a:xfrm>
              <a:off x="261409" y="3381044"/>
              <a:ext cx="4441500" cy="58743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F: Total # of reusable resuscitation devices required for all types of public HFs</a:t>
              </a:r>
            </a:p>
            <a:p>
              <a:pPr algn="ctr" defTabSz="514337"/>
              <a:r>
                <a:rPr lang="en-US" sz="950" dirty="0">
                  <a:solidFill>
                    <a:srgbClr val="007698"/>
                  </a:solidFill>
                  <a:cs typeface="Times New Roman" panose="02020603050405020304" pitchFamily="18" charset="0"/>
                </a:rPr>
                <a:t>= Sum the qty. of reusable resuscitation devices required by each type of health facility in the country/region i.e. Sum of Es</a:t>
              </a:r>
            </a:p>
          </p:txBody>
        </p:sp>
        <p:sp>
          <p:nvSpPr>
            <p:cNvPr id="8" name="Rounded Rectangle 7"/>
            <p:cNvSpPr/>
            <p:nvPr/>
          </p:nvSpPr>
          <p:spPr>
            <a:xfrm>
              <a:off x="146341" y="1336416"/>
              <a:ext cx="4671635" cy="26392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C: Average # of reusable resuscitation devices per room for each type of public HF</a:t>
              </a:r>
            </a:p>
          </p:txBody>
        </p:sp>
        <p:sp>
          <p:nvSpPr>
            <p:cNvPr id="9" name="Rounded Rectangle 8"/>
            <p:cNvSpPr/>
            <p:nvPr/>
          </p:nvSpPr>
          <p:spPr>
            <a:xfrm>
              <a:off x="881898" y="12299"/>
              <a:ext cx="3200523" cy="26392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A: Total # of public HFs by type</a:t>
              </a:r>
            </a:p>
          </p:txBody>
        </p:sp>
        <p:cxnSp>
          <p:nvCxnSpPr>
            <p:cNvPr id="10" name="Straight Arrow Connector 9"/>
            <p:cNvCxnSpPr>
              <a:cxnSpLocks/>
              <a:stCxn id="4" idx="2"/>
              <a:endCxn id="8" idx="0"/>
            </p:cNvCxnSpPr>
            <p:nvPr/>
          </p:nvCxnSpPr>
          <p:spPr>
            <a:xfrm>
              <a:off x="2482159" y="973946"/>
              <a:ext cx="0" cy="36247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a:stCxn id="8" idx="2"/>
              <a:endCxn id="5" idx="0"/>
            </p:cNvCxnSpPr>
            <p:nvPr/>
          </p:nvCxnSpPr>
          <p:spPr>
            <a:xfrm>
              <a:off x="2482159" y="1600337"/>
              <a:ext cx="0" cy="36247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a:stCxn id="5" idx="2"/>
              <a:endCxn id="6" idx="0"/>
            </p:cNvCxnSpPr>
            <p:nvPr/>
          </p:nvCxnSpPr>
          <p:spPr>
            <a:xfrm>
              <a:off x="2482159" y="2388490"/>
              <a:ext cx="0" cy="26617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a:stCxn id="6" idx="2"/>
              <a:endCxn id="7" idx="0"/>
            </p:cNvCxnSpPr>
            <p:nvPr/>
          </p:nvCxnSpPr>
          <p:spPr>
            <a:xfrm>
              <a:off x="2482159" y="3080348"/>
              <a:ext cx="0" cy="30069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TextBox 13">
            <a:extLst>
              <a:ext uri="{FF2B5EF4-FFF2-40B4-BE49-F238E27FC236}">
                <a16:creationId xmlns:a16="http://schemas.microsoft.com/office/drawing/2014/main" id="{701613C1-5EFF-4632-9C83-1741242BCA5B}"/>
              </a:ext>
            </a:extLst>
          </p:cNvPr>
          <p:cNvSpPr txBox="1"/>
          <p:nvPr/>
        </p:nvSpPr>
        <p:spPr>
          <a:xfrm>
            <a:off x="47003" y="43025"/>
            <a:ext cx="4103892"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algorithms for reusable resuscitation devices (bag and mask and multiuse suction device) based on allocation by facilities</a:t>
            </a:r>
          </a:p>
        </p:txBody>
      </p:sp>
    </p:spTree>
    <p:extLst>
      <p:ext uri="{BB962C8B-B14F-4D97-AF65-F5344CB8AC3E}">
        <p14:creationId xmlns:p14="http://schemas.microsoft.com/office/powerpoint/2010/main" val="3316039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2604304" y="1967696"/>
            <a:ext cx="3959636" cy="4841723"/>
            <a:chOff x="1556657" y="2073192"/>
            <a:chExt cx="3864282" cy="4736226"/>
          </a:xfrm>
        </p:grpSpPr>
        <p:sp>
          <p:nvSpPr>
            <p:cNvPr id="3" name="Rounded Rectangle 2"/>
            <p:cNvSpPr/>
            <p:nvPr/>
          </p:nvSpPr>
          <p:spPr>
            <a:xfrm>
              <a:off x="1556657" y="2073192"/>
              <a:ext cx="3854002" cy="263902"/>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A: Total population</a:t>
              </a:r>
            </a:p>
          </p:txBody>
        </p:sp>
        <p:sp>
          <p:nvSpPr>
            <p:cNvPr id="6" name="Rounded Rectangle 5"/>
            <p:cNvSpPr/>
            <p:nvPr/>
          </p:nvSpPr>
          <p:spPr>
            <a:xfrm>
              <a:off x="1556657" y="4491961"/>
              <a:ext cx="3854002" cy="42564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E: # of public HF birth that need suction and resuscitation devices</a:t>
              </a:r>
            </a:p>
            <a:p>
              <a:pPr algn="ctr" defTabSz="514337"/>
              <a:r>
                <a:rPr lang="en-US" sz="950" dirty="0">
                  <a:solidFill>
                    <a:srgbClr val="007698"/>
                  </a:solidFill>
                  <a:cs typeface="Times New Roman" panose="02020603050405020304" pitchFamily="18" charset="0"/>
                </a:rPr>
                <a:t>= D × % of live births that need suction and resuscitation devices</a:t>
              </a:r>
            </a:p>
          </p:txBody>
        </p:sp>
        <p:sp>
          <p:nvSpPr>
            <p:cNvPr id="8" name="Rounded Rectangle 7"/>
            <p:cNvSpPr/>
            <p:nvPr/>
          </p:nvSpPr>
          <p:spPr>
            <a:xfrm>
              <a:off x="1566937" y="3680496"/>
              <a:ext cx="3854002" cy="42564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D: # of public HF live births</a:t>
              </a:r>
            </a:p>
            <a:p>
              <a:pPr algn="ctr" defTabSz="514337"/>
              <a:r>
                <a:rPr lang="en-US" sz="950" dirty="0">
                  <a:solidFill>
                    <a:srgbClr val="007698"/>
                  </a:solidFill>
                  <a:cs typeface="Times New Roman" panose="02020603050405020304" pitchFamily="18" charset="0"/>
                </a:rPr>
                <a:t>= C× % of public HF live births</a:t>
              </a:r>
            </a:p>
          </p:txBody>
        </p:sp>
        <p:sp>
          <p:nvSpPr>
            <p:cNvPr id="9" name="Rounded Rectangle 8"/>
            <p:cNvSpPr/>
            <p:nvPr/>
          </p:nvSpPr>
          <p:spPr>
            <a:xfrm>
              <a:off x="1566937" y="6222023"/>
              <a:ext cx="3854002" cy="587395"/>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H: Quantity of single-use suction bulbs required at public HFs</a:t>
              </a:r>
            </a:p>
            <a:p>
              <a:pPr algn="ctr" defTabSz="514337"/>
              <a:r>
                <a:rPr lang="en-US" sz="950" dirty="0">
                  <a:solidFill>
                    <a:srgbClr val="007698"/>
                  </a:solidFill>
                  <a:cs typeface="Times New Roman" panose="02020603050405020304" pitchFamily="18" charset="0"/>
                </a:rPr>
                <a:t>= F × G ; </a:t>
              </a:r>
            </a:p>
            <a:p>
              <a:pPr algn="ctr" defTabSz="514337"/>
              <a:r>
                <a:rPr lang="en-US" sz="950" dirty="0">
                  <a:solidFill>
                    <a:srgbClr val="007698"/>
                  </a:solidFill>
                  <a:cs typeface="Times New Roman" panose="02020603050405020304" pitchFamily="18" charset="0"/>
                </a:rPr>
                <a:t>where G: quantity per case = 1</a:t>
              </a:r>
            </a:p>
          </p:txBody>
        </p:sp>
        <p:sp>
          <p:nvSpPr>
            <p:cNvPr id="14" name="Rounded Rectangle 13">
              <a:extLst>
                <a:ext uri="{FF2B5EF4-FFF2-40B4-BE49-F238E27FC236}">
                  <a16:creationId xmlns:a16="http://schemas.microsoft.com/office/drawing/2014/main" id="{8DEC3FC7-45BD-4966-81EA-F46C210CCB94}"/>
                </a:ext>
              </a:extLst>
            </p:cNvPr>
            <p:cNvSpPr/>
            <p:nvPr/>
          </p:nvSpPr>
          <p:spPr>
            <a:xfrm>
              <a:off x="1556657" y="2795971"/>
              <a:ext cx="3854002" cy="42564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C: Total live births </a:t>
              </a:r>
              <a:r>
                <a:rPr lang="en-US" sz="950" dirty="0">
                  <a:solidFill>
                    <a:srgbClr val="007698"/>
                  </a:solidFill>
                  <a:cs typeface="Times New Roman" panose="02020603050405020304" pitchFamily="18" charset="0"/>
                </a:rPr>
                <a:t>= A × B; </a:t>
              </a:r>
            </a:p>
            <a:p>
              <a:pPr algn="ctr" defTabSz="514337"/>
              <a:r>
                <a:rPr lang="en-US" sz="950" dirty="0">
                  <a:solidFill>
                    <a:srgbClr val="007698"/>
                  </a:solidFill>
                  <a:cs typeface="Times New Roman" panose="02020603050405020304" pitchFamily="18" charset="0"/>
                </a:rPr>
                <a:t>where B = CBR</a:t>
              </a:r>
            </a:p>
          </p:txBody>
        </p:sp>
        <p:sp>
          <p:nvSpPr>
            <p:cNvPr id="16" name="Rounded Rectangle 15">
              <a:extLst>
                <a:ext uri="{FF2B5EF4-FFF2-40B4-BE49-F238E27FC236}">
                  <a16:creationId xmlns:a16="http://schemas.microsoft.com/office/drawing/2014/main" id="{0AB24533-479E-4CF5-B3E8-24C061C7B9CD}"/>
                </a:ext>
              </a:extLst>
            </p:cNvPr>
            <p:cNvSpPr/>
            <p:nvPr/>
          </p:nvSpPr>
          <p:spPr>
            <a:xfrm>
              <a:off x="1556657" y="5317696"/>
              <a:ext cx="3854002" cy="42564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F: # of public HF live births that need single-use suction bulbs </a:t>
              </a:r>
            </a:p>
            <a:p>
              <a:pPr algn="ctr" defTabSz="514337"/>
              <a:r>
                <a:rPr lang="en-US" sz="950" dirty="0">
                  <a:solidFill>
                    <a:srgbClr val="007698"/>
                  </a:solidFill>
                  <a:cs typeface="Times New Roman" panose="02020603050405020304" pitchFamily="18" charset="0"/>
                </a:rPr>
                <a:t>= E × % of cases estimated to use single-use suction bulbs</a:t>
              </a:r>
            </a:p>
          </p:txBody>
        </p:sp>
      </p:grpSp>
      <p:sp>
        <p:nvSpPr>
          <p:cNvPr id="18" name="TextBox 17">
            <a:extLst>
              <a:ext uri="{FF2B5EF4-FFF2-40B4-BE49-F238E27FC236}">
                <a16:creationId xmlns:a16="http://schemas.microsoft.com/office/drawing/2014/main" id="{7800085F-AF1F-D17C-1EDC-16CCB3DE57B2}"/>
              </a:ext>
            </a:extLst>
          </p:cNvPr>
          <p:cNvSpPr txBox="1"/>
          <p:nvPr/>
        </p:nvSpPr>
        <p:spPr>
          <a:xfrm>
            <a:off x="47003" y="43025"/>
            <a:ext cx="3195135"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single use suction bulb (device) based on morbidity method</a:t>
            </a:r>
          </a:p>
        </p:txBody>
      </p:sp>
      <p:cxnSp>
        <p:nvCxnSpPr>
          <p:cNvPr id="29" name="Straight Arrow Connector 28">
            <a:extLst>
              <a:ext uri="{FF2B5EF4-FFF2-40B4-BE49-F238E27FC236}">
                <a16:creationId xmlns:a16="http://schemas.microsoft.com/office/drawing/2014/main" id="{8B897E41-8821-1AAF-4122-DFFB74E800CE}"/>
              </a:ext>
            </a:extLst>
          </p:cNvPr>
          <p:cNvCxnSpPr>
            <a:cxnSpLocks/>
          </p:cNvCxnSpPr>
          <p:nvPr/>
        </p:nvCxnSpPr>
        <p:spPr>
          <a:xfrm flipH="1">
            <a:off x="4635645" y="2317436"/>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8B1680CB-94CD-05E7-CC60-01BABFC37C5E}"/>
              </a:ext>
            </a:extLst>
          </p:cNvPr>
          <p:cNvCxnSpPr>
            <a:cxnSpLocks/>
          </p:cNvCxnSpPr>
          <p:nvPr/>
        </p:nvCxnSpPr>
        <p:spPr>
          <a:xfrm flipH="1">
            <a:off x="4635658" y="3208714"/>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7D1596AB-223B-0024-4A6E-EDC3284C9E33}"/>
              </a:ext>
            </a:extLst>
          </p:cNvPr>
          <p:cNvCxnSpPr>
            <a:cxnSpLocks/>
          </p:cNvCxnSpPr>
          <p:nvPr/>
        </p:nvCxnSpPr>
        <p:spPr>
          <a:xfrm flipH="1">
            <a:off x="4647220" y="4088376"/>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AA6A666-1D31-D533-BAE6-51B52D288D8A}"/>
              </a:ext>
            </a:extLst>
          </p:cNvPr>
          <p:cNvCxnSpPr>
            <a:cxnSpLocks/>
          </p:cNvCxnSpPr>
          <p:nvPr/>
        </p:nvCxnSpPr>
        <p:spPr>
          <a:xfrm flipH="1">
            <a:off x="4635650" y="5813007"/>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BF48255-3CA9-E6FC-9522-873B6D46D273}"/>
              </a:ext>
            </a:extLst>
          </p:cNvPr>
          <p:cNvCxnSpPr>
            <a:cxnSpLocks/>
          </p:cNvCxnSpPr>
          <p:nvPr/>
        </p:nvCxnSpPr>
        <p:spPr>
          <a:xfrm flipH="1">
            <a:off x="4626011" y="4912109"/>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1139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9" name="Group 168">
            <a:extLst>
              <a:ext uri="{FF2B5EF4-FFF2-40B4-BE49-F238E27FC236}">
                <a16:creationId xmlns:a16="http://schemas.microsoft.com/office/drawing/2014/main" id="{20A6AD5B-4CC2-471F-8DF6-6768377559AB}"/>
              </a:ext>
            </a:extLst>
          </p:cNvPr>
          <p:cNvGrpSpPr/>
          <p:nvPr/>
        </p:nvGrpSpPr>
        <p:grpSpPr>
          <a:xfrm>
            <a:off x="2029580" y="806626"/>
            <a:ext cx="6789498" cy="7718948"/>
            <a:chOff x="0" y="1044740"/>
            <a:chExt cx="6789498" cy="7718948"/>
          </a:xfrm>
        </p:grpSpPr>
        <p:sp>
          <p:nvSpPr>
            <p:cNvPr id="44" name="Rounded Rectangle 48">
              <a:extLst>
                <a:ext uri="{FF2B5EF4-FFF2-40B4-BE49-F238E27FC236}">
                  <a16:creationId xmlns:a16="http://schemas.microsoft.com/office/drawing/2014/main" id="{844E4C42-605B-45D6-8B34-F8B65772D018}"/>
                </a:ext>
              </a:extLst>
            </p:cNvPr>
            <p:cNvSpPr/>
            <p:nvPr/>
          </p:nvSpPr>
          <p:spPr>
            <a:xfrm>
              <a:off x="0" y="4265084"/>
              <a:ext cx="3264573" cy="1072634"/>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H: Proportion of cases given specific regimens of chlorhexidine at public HFs </a:t>
              </a:r>
            </a:p>
            <a:p>
              <a:pPr algn="ctr"/>
              <a:r>
                <a:rPr lang="en-US" sz="950" dirty="0">
                  <a:solidFill>
                    <a:srgbClr val="000000"/>
                  </a:solidFill>
                  <a:ea typeface="Calibri" panose="020F0502020204030204" pitchFamily="34" charset="0"/>
                  <a:cs typeface="Times New Roman" panose="02020603050405020304" pitchFamily="18" charset="0"/>
                </a:rPr>
                <a:t>(single-day or seven-day regimen)</a:t>
              </a:r>
              <a:endParaRPr lang="en-US" sz="950" dirty="0">
                <a:latin typeface="Times New Roman" panose="02020603050405020304" pitchFamily="18" charset="0"/>
                <a:ea typeface="Times New Roman" panose="02020603050405020304" pitchFamily="18" charset="0"/>
              </a:endParaRPr>
            </a:p>
            <a:p>
              <a:pPr algn="ctr"/>
              <a:endParaRPr lang="en-US" sz="950" dirty="0">
                <a:solidFill>
                  <a:schemeClr val="accent4"/>
                </a:solidFill>
                <a:ea typeface="Times New Roman" panose="02020603050405020304" pitchFamily="18" charset="0"/>
                <a:cs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 F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given single-day regimen; OR </a:t>
              </a:r>
            </a:p>
            <a:p>
              <a:pPr algn="ctr"/>
              <a:r>
                <a:rPr lang="en-US" sz="950" b="1" dirty="0">
                  <a:solidFill>
                    <a:schemeClr val="accent4"/>
                  </a:solidFill>
                  <a:ea typeface="Times New Roman" panose="02020603050405020304" pitchFamily="18" charset="0"/>
                  <a:cs typeface="Times New Roman" panose="02020603050405020304" pitchFamily="18" charset="0"/>
                </a:rPr>
                <a:t>= F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given seven-day regimen</a:t>
              </a:r>
              <a:endParaRPr lang="en-US" sz="950" b="1" dirty="0">
                <a:solidFill>
                  <a:schemeClr val="accent4"/>
                </a:solidFill>
                <a:latin typeface="Times New Roman" panose="02020603050405020304" pitchFamily="18" charset="0"/>
                <a:ea typeface="Times New Roman" panose="02020603050405020304" pitchFamily="18" charset="0"/>
              </a:endParaRPr>
            </a:p>
          </p:txBody>
        </p:sp>
        <p:cxnSp>
          <p:nvCxnSpPr>
            <p:cNvPr id="63" name="Straight Arrow Connector 62">
              <a:extLst>
                <a:ext uri="{FF2B5EF4-FFF2-40B4-BE49-F238E27FC236}">
                  <a16:creationId xmlns:a16="http://schemas.microsoft.com/office/drawing/2014/main" id="{322CEA3A-0892-411E-8855-F7ECAC217872}"/>
                </a:ext>
              </a:extLst>
            </p:cNvPr>
            <p:cNvCxnSpPr>
              <a:cxnSpLocks/>
              <a:stCxn id="53" idx="2"/>
              <a:endCxn id="60" idx="0"/>
            </p:cNvCxnSpPr>
            <p:nvPr/>
          </p:nvCxnSpPr>
          <p:spPr>
            <a:xfrm>
              <a:off x="5157209" y="3940918"/>
              <a:ext cx="2" cy="32416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F00D442-CB1F-453B-968A-B5643E109C8A}"/>
                </a:ext>
              </a:extLst>
            </p:cNvPr>
            <p:cNvCxnSpPr>
              <a:cxnSpLocks/>
              <a:stCxn id="49" idx="2"/>
              <a:endCxn id="44" idx="0"/>
            </p:cNvCxnSpPr>
            <p:nvPr/>
          </p:nvCxnSpPr>
          <p:spPr>
            <a:xfrm>
              <a:off x="1632287" y="3920944"/>
              <a:ext cx="0" cy="34414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47" name="Group 146">
              <a:extLst>
                <a:ext uri="{FF2B5EF4-FFF2-40B4-BE49-F238E27FC236}">
                  <a16:creationId xmlns:a16="http://schemas.microsoft.com/office/drawing/2014/main" id="{5525E824-581C-493D-B6D8-EED186077990}"/>
                </a:ext>
              </a:extLst>
            </p:cNvPr>
            <p:cNvGrpSpPr/>
            <p:nvPr/>
          </p:nvGrpSpPr>
          <p:grpSpPr>
            <a:xfrm>
              <a:off x="0" y="1044740"/>
              <a:ext cx="6789498" cy="7718948"/>
              <a:chOff x="5" y="1044740"/>
              <a:chExt cx="6789498" cy="7718948"/>
            </a:xfrm>
          </p:grpSpPr>
          <p:grpSp>
            <p:nvGrpSpPr>
              <p:cNvPr id="2" name="Group 1"/>
              <p:cNvGrpSpPr/>
              <p:nvPr/>
            </p:nvGrpSpPr>
            <p:grpSpPr>
              <a:xfrm>
                <a:off x="81223" y="1044740"/>
                <a:ext cx="6627052" cy="7718948"/>
                <a:chOff x="-27618" y="1367886"/>
                <a:chExt cx="7032344" cy="6180595"/>
              </a:xfrm>
            </p:grpSpPr>
            <p:sp>
              <p:nvSpPr>
                <p:cNvPr id="46" name="Rounded Rectangle 45"/>
                <p:cNvSpPr/>
                <p:nvPr/>
              </p:nvSpPr>
              <p:spPr>
                <a:xfrm>
                  <a:off x="1783080" y="1367886"/>
                  <a:ext cx="3291840" cy="21130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indent="-301625" algn="ctr"/>
                  <a:r>
                    <a:rPr lang="en-US" sz="950" dirty="0">
                      <a:solidFill>
                        <a:srgbClr val="000000"/>
                      </a:solidFill>
                      <a:ea typeface="Calibri" panose="020F0502020204030204" pitchFamily="34" charset="0"/>
                      <a:cs typeface="Times New Roman" panose="02020603050405020304" pitchFamily="18" charset="0"/>
                    </a:rPr>
                    <a:t>A: Total population</a:t>
                  </a:r>
                  <a:endParaRPr lang="en-US" sz="950" dirty="0">
                    <a:latin typeface="Times New Roman" panose="02020603050405020304" pitchFamily="18" charset="0"/>
                    <a:ea typeface="Times New Roman" panose="02020603050405020304" pitchFamily="18" charset="0"/>
                  </a:endParaRPr>
                </a:p>
              </p:txBody>
            </p:sp>
            <p:cxnSp>
              <p:nvCxnSpPr>
                <p:cNvPr id="47" name="Straight Arrow Connector 46"/>
                <p:cNvCxnSpPr>
                  <a:cxnSpLocks/>
                  <a:stCxn id="46" idx="2"/>
                  <a:endCxn id="48" idx="0"/>
                </p:cNvCxnSpPr>
                <p:nvPr/>
              </p:nvCxnSpPr>
              <p:spPr>
                <a:xfrm>
                  <a:off x="3429001" y="1579193"/>
                  <a:ext cx="0" cy="27138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1783080" y="1850581"/>
                  <a:ext cx="3291840" cy="340818"/>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C: Total live births </a:t>
                  </a:r>
                  <a:r>
                    <a:rPr lang="en-US" sz="950" b="1" dirty="0">
                      <a:solidFill>
                        <a:schemeClr val="accent4"/>
                      </a:solidFill>
                      <a:ea typeface="Times New Roman" panose="02020603050405020304" pitchFamily="18" charset="0"/>
                      <a:cs typeface="Times New Roman" panose="02020603050405020304" pitchFamily="18" charset="0"/>
                    </a:rPr>
                    <a:t>= A </a:t>
                  </a:r>
                  <a:r>
                    <a:rPr lang="en-US" sz="950" b="1" dirty="0">
                      <a:solidFill>
                        <a:schemeClr val="accent4"/>
                      </a:solidFill>
                      <a:ea typeface="Times New Roman" panose="02020603050405020304" pitchFamily="18" charset="0"/>
                    </a:rPr>
                    <a:t>× B; </a:t>
                  </a:r>
                </a:p>
                <a:p>
                  <a:pPr algn="ctr"/>
                  <a:r>
                    <a:rPr lang="en-US" sz="950" b="1" dirty="0">
                      <a:solidFill>
                        <a:schemeClr val="accent4"/>
                      </a:solidFill>
                      <a:ea typeface="Times New Roman" panose="02020603050405020304" pitchFamily="18" charset="0"/>
                    </a:rPr>
                    <a:t>where B = CBR </a:t>
                  </a:r>
                  <a:endParaRPr lang="en-US" sz="950" b="1" dirty="0">
                    <a:solidFill>
                      <a:schemeClr val="accent4"/>
                    </a:solidFill>
                    <a:latin typeface="Times New Roman" panose="02020603050405020304" pitchFamily="18" charset="0"/>
                    <a:ea typeface="Times New Roman" panose="02020603050405020304" pitchFamily="18" charset="0"/>
                  </a:endParaRPr>
                </a:p>
              </p:txBody>
            </p:sp>
            <p:sp>
              <p:nvSpPr>
                <p:cNvPr id="49" name="Rounded Rectangle 48"/>
                <p:cNvSpPr/>
                <p:nvPr/>
              </p:nvSpPr>
              <p:spPr>
                <a:xfrm>
                  <a:off x="-27611" y="3200545"/>
                  <a:ext cx="3291840" cy="470330"/>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F: # of infants that receive chlorhexidine </a:t>
                  </a:r>
                  <a:br>
                    <a:rPr lang="en-US" sz="950" dirty="0">
                      <a:solidFill>
                        <a:srgbClr val="000000"/>
                      </a:solidFill>
                      <a:ea typeface="Calibri" panose="020F0502020204030204" pitchFamily="34" charset="0"/>
                      <a:cs typeface="Times New Roman" panose="02020603050405020304" pitchFamily="18" charset="0"/>
                    </a:rPr>
                  </a:br>
                  <a:r>
                    <a:rPr lang="en-US" sz="950" dirty="0">
                      <a:solidFill>
                        <a:srgbClr val="000000"/>
                      </a:solidFill>
                      <a:ea typeface="Calibri" panose="020F0502020204030204" pitchFamily="34" charset="0"/>
                      <a:cs typeface="Times New Roman" panose="02020603050405020304" pitchFamily="18" charset="0"/>
                    </a:rPr>
                    <a:t>for umbilical care at public HFs</a:t>
                  </a:r>
                  <a:endParaRPr lang="en-US" sz="950" dirty="0">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 D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given chlorhexidine</a:t>
                  </a:r>
                  <a:endParaRPr lang="en-US" sz="950" b="1" dirty="0">
                    <a:solidFill>
                      <a:schemeClr val="accent4"/>
                    </a:solidFill>
                    <a:latin typeface="Times New Roman" panose="02020603050405020304" pitchFamily="18" charset="0"/>
                    <a:ea typeface="Times New Roman" panose="02020603050405020304" pitchFamily="18" charset="0"/>
                  </a:endParaRPr>
                </a:p>
              </p:txBody>
            </p:sp>
            <p:sp>
              <p:nvSpPr>
                <p:cNvPr id="51" name="Rounded Rectangle 50"/>
                <p:cNvSpPr/>
                <p:nvPr/>
              </p:nvSpPr>
              <p:spPr>
                <a:xfrm>
                  <a:off x="-27618" y="2578449"/>
                  <a:ext cx="3291840" cy="34081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D: # of public HF live births</a:t>
                  </a:r>
                  <a:endParaRPr lang="en-US" sz="950" dirty="0">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 C</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of public HF live births</a:t>
                  </a:r>
                  <a:endParaRPr lang="en-US" sz="950" b="1" dirty="0">
                    <a:solidFill>
                      <a:schemeClr val="accent4"/>
                    </a:solidFill>
                    <a:latin typeface="Times New Roman" panose="02020603050405020304" pitchFamily="18" charset="0"/>
                    <a:ea typeface="Times New Roman" panose="02020603050405020304" pitchFamily="18" charset="0"/>
                  </a:endParaRPr>
                </a:p>
              </p:txBody>
            </p:sp>
            <p:sp>
              <p:nvSpPr>
                <p:cNvPr id="52" name="Rounded Rectangle 51"/>
                <p:cNvSpPr/>
                <p:nvPr/>
              </p:nvSpPr>
              <p:spPr>
                <a:xfrm>
                  <a:off x="3712884" y="2572563"/>
                  <a:ext cx="3291840" cy="340818"/>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E: # of home live births</a:t>
                  </a:r>
                  <a:endParaRPr lang="en-US" sz="950" dirty="0">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 C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of home live births</a:t>
                  </a:r>
                  <a:endParaRPr lang="en-US" sz="950" b="1" dirty="0">
                    <a:solidFill>
                      <a:schemeClr val="accent4"/>
                    </a:solidFill>
                    <a:latin typeface="Times New Roman" panose="02020603050405020304" pitchFamily="18" charset="0"/>
                    <a:ea typeface="Times New Roman" panose="02020603050405020304" pitchFamily="18" charset="0"/>
                  </a:endParaRPr>
                </a:p>
              </p:txBody>
            </p:sp>
            <p:sp>
              <p:nvSpPr>
                <p:cNvPr id="53" name="Rounded Rectangle 52"/>
                <p:cNvSpPr/>
                <p:nvPr/>
              </p:nvSpPr>
              <p:spPr>
                <a:xfrm>
                  <a:off x="3712886" y="3216538"/>
                  <a:ext cx="3291840" cy="47033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G: # of infants that receive chlorhexidine </a:t>
                  </a:r>
                  <a:br>
                    <a:rPr lang="en-US" sz="950" dirty="0">
                      <a:solidFill>
                        <a:srgbClr val="000000"/>
                      </a:solidFill>
                      <a:ea typeface="Calibri" panose="020F0502020204030204" pitchFamily="34" charset="0"/>
                      <a:cs typeface="Times New Roman" panose="02020603050405020304" pitchFamily="18" charset="0"/>
                    </a:rPr>
                  </a:br>
                  <a:r>
                    <a:rPr lang="en-US" sz="950" dirty="0">
                      <a:solidFill>
                        <a:srgbClr val="000000"/>
                      </a:solidFill>
                      <a:ea typeface="Calibri" panose="020F0502020204030204" pitchFamily="34" charset="0"/>
                      <a:cs typeface="Times New Roman" panose="02020603050405020304" pitchFamily="18" charset="0"/>
                    </a:rPr>
                    <a:t>for umbilical care at home</a:t>
                  </a:r>
                  <a:endParaRPr lang="en-US" sz="950" dirty="0">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 E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given chlorhexidine</a:t>
                  </a:r>
                  <a:endParaRPr lang="en-US" sz="950" b="1" dirty="0">
                    <a:solidFill>
                      <a:schemeClr val="accent4"/>
                    </a:solidFill>
                    <a:latin typeface="Times New Roman" panose="02020603050405020304" pitchFamily="18" charset="0"/>
                    <a:ea typeface="Times New Roman" panose="02020603050405020304" pitchFamily="18" charset="0"/>
                  </a:endParaRPr>
                </a:p>
              </p:txBody>
            </p:sp>
            <p:sp>
              <p:nvSpPr>
                <p:cNvPr id="56" name="Rounded Rectangle 55"/>
                <p:cNvSpPr/>
                <p:nvPr/>
              </p:nvSpPr>
              <p:spPr>
                <a:xfrm>
                  <a:off x="1097278" y="6948641"/>
                  <a:ext cx="4663440" cy="59984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M. Total qty. of each formulation of chlorhexidine used per year</a:t>
                  </a:r>
                  <a:endParaRPr lang="en-US" sz="950" dirty="0">
                    <a:latin typeface="Times New Roman" panose="02020603050405020304" pitchFamily="18" charset="0"/>
                    <a:ea typeface="Times New Roman" panose="02020603050405020304" pitchFamily="18" charset="0"/>
                  </a:endParaRPr>
                </a:p>
                <a:p>
                  <a:pPr algn="ctr"/>
                  <a:r>
                    <a:rPr lang="en-US" sz="950" dirty="0">
                      <a:solidFill>
                        <a:schemeClr val="accent4"/>
                      </a:solidFill>
                      <a:ea typeface="Times New Roman" panose="02020603050405020304" pitchFamily="18" charset="0"/>
                      <a:cs typeface="Times New Roman" panose="02020603050405020304" pitchFamily="18" charset="0"/>
                    </a:rPr>
                    <a:t>= Qty. used at public HF + qty. used at home</a:t>
                  </a:r>
                  <a:endParaRPr lang="en-US" sz="950" dirty="0">
                    <a:solidFill>
                      <a:schemeClr val="accent4"/>
                    </a:solidFill>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M1: Qty. of chlorhexidine 7.1% gel 20 g, tube = K1 + L1; OR</a:t>
                  </a:r>
                  <a:endParaRPr lang="en-US" sz="950" b="1" dirty="0">
                    <a:solidFill>
                      <a:schemeClr val="accent4"/>
                    </a:solidFill>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M2: Qty. of chlorhexidine 7.1% gel 3 g, sachet = K2 + L2</a:t>
                  </a:r>
                  <a:endParaRPr lang="en-US" sz="950" b="1" dirty="0">
                    <a:solidFill>
                      <a:schemeClr val="accent4"/>
                    </a:solidFill>
                    <a:latin typeface="Times New Roman" panose="02020603050405020304" pitchFamily="18" charset="0"/>
                    <a:ea typeface="Times New Roman" panose="02020603050405020304" pitchFamily="18" charset="0"/>
                  </a:endParaRPr>
                </a:p>
              </p:txBody>
            </p:sp>
            <p:cxnSp>
              <p:nvCxnSpPr>
                <p:cNvPr id="61" name="Straight Arrow Connector 60"/>
                <p:cNvCxnSpPr>
                  <a:cxnSpLocks/>
                  <a:stCxn id="52" idx="2"/>
                  <a:endCxn id="53" idx="0"/>
                </p:cNvCxnSpPr>
                <p:nvPr/>
              </p:nvCxnSpPr>
              <p:spPr>
                <a:xfrm>
                  <a:off x="5358804" y="2913381"/>
                  <a:ext cx="2" cy="30315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cxnSpLocks/>
                  <a:stCxn id="51" idx="2"/>
                  <a:endCxn id="49" idx="0"/>
                </p:cNvCxnSpPr>
                <p:nvPr/>
              </p:nvCxnSpPr>
              <p:spPr>
                <a:xfrm>
                  <a:off x="1618303" y="2919267"/>
                  <a:ext cx="7" cy="28127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cxnSpLocks/>
                  <a:stCxn id="60" idx="2"/>
                  <a:endCxn id="117" idx="0"/>
                </p:cNvCxnSpPr>
                <p:nvPr/>
              </p:nvCxnSpPr>
              <p:spPr>
                <a:xfrm flipH="1">
                  <a:off x="5358803" y="4805292"/>
                  <a:ext cx="5" cy="20584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 name="Elbow Connector 3"/>
                <p:cNvCxnSpPr>
                  <a:cxnSpLocks/>
                  <a:stCxn id="81" idx="2"/>
                  <a:endCxn id="56" idx="0"/>
                </p:cNvCxnSpPr>
                <p:nvPr/>
              </p:nvCxnSpPr>
              <p:spPr>
                <a:xfrm rot="16200000" flipH="1">
                  <a:off x="2244684" y="5764328"/>
                  <a:ext cx="557936" cy="1810691"/>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0" name="Elbow Connector 69"/>
                <p:cNvCxnSpPr>
                  <a:cxnSpLocks/>
                  <a:stCxn id="48" idx="2"/>
                  <a:endCxn id="51" idx="0"/>
                </p:cNvCxnSpPr>
                <p:nvPr/>
              </p:nvCxnSpPr>
              <p:spPr>
                <a:xfrm rot="5400000">
                  <a:off x="2330128" y="1479575"/>
                  <a:ext cx="387050" cy="1810698"/>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Elbow Connector 74"/>
                <p:cNvCxnSpPr>
                  <a:cxnSpLocks/>
                  <a:stCxn id="48" idx="2"/>
                  <a:endCxn id="52" idx="0"/>
                </p:cNvCxnSpPr>
                <p:nvPr/>
              </p:nvCxnSpPr>
              <p:spPr>
                <a:xfrm rot="16200000" flipH="1">
                  <a:off x="4203321" y="1417079"/>
                  <a:ext cx="381164" cy="1929804"/>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9" name="Elbow Connector 78"/>
                <p:cNvCxnSpPr>
                  <a:cxnSpLocks/>
                  <a:stCxn id="117" idx="2"/>
                  <a:endCxn id="56" idx="0"/>
                </p:cNvCxnSpPr>
                <p:nvPr/>
              </p:nvCxnSpPr>
              <p:spPr>
                <a:xfrm rot="5400000">
                  <a:off x="4113601" y="5703438"/>
                  <a:ext cx="560600" cy="1929806"/>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60" name="Rounded Rectangle 52">
                <a:extLst>
                  <a:ext uri="{FF2B5EF4-FFF2-40B4-BE49-F238E27FC236}">
                    <a16:creationId xmlns:a16="http://schemas.microsoft.com/office/drawing/2014/main" id="{13184045-3A54-4DBE-9B6C-A228975D2ED5}"/>
                  </a:ext>
                </a:extLst>
              </p:cNvPr>
              <p:cNvSpPr/>
              <p:nvPr/>
            </p:nvSpPr>
            <p:spPr>
              <a:xfrm>
                <a:off x="3524928" y="4265084"/>
                <a:ext cx="3264575" cy="1072634"/>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I: Proportion of cases given specific regimens of chlorhexidine at home </a:t>
                </a:r>
              </a:p>
              <a:p>
                <a:pPr algn="ctr"/>
                <a:r>
                  <a:rPr lang="en-US" sz="950" dirty="0">
                    <a:solidFill>
                      <a:srgbClr val="000000"/>
                    </a:solidFill>
                    <a:ea typeface="Calibri" panose="020F0502020204030204" pitchFamily="34" charset="0"/>
                    <a:cs typeface="Times New Roman" panose="02020603050405020304" pitchFamily="18" charset="0"/>
                  </a:rPr>
                  <a:t>(single-day or seven-day regimen)</a:t>
                </a:r>
                <a:endParaRPr lang="en-US" sz="950" dirty="0">
                  <a:latin typeface="Times New Roman" panose="02020603050405020304" pitchFamily="18" charset="0"/>
                  <a:ea typeface="Times New Roman" panose="02020603050405020304" pitchFamily="18" charset="0"/>
                </a:endParaRPr>
              </a:p>
              <a:p>
                <a:pPr algn="ctr"/>
                <a:endParaRPr lang="en-US" sz="950" b="1" dirty="0">
                  <a:solidFill>
                    <a:schemeClr val="accent4"/>
                  </a:solidFill>
                  <a:ea typeface="Times New Roman" panose="02020603050405020304" pitchFamily="18" charset="0"/>
                  <a:cs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 G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given single-day regimen; OR </a:t>
                </a:r>
              </a:p>
              <a:p>
                <a:pPr algn="ctr"/>
                <a:r>
                  <a:rPr lang="en-US" sz="950" b="1" dirty="0">
                    <a:solidFill>
                      <a:schemeClr val="accent4"/>
                    </a:solidFill>
                    <a:ea typeface="Times New Roman" panose="02020603050405020304" pitchFamily="18" charset="0"/>
                    <a:cs typeface="Times New Roman" panose="02020603050405020304" pitchFamily="18" charset="0"/>
                  </a:rPr>
                  <a:t>= G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 given seven-day regimen</a:t>
                </a:r>
                <a:endParaRPr lang="en-US" sz="950" b="1" dirty="0">
                  <a:solidFill>
                    <a:schemeClr val="accent4"/>
                  </a:solidFill>
                  <a:latin typeface="Times New Roman" panose="02020603050405020304" pitchFamily="18" charset="0"/>
                  <a:ea typeface="Times New Roman" panose="02020603050405020304" pitchFamily="18" charset="0"/>
                </a:endParaRPr>
              </a:p>
            </p:txBody>
          </p:sp>
          <p:sp>
            <p:nvSpPr>
              <p:cNvPr id="81" name="Rounded Rectangle 48">
                <a:extLst>
                  <a:ext uri="{FF2B5EF4-FFF2-40B4-BE49-F238E27FC236}">
                    <a16:creationId xmlns:a16="http://schemas.microsoft.com/office/drawing/2014/main" id="{E026CBB8-B785-47C8-A3C6-30B7ED5BC7D8}"/>
                  </a:ext>
                </a:extLst>
              </p:cNvPr>
              <p:cNvSpPr/>
              <p:nvPr/>
            </p:nvSpPr>
            <p:spPr>
              <a:xfrm>
                <a:off x="5" y="5598122"/>
                <a:ext cx="3264568" cy="1719620"/>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K: Qty. of each formulation of chlorhexidine needed </a:t>
                </a:r>
              </a:p>
              <a:p>
                <a:pPr algn="ctr"/>
                <a:r>
                  <a:rPr lang="en-US" sz="950" dirty="0">
                    <a:solidFill>
                      <a:srgbClr val="000000"/>
                    </a:solidFill>
                    <a:ea typeface="Calibri" panose="020F0502020204030204" pitchFamily="34" charset="0"/>
                    <a:cs typeface="Times New Roman" panose="02020603050405020304" pitchFamily="18" charset="0"/>
                  </a:rPr>
                  <a:t>at public HFs </a:t>
                </a:r>
                <a:endParaRPr lang="en-US" sz="950" dirty="0">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K1: Chlorhexidine 7.1% gel 20 g tube </a:t>
                </a:r>
                <a:r>
                  <a:rPr lang="en-US" sz="950" b="1" dirty="0">
                    <a:solidFill>
                      <a:schemeClr val="accent4"/>
                    </a:solidFill>
                    <a:cs typeface="Times New Roman" panose="02020603050405020304" pitchFamily="18" charset="0"/>
                  </a:rPr>
                  <a:t>= H × </a:t>
                </a:r>
                <a:r>
                  <a:rPr lang="en-US" sz="950" b="1" dirty="0">
                    <a:solidFill>
                      <a:schemeClr val="accent4"/>
                    </a:solidFill>
                    <a:ea typeface="Times New Roman" panose="02020603050405020304" pitchFamily="18" charset="0"/>
                    <a:cs typeface="Times New Roman" panose="02020603050405020304" pitchFamily="18" charset="0"/>
                  </a:rPr>
                  <a:t>J1</a:t>
                </a:r>
              </a:p>
              <a:p>
                <a:pPr algn="ctr"/>
                <a:r>
                  <a:rPr lang="en-US" sz="950" b="1" dirty="0">
                    <a:solidFill>
                      <a:schemeClr val="accent4"/>
                    </a:solidFill>
                    <a:ea typeface="Times New Roman" panose="02020603050405020304" pitchFamily="18" charset="0"/>
                    <a:cs typeface="Times New Roman" panose="02020603050405020304" pitchFamily="18" charset="0"/>
                  </a:rPr>
                  <a:t>OR </a:t>
                </a:r>
              </a:p>
              <a:p>
                <a:pPr algn="ctr"/>
                <a:r>
                  <a:rPr lang="en-US" sz="950" b="1" dirty="0">
                    <a:solidFill>
                      <a:schemeClr val="accent4"/>
                    </a:solidFill>
                    <a:ea typeface="Times New Roman" panose="02020603050405020304" pitchFamily="18" charset="0"/>
                    <a:cs typeface="Times New Roman" panose="02020603050405020304" pitchFamily="18" charset="0"/>
                  </a:rPr>
                  <a:t>K2: Chlorhexidine 7.1% gel 3 g, sachet </a:t>
                </a:r>
                <a:r>
                  <a:rPr lang="en-US" sz="950" b="1" dirty="0">
                    <a:solidFill>
                      <a:schemeClr val="accent4"/>
                    </a:solidFill>
                    <a:cs typeface="Times New Roman" panose="02020603050405020304" pitchFamily="18" charset="0"/>
                  </a:rPr>
                  <a:t>= H × J2</a:t>
                </a:r>
              </a:p>
              <a:p>
                <a:pPr algn="ctr"/>
                <a:endParaRPr lang="en-US" sz="950" dirty="0">
                  <a:solidFill>
                    <a:schemeClr val="accent4"/>
                  </a:solidFill>
                  <a:ea typeface="Times New Roman" panose="02020603050405020304" pitchFamily="18" charset="0"/>
                  <a:cs typeface="Times New Roman" panose="02020603050405020304" pitchFamily="18" charset="0"/>
                </a:endParaRPr>
              </a:p>
              <a:p>
                <a:pPr algn="ctr"/>
                <a:r>
                  <a:rPr lang="en-US" sz="950" dirty="0">
                    <a:solidFill>
                      <a:schemeClr val="accent4"/>
                    </a:solidFill>
                    <a:ea typeface="Times New Roman" panose="02020603050405020304" pitchFamily="18" charset="0"/>
                    <a:cs typeface="Times New Roman" panose="02020603050405020304" pitchFamily="18" charset="0"/>
                  </a:rPr>
                  <a:t>where </a:t>
                </a:r>
                <a:r>
                  <a:rPr lang="en-US" sz="950" b="1" dirty="0">
                    <a:solidFill>
                      <a:schemeClr val="accent4"/>
                    </a:solidFill>
                    <a:ea typeface="Times New Roman" panose="02020603050405020304" pitchFamily="18" charset="0"/>
                    <a:cs typeface="Times New Roman" panose="02020603050405020304" pitchFamily="18" charset="0"/>
                  </a:rPr>
                  <a:t>J</a:t>
                </a:r>
                <a:r>
                  <a:rPr lang="en-US" sz="950" dirty="0">
                    <a:solidFill>
                      <a:schemeClr val="accent4"/>
                    </a:solidFill>
                    <a:ea typeface="Times New Roman" panose="02020603050405020304" pitchFamily="18" charset="0"/>
                    <a:cs typeface="Times New Roman" panose="02020603050405020304" pitchFamily="18" charset="0"/>
                  </a:rPr>
                  <a:t>: quantity per one case </a:t>
                </a:r>
              </a:p>
              <a:p>
                <a:pPr algn="ctr"/>
                <a:r>
                  <a:rPr lang="en-US" sz="950" dirty="0">
                    <a:solidFill>
                      <a:schemeClr val="accent4"/>
                    </a:solidFill>
                    <a:ea typeface="Times New Roman" panose="02020603050405020304" pitchFamily="18" charset="0"/>
                    <a:cs typeface="Times New Roman" panose="02020603050405020304" pitchFamily="18" charset="0"/>
                  </a:rPr>
                  <a:t>J1 = 1 tube of chlorhexidine 7.1% gel 20 g; </a:t>
                </a:r>
              </a:p>
              <a:p>
                <a:pPr algn="ctr"/>
                <a:r>
                  <a:rPr lang="en-US" sz="950" dirty="0">
                    <a:solidFill>
                      <a:schemeClr val="accent4"/>
                    </a:solidFill>
                    <a:ea typeface="Times New Roman" panose="02020603050405020304" pitchFamily="18" charset="0"/>
                    <a:cs typeface="Times New Roman" panose="02020603050405020304" pitchFamily="18" charset="0"/>
                  </a:rPr>
                  <a:t>J2 = 1 or 7 sachets of chlorhexidine 7.1% gel 3 g , for 1-day or 7-day regimen, respectively</a:t>
                </a:r>
              </a:p>
            </p:txBody>
          </p:sp>
          <p:cxnSp>
            <p:nvCxnSpPr>
              <p:cNvPr id="83" name="Straight Arrow Connector 82">
                <a:extLst>
                  <a:ext uri="{FF2B5EF4-FFF2-40B4-BE49-F238E27FC236}">
                    <a16:creationId xmlns:a16="http://schemas.microsoft.com/office/drawing/2014/main" id="{A68D3FA5-CA23-4802-AC8A-0549ABA5A83F}"/>
                  </a:ext>
                </a:extLst>
              </p:cNvPr>
              <p:cNvCxnSpPr>
                <a:cxnSpLocks/>
                <a:stCxn id="44" idx="2"/>
                <a:endCxn id="81" idx="0"/>
              </p:cNvCxnSpPr>
              <p:nvPr/>
            </p:nvCxnSpPr>
            <p:spPr>
              <a:xfrm flipH="1">
                <a:off x="1632284" y="5337718"/>
                <a:ext cx="3" cy="26040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7" name="Rounded Rectangle 52">
                <a:extLst>
                  <a:ext uri="{FF2B5EF4-FFF2-40B4-BE49-F238E27FC236}">
                    <a16:creationId xmlns:a16="http://schemas.microsoft.com/office/drawing/2014/main" id="{4C1D7DDB-2DEB-411B-AF96-BFB2B41E749B}"/>
                  </a:ext>
                </a:extLst>
              </p:cNvPr>
              <p:cNvSpPr/>
              <p:nvPr/>
            </p:nvSpPr>
            <p:spPr>
              <a:xfrm>
                <a:off x="3524923" y="5594795"/>
                <a:ext cx="3264575" cy="171962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Calibri" panose="020F0502020204030204" pitchFamily="34" charset="0"/>
                    <a:cs typeface="Times New Roman" panose="02020603050405020304" pitchFamily="18" charset="0"/>
                  </a:rPr>
                  <a:t>L: Qty. of each formulation of chlorhexidine needed </a:t>
                </a:r>
              </a:p>
              <a:p>
                <a:pPr algn="ctr"/>
                <a:r>
                  <a:rPr lang="en-US" sz="950" dirty="0">
                    <a:solidFill>
                      <a:srgbClr val="000000"/>
                    </a:solidFill>
                    <a:ea typeface="Calibri" panose="020F0502020204030204" pitchFamily="34" charset="0"/>
                    <a:cs typeface="Times New Roman" panose="02020603050405020304" pitchFamily="18" charset="0"/>
                  </a:rPr>
                  <a:t>at home </a:t>
                </a:r>
                <a:endParaRPr lang="en-US" sz="950" dirty="0">
                  <a:latin typeface="Times New Roman" panose="02020603050405020304" pitchFamily="18" charset="0"/>
                  <a:ea typeface="Times New Roman" panose="02020603050405020304" pitchFamily="18" charset="0"/>
                </a:endParaRPr>
              </a:p>
              <a:p>
                <a:pPr algn="ctr"/>
                <a:r>
                  <a:rPr lang="en-US" sz="950" b="1" dirty="0">
                    <a:solidFill>
                      <a:schemeClr val="accent4"/>
                    </a:solidFill>
                    <a:ea typeface="Times New Roman" panose="02020603050405020304" pitchFamily="18" charset="0"/>
                    <a:cs typeface="Times New Roman" panose="02020603050405020304" pitchFamily="18" charset="0"/>
                  </a:rPr>
                  <a:t>L1: Chlorhexidine 7.1% gel 20 g tube = I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J1</a:t>
                </a:r>
              </a:p>
              <a:p>
                <a:pPr algn="ctr"/>
                <a:r>
                  <a:rPr lang="en-US" sz="950" b="1" dirty="0">
                    <a:solidFill>
                      <a:schemeClr val="accent4"/>
                    </a:solidFill>
                    <a:ea typeface="Times New Roman" panose="02020603050405020304" pitchFamily="18" charset="0"/>
                    <a:cs typeface="Times New Roman" panose="02020603050405020304" pitchFamily="18" charset="0"/>
                  </a:rPr>
                  <a:t>OR </a:t>
                </a:r>
              </a:p>
              <a:p>
                <a:pPr algn="ctr"/>
                <a:r>
                  <a:rPr lang="en-US" sz="950" b="1" dirty="0">
                    <a:solidFill>
                      <a:schemeClr val="accent4"/>
                    </a:solidFill>
                    <a:ea typeface="Times New Roman" panose="02020603050405020304" pitchFamily="18" charset="0"/>
                    <a:cs typeface="Times New Roman" panose="02020603050405020304" pitchFamily="18" charset="0"/>
                  </a:rPr>
                  <a:t>L2: Chlorhexidine 7.1% gel 3 g, sachet = I </a:t>
                </a:r>
                <a:r>
                  <a:rPr lang="en-US" sz="950" b="1" dirty="0">
                    <a:solidFill>
                      <a:schemeClr val="accent4"/>
                    </a:solidFill>
                    <a:ea typeface="Times New Roman" panose="02020603050405020304" pitchFamily="18" charset="0"/>
                  </a:rPr>
                  <a:t>×</a:t>
                </a:r>
                <a:r>
                  <a:rPr lang="en-US" sz="950" b="1" dirty="0">
                    <a:solidFill>
                      <a:schemeClr val="accent4"/>
                    </a:solidFill>
                    <a:ea typeface="Times New Roman" panose="02020603050405020304" pitchFamily="18" charset="0"/>
                    <a:cs typeface="Times New Roman" panose="02020603050405020304" pitchFamily="18" charset="0"/>
                  </a:rPr>
                  <a:t> J2</a:t>
                </a:r>
              </a:p>
              <a:p>
                <a:pPr algn="ctr"/>
                <a:endParaRPr lang="en-US" sz="950" dirty="0">
                  <a:solidFill>
                    <a:schemeClr val="accent4"/>
                  </a:solidFill>
                  <a:ea typeface="Times New Roman" panose="02020603050405020304" pitchFamily="18" charset="0"/>
                  <a:cs typeface="Times New Roman" panose="02020603050405020304" pitchFamily="18" charset="0"/>
                </a:endParaRPr>
              </a:p>
              <a:p>
                <a:pPr algn="ctr"/>
                <a:r>
                  <a:rPr lang="en-US" sz="950" dirty="0">
                    <a:solidFill>
                      <a:schemeClr val="accent4"/>
                    </a:solidFill>
                    <a:ea typeface="Times New Roman" panose="02020603050405020304" pitchFamily="18" charset="0"/>
                    <a:cs typeface="Times New Roman" panose="02020603050405020304" pitchFamily="18" charset="0"/>
                  </a:rPr>
                  <a:t>where </a:t>
                </a:r>
                <a:r>
                  <a:rPr lang="en-US" sz="950" b="1" dirty="0">
                    <a:solidFill>
                      <a:schemeClr val="accent4"/>
                    </a:solidFill>
                    <a:ea typeface="Times New Roman" panose="02020603050405020304" pitchFamily="18" charset="0"/>
                    <a:cs typeface="Times New Roman" panose="02020603050405020304" pitchFamily="18" charset="0"/>
                  </a:rPr>
                  <a:t>J</a:t>
                </a:r>
                <a:r>
                  <a:rPr lang="en-US" sz="950" dirty="0">
                    <a:solidFill>
                      <a:schemeClr val="accent4"/>
                    </a:solidFill>
                    <a:ea typeface="Times New Roman" panose="02020603050405020304" pitchFamily="18" charset="0"/>
                    <a:cs typeface="Times New Roman" panose="02020603050405020304" pitchFamily="18" charset="0"/>
                  </a:rPr>
                  <a:t>: quantity per one case </a:t>
                </a:r>
              </a:p>
              <a:p>
                <a:pPr algn="ctr"/>
                <a:r>
                  <a:rPr lang="en-US" sz="950" dirty="0">
                    <a:solidFill>
                      <a:schemeClr val="accent4"/>
                    </a:solidFill>
                    <a:ea typeface="Times New Roman" panose="02020603050405020304" pitchFamily="18" charset="0"/>
                    <a:cs typeface="Times New Roman" panose="02020603050405020304" pitchFamily="18" charset="0"/>
                  </a:rPr>
                  <a:t>J1 = 1 tube of chlorhexidine 7.1% gel 20 g; </a:t>
                </a:r>
              </a:p>
              <a:p>
                <a:pPr algn="ctr"/>
                <a:r>
                  <a:rPr lang="en-US" sz="950" dirty="0">
                    <a:solidFill>
                      <a:schemeClr val="accent4"/>
                    </a:solidFill>
                    <a:ea typeface="Times New Roman" panose="02020603050405020304" pitchFamily="18" charset="0"/>
                    <a:cs typeface="Times New Roman" panose="02020603050405020304" pitchFamily="18" charset="0"/>
                  </a:rPr>
                  <a:t>J2 = 1 or 7 sachets of chlorhexidine 7.1% gel 3 g , for 1-day or 7-day regimen, respectively</a:t>
                </a:r>
              </a:p>
            </p:txBody>
          </p:sp>
        </p:grpSp>
      </p:grpSp>
      <p:sp>
        <p:nvSpPr>
          <p:cNvPr id="27" name="TextBox 26">
            <a:extLst>
              <a:ext uri="{FF2B5EF4-FFF2-40B4-BE49-F238E27FC236}">
                <a16:creationId xmlns:a16="http://schemas.microsoft.com/office/drawing/2014/main" id="{21A4540A-F969-6882-81AE-0DE7023AEC3B}"/>
              </a:ext>
            </a:extLst>
          </p:cNvPr>
          <p:cNvSpPr txBox="1"/>
          <p:nvPr/>
        </p:nvSpPr>
        <p:spPr>
          <a:xfrm>
            <a:off x="47003" y="43025"/>
            <a:ext cx="3610597"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chlorhexidine </a:t>
            </a:r>
            <a:r>
              <a:rPr lang="en-US" sz="1000" b="1" dirty="0" err="1">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digluconate</a:t>
            </a: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 used for infant cord care based on morbidity method</a:t>
            </a:r>
          </a:p>
        </p:txBody>
      </p:sp>
    </p:spTree>
    <p:extLst>
      <p:ext uri="{BB962C8B-B14F-4D97-AF65-F5344CB8AC3E}">
        <p14:creationId xmlns:p14="http://schemas.microsoft.com/office/powerpoint/2010/main" val="2561546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4" name="Group 293">
            <a:extLst>
              <a:ext uri="{FF2B5EF4-FFF2-40B4-BE49-F238E27FC236}">
                <a16:creationId xmlns:a16="http://schemas.microsoft.com/office/drawing/2014/main" id="{980568DC-281F-4406-A84A-999B2033F1E8}"/>
              </a:ext>
            </a:extLst>
          </p:cNvPr>
          <p:cNvGrpSpPr/>
          <p:nvPr/>
        </p:nvGrpSpPr>
        <p:grpSpPr>
          <a:xfrm>
            <a:off x="73152" y="1218118"/>
            <a:ext cx="8997696" cy="6684775"/>
            <a:chOff x="73152" y="75116"/>
            <a:chExt cx="8997692" cy="6684774"/>
          </a:xfrm>
        </p:grpSpPr>
        <p:cxnSp>
          <p:nvCxnSpPr>
            <p:cNvPr id="101" name="Connector: Elbow 28">
              <a:extLst>
                <a:ext uri="{FF2B5EF4-FFF2-40B4-BE49-F238E27FC236}">
                  <a16:creationId xmlns:a16="http://schemas.microsoft.com/office/drawing/2014/main" id="{BE69DB6F-1A26-4D4E-83BC-9EB1CE16FF6D}"/>
                </a:ext>
              </a:extLst>
            </p:cNvPr>
            <p:cNvCxnSpPr>
              <a:cxnSpLocks/>
              <a:stCxn id="106" idx="2"/>
              <a:endCxn id="118" idx="0"/>
            </p:cNvCxnSpPr>
            <p:nvPr/>
          </p:nvCxnSpPr>
          <p:spPr>
            <a:xfrm rot="5400000">
              <a:off x="2771108" y="-349553"/>
              <a:ext cx="200214" cy="3401567"/>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102" name="Connector: Elbow 27">
              <a:extLst>
                <a:ext uri="{FF2B5EF4-FFF2-40B4-BE49-F238E27FC236}">
                  <a16:creationId xmlns:a16="http://schemas.microsoft.com/office/drawing/2014/main" id="{91932D9B-97D4-443A-B877-EAC215AF729A}"/>
                </a:ext>
              </a:extLst>
            </p:cNvPr>
            <p:cNvCxnSpPr>
              <a:cxnSpLocks/>
              <a:stCxn id="106" idx="2"/>
              <a:endCxn id="119" idx="0"/>
            </p:cNvCxnSpPr>
            <p:nvPr/>
          </p:nvCxnSpPr>
          <p:spPr>
            <a:xfrm rot="5400000">
              <a:off x="3904964" y="784304"/>
              <a:ext cx="200214" cy="1133855"/>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3" name="Rounded Rectangle 49">
              <a:extLst>
                <a:ext uri="{FF2B5EF4-FFF2-40B4-BE49-F238E27FC236}">
                  <a16:creationId xmlns:a16="http://schemas.microsoft.com/office/drawing/2014/main" id="{A6BBA6C6-64BB-423A-B190-64D81CC419FA}"/>
                </a:ext>
              </a:extLst>
            </p:cNvPr>
            <p:cNvSpPr/>
            <p:nvPr/>
          </p:nvSpPr>
          <p:spPr>
            <a:xfrm>
              <a:off x="3689104" y="75116"/>
              <a:ext cx="1765790" cy="136208"/>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800"/>
                </a:spcAft>
              </a:pPr>
              <a:r>
                <a:rPr lang="en-US" sz="800" spc="-10" dirty="0">
                  <a:solidFill>
                    <a:srgbClr val="000000"/>
                  </a:solidFill>
                  <a:ea typeface="Calibri" panose="020F0502020204030204" pitchFamily="34" charset="0"/>
                  <a:cs typeface="Times New Roman" panose="02020603050405020304" pitchFamily="18" charset="0"/>
                </a:rPr>
                <a:t>A: Total population</a:t>
              </a:r>
              <a:endParaRPr lang="en-US" sz="800" spc="-10" dirty="0">
                <a:ea typeface="Calibri" panose="020F0502020204030204" pitchFamily="34" charset="0"/>
                <a:cs typeface="Times New Roman" panose="02020603050405020304" pitchFamily="18" charset="0"/>
              </a:endParaRPr>
            </a:p>
          </p:txBody>
        </p:sp>
        <p:sp>
          <p:nvSpPr>
            <p:cNvPr id="104" name="Rounded Rectangle 50">
              <a:extLst>
                <a:ext uri="{FF2B5EF4-FFF2-40B4-BE49-F238E27FC236}">
                  <a16:creationId xmlns:a16="http://schemas.microsoft.com/office/drawing/2014/main" id="{AB915201-0C0B-4150-818B-ED23F5329EDF}"/>
                </a:ext>
              </a:extLst>
            </p:cNvPr>
            <p:cNvSpPr/>
            <p:nvPr/>
          </p:nvSpPr>
          <p:spPr>
            <a:xfrm>
              <a:off x="2974274" y="326594"/>
              <a:ext cx="3195449" cy="136208"/>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r>
                <a:rPr lang="en-US" sz="800" spc="-10" dirty="0">
                  <a:solidFill>
                    <a:srgbClr val="000000"/>
                  </a:solidFill>
                  <a:ea typeface="Calibri" panose="020F0502020204030204" pitchFamily="34" charset="0"/>
                  <a:cs typeface="Times New Roman" panose="02020603050405020304" pitchFamily="18" charset="0"/>
                </a:rPr>
                <a:t>C: Total live births </a:t>
              </a:r>
              <a:r>
                <a:rPr lang="en-US" sz="800" spc="-10" dirty="0">
                  <a:solidFill>
                    <a:schemeClr val="accent4"/>
                  </a:solidFill>
                  <a:ea typeface="Calibri" panose="020F0502020204030204" pitchFamily="34" charset="0"/>
                  <a:cs typeface="Times New Roman" panose="02020603050405020304" pitchFamily="18" charset="0"/>
                </a:rPr>
                <a:t>= (A/1000) × B; where B = CBR*</a:t>
              </a:r>
            </a:p>
          </p:txBody>
        </p:sp>
        <p:sp>
          <p:nvSpPr>
            <p:cNvPr id="105" name="Rounded Rectangle 52">
              <a:extLst>
                <a:ext uri="{FF2B5EF4-FFF2-40B4-BE49-F238E27FC236}">
                  <a16:creationId xmlns:a16="http://schemas.microsoft.com/office/drawing/2014/main" id="{C1957F98-7317-45C1-9B39-45855B905811}"/>
                </a:ext>
              </a:extLst>
            </p:cNvPr>
            <p:cNvSpPr/>
            <p:nvPr/>
          </p:nvSpPr>
          <p:spPr>
            <a:xfrm>
              <a:off x="2527070" y="580192"/>
              <a:ext cx="4089859" cy="272415"/>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r>
                <a:rPr lang="en-US" sz="800" spc="-10" dirty="0">
                  <a:solidFill>
                    <a:schemeClr val="tx1"/>
                  </a:solidFill>
                  <a:ea typeface="Calibri" panose="020F0502020204030204" pitchFamily="34" charset="0"/>
                  <a:cs typeface="Times New Roman" panose="02020603050405020304" pitchFamily="18" charset="0"/>
                </a:rPr>
                <a:t>D: Total number of PSBI or Very Severe Disease cases in infants 0-59 days </a:t>
              </a:r>
            </a:p>
            <a:p>
              <a:pPr algn="ctr"/>
              <a:r>
                <a:rPr lang="en-US" sz="800" spc="-10" dirty="0">
                  <a:solidFill>
                    <a:schemeClr val="accent4"/>
                  </a:solidFill>
                  <a:ea typeface="Calibri" panose="020F0502020204030204" pitchFamily="34" charset="0"/>
                  <a:cs typeface="Times New Roman" panose="02020603050405020304" pitchFamily="18" charset="0"/>
                </a:rPr>
                <a:t>= C× incidence of PSBI or Very Severe Disease in infants 0-59 days</a:t>
              </a:r>
            </a:p>
          </p:txBody>
        </p:sp>
        <p:sp>
          <p:nvSpPr>
            <p:cNvPr id="106" name="Rounded Rectangle 53">
              <a:extLst>
                <a:ext uri="{FF2B5EF4-FFF2-40B4-BE49-F238E27FC236}">
                  <a16:creationId xmlns:a16="http://schemas.microsoft.com/office/drawing/2014/main" id="{9EA11F85-2C33-42D8-B213-7281931370A9}"/>
                </a:ext>
              </a:extLst>
            </p:cNvPr>
            <p:cNvSpPr/>
            <p:nvPr/>
          </p:nvSpPr>
          <p:spPr>
            <a:xfrm>
              <a:off x="2527070" y="978710"/>
              <a:ext cx="4089859" cy="272415"/>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r>
                <a:rPr lang="en-US" sz="800" spc="-10" dirty="0">
                  <a:solidFill>
                    <a:schemeClr val="tx1"/>
                  </a:solidFill>
                  <a:ea typeface="Calibri" panose="020F0502020204030204" pitchFamily="34" charset="0"/>
                  <a:cs typeface="Times New Roman" panose="02020603050405020304" pitchFamily="18" charset="0"/>
                </a:rPr>
                <a:t>E: Number of PSBI or Very Severe Disease 0-59 day cases treated in the public sector </a:t>
              </a:r>
            </a:p>
            <a:p>
              <a:pPr algn="ctr"/>
              <a:r>
                <a:rPr lang="en-US" sz="800" spc="-10" dirty="0">
                  <a:solidFill>
                    <a:schemeClr val="accent4"/>
                  </a:solidFill>
                  <a:ea typeface="Calibri" panose="020F0502020204030204" pitchFamily="34" charset="0"/>
                  <a:cs typeface="Times New Roman" panose="02020603050405020304" pitchFamily="18" charset="0"/>
                </a:rPr>
                <a:t>= D × % of cases treated in the public sector</a:t>
              </a:r>
            </a:p>
          </p:txBody>
        </p:sp>
        <p:cxnSp>
          <p:nvCxnSpPr>
            <p:cNvPr id="107" name="Straight Arrow Connector 106">
              <a:extLst>
                <a:ext uri="{FF2B5EF4-FFF2-40B4-BE49-F238E27FC236}">
                  <a16:creationId xmlns:a16="http://schemas.microsoft.com/office/drawing/2014/main" id="{440AC72B-4441-4C73-AA59-DAABCE4A6EF8}"/>
                </a:ext>
              </a:extLst>
            </p:cNvPr>
            <p:cNvCxnSpPr>
              <a:cxnSpLocks/>
              <a:stCxn id="103" idx="2"/>
              <a:endCxn id="104" idx="0"/>
            </p:cNvCxnSpPr>
            <p:nvPr/>
          </p:nvCxnSpPr>
          <p:spPr>
            <a:xfrm>
              <a:off x="4571998" y="211324"/>
              <a:ext cx="0" cy="11527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A0FA2CC9-D5B8-4DE6-A73E-2B62B9331AC7}"/>
                </a:ext>
              </a:extLst>
            </p:cNvPr>
            <p:cNvCxnSpPr>
              <a:cxnSpLocks/>
              <a:stCxn id="105" idx="2"/>
              <a:endCxn id="106" idx="0"/>
            </p:cNvCxnSpPr>
            <p:nvPr/>
          </p:nvCxnSpPr>
          <p:spPr>
            <a:xfrm>
              <a:off x="4571998" y="852607"/>
              <a:ext cx="0" cy="12610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A788D838-5CE9-477A-8D26-97C44A6E2D1E}"/>
                </a:ext>
              </a:extLst>
            </p:cNvPr>
            <p:cNvCxnSpPr>
              <a:cxnSpLocks/>
              <a:stCxn id="104" idx="2"/>
              <a:endCxn id="105" idx="0"/>
            </p:cNvCxnSpPr>
            <p:nvPr/>
          </p:nvCxnSpPr>
          <p:spPr>
            <a:xfrm>
              <a:off x="4571998" y="462802"/>
              <a:ext cx="0" cy="11739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0" name="Rounded Rectangle 162">
              <a:extLst>
                <a:ext uri="{FF2B5EF4-FFF2-40B4-BE49-F238E27FC236}">
                  <a16:creationId xmlns:a16="http://schemas.microsoft.com/office/drawing/2014/main" id="{ECDAF4A8-822A-432F-A470-10022730F0BC}"/>
                </a:ext>
              </a:extLst>
            </p:cNvPr>
            <p:cNvSpPr/>
            <p:nvPr/>
          </p:nvSpPr>
          <p:spPr>
            <a:xfrm>
              <a:off x="81280" y="2029037"/>
              <a:ext cx="1051559" cy="548641"/>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F1: Treated at 1st level HFs</a:t>
              </a:r>
            </a:p>
            <a:p>
              <a:pPr algn="ctr"/>
              <a:r>
                <a:rPr lang="en-US" sz="800" dirty="0">
                  <a:solidFill>
                    <a:schemeClr val="accent4"/>
                  </a:solidFill>
                </a:rPr>
                <a:t>= F × % treated at 1st level HFs</a:t>
              </a:r>
            </a:p>
          </p:txBody>
        </p:sp>
        <p:sp>
          <p:nvSpPr>
            <p:cNvPr id="111" name="Rounded Rectangle 163">
              <a:extLst>
                <a:ext uri="{FF2B5EF4-FFF2-40B4-BE49-F238E27FC236}">
                  <a16:creationId xmlns:a16="http://schemas.microsoft.com/office/drawing/2014/main" id="{66CC0426-001D-460B-8E9C-C9E0FDAD33D9}"/>
                </a:ext>
              </a:extLst>
            </p:cNvPr>
            <p:cNvSpPr/>
            <p:nvPr/>
          </p:nvSpPr>
          <p:spPr>
            <a:xfrm>
              <a:off x="1214119" y="2029037"/>
              <a:ext cx="1051559" cy="548641"/>
            </a:xfrm>
            <a:prstGeom prst="roundRect">
              <a:avLst>
                <a:gd name="adj" fmla="val 10355"/>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F2: Treated at hospitals</a:t>
              </a:r>
            </a:p>
            <a:p>
              <a:pPr algn="ctr"/>
              <a:r>
                <a:rPr lang="en-US" sz="800" dirty="0">
                  <a:solidFill>
                    <a:schemeClr val="accent4"/>
                  </a:solidFill>
                </a:rPr>
                <a:t>= F × % treated at hospitals</a:t>
              </a:r>
            </a:p>
          </p:txBody>
        </p:sp>
        <p:cxnSp>
          <p:nvCxnSpPr>
            <p:cNvPr id="112" name="Straight Arrow Connector 111">
              <a:extLst>
                <a:ext uri="{FF2B5EF4-FFF2-40B4-BE49-F238E27FC236}">
                  <a16:creationId xmlns:a16="http://schemas.microsoft.com/office/drawing/2014/main" id="{8DA0A224-146A-462E-8F50-A57A5EB3F5FC}"/>
                </a:ext>
              </a:extLst>
            </p:cNvPr>
            <p:cNvCxnSpPr>
              <a:cxnSpLocks/>
              <a:stCxn id="110" idx="2"/>
            </p:cNvCxnSpPr>
            <p:nvPr/>
          </p:nvCxnSpPr>
          <p:spPr>
            <a:xfrm flipH="1">
              <a:off x="607059" y="2577678"/>
              <a:ext cx="1"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A744F63B-EE4F-4336-A3B7-4E9DB812A435}"/>
                </a:ext>
              </a:extLst>
            </p:cNvPr>
            <p:cNvCxnSpPr>
              <a:cxnSpLocks/>
              <a:stCxn id="111" idx="2"/>
            </p:cNvCxnSpPr>
            <p:nvPr/>
          </p:nvCxnSpPr>
          <p:spPr>
            <a:xfrm flipH="1">
              <a:off x="1733804" y="2577678"/>
              <a:ext cx="6096"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8" name="Rounded Rectangle 53">
              <a:extLst>
                <a:ext uri="{FF2B5EF4-FFF2-40B4-BE49-F238E27FC236}">
                  <a16:creationId xmlns:a16="http://schemas.microsoft.com/office/drawing/2014/main" id="{6CBF6C4F-2ADB-4EC1-BB09-11A23602E21D}"/>
                </a:ext>
              </a:extLst>
            </p:cNvPr>
            <p:cNvSpPr/>
            <p:nvPr/>
          </p:nvSpPr>
          <p:spPr>
            <a:xfrm>
              <a:off x="73152" y="1451339"/>
              <a:ext cx="2194559" cy="548640"/>
            </a:xfrm>
            <a:prstGeom prst="roundRect">
              <a:avLst>
                <a:gd name="adj" fmla="val 14214"/>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F: # of severe pneumonia (fast breathing) </a:t>
              </a:r>
            </a:p>
            <a:p>
              <a:pPr algn="ctr"/>
              <a:r>
                <a:rPr lang="en-US" sz="800" spc="-10" dirty="0">
                  <a:solidFill>
                    <a:schemeClr val="tx1"/>
                  </a:solidFill>
                  <a:ea typeface="Calibri" panose="020F0502020204030204" pitchFamily="34" charset="0"/>
                  <a:cs typeface="Times New Roman" panose="02020603050405020304" pitchFamily="18" charset="0"/>
                </a:rPr>
                <a:t>0-6 day cases treated</a:t>
              </a:r>
            </a:p>
            <a:p>
              <a:pPr algn="ctr"/>
              <a:r>
                <a:rPr lang="en-US" sz="800" spc="-10" dirty="0">
                  <a:solidFill>
                    <a:schemeClr val="accent4"/>
                  </a:solidFill>
                  <a:ea typeface="Calibri" panose="020F0502020204030204" pitchFamily="34" charset="0"/>
                  <a:cs typeface="Times New Roman" panose="02020603050405020304" pitchFamily="18" charset="0"/>
                </a:rPr>
                <a:t>= E × % of cases treated</a:t>
              </a:r>
            </a:p>
          </p:txBody>
        </p:sp>
        <p:sp>
          <p:nvSpPr>
            <p:cNvPr id="119" name="Rounded Rectangle 53">
              <a:extLst>
                <a:ext uri="{FF2B5EF4-FFF2-40B4-BE49-F238E27FC236}">
                  <a16:creationId xmlns:a16="http://schemas.microsoft.com/office/drawing/2014/main" id="{C067ED2D-1910-4979-A118-C4081B80DC6F}"/>
                </a:ext>
              </a:extLst>
            </p:cNvPr>
            <p:cNvSpPr/>
            <p:nvPr/>
          </p:nvSpPr>
          <p:spPr>
            <a:xfrm>
              <a:off x="2340863" y="1451339"/>
              <a:ext cx="2194559" cy="548640"/>
            </a:xfrm>
            <a:prstGeom prst="roundRect">
              <a:avLst>
                <a:gd name="adj" fmla="val 11762"/>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G: # of severe pneumonia (fast breathing) </a:t>
              </a:r>
            </a:p>
            <a:p>
              <a:pPr algn="ctr"/>
              <a:r>
                <a:rPr lang="en-US" sz="800" spc="-10" dirty="0">
                  <a:solidFill>
                    <a:schemeClr val="tx1"/>
                  </a:solidFill>
                  <a:ea typeface="Calibri" panose="020F0502020204030204" pitchFamily="34" charset="0"/>
                  <a:cs typeface="Times New Roman" panose="02020603050405020304" pitchFamily="18" charset="0"/>
                </a:rPr>
                <a:t> 7-59 day cases treated </a:t>
              </a:r>
            </a:p>
            <a:p>
              <a:pPr algn="ctr"/>
              <a:r>
                <a:rPr lang="en-US" sz="800" spc="-10" dirty="0">
                  <a:solidFill>
                    <a:schemeClr val="accent4"/>
                  </a:solidFill>
                  <a:ea typeface="Calibri" panose="020F0502020204030204" pitchFamily="34" charset="0"/>
                  <a:cs typeface="Times New Roman" panose="02020603050405020304" pitchFamily="18" charset="0"/>
                </a:rPr>
                <a:t>= E × % of cases treated</a:t>
              </a:r>
            </a:p>
          </p:txBody>
        </p:sp>
        <p:sp>
          <p:nvSpPr>
            <p:cNvPr id="120" name="Rounded Rectangle 53">
              <a:extLst>
                <a:ext uri="{FF2B5EF4-FFF2-40B4-BE49-F238E27FC236}">
                  <a16:creationId xmlns:a16="http://schemas.microsoft.com/office/drawing/2014/main" id="{A4FCEF4D-62D6-49DB-BBEB-590D86BF6D2C}"/>
                </a:ext>
              </a:extLst>
            </p:cNvPr>
            <p:cNvSpPr/>
            <p:nvPr/>
          </p:nvSpPr>
          <p:spPr>
            <a:xfrm>
              <a:off x="4608575" y="1451339"/>
              <a:ext cx="2194559" cy="548640"/>
            </a:xfrm>
            <a:prstGeom prst="roundRect">
              <a:avLst>
                <a:gd name="adj" fmla="val 11742"/>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H: # of 0-59 day clinical severe </a:t>
              </a:r>
              <a:br>
                <a:rPr lang="en-US" sz="800" spc="-10" dirty="0">
                  <a:solidFill>
                    <a:schemeClr val="tx1"/>
                  </a:solidFill>
                  <a:ea typeface="Calibri" panose="020F0502020204030204" pitchFamily="34" charset="0"/>
                  <a:cs typeface="Times New Roman" panose="02020603050405020304" pitchFamily="18" charset="0"/>
                </a:rPr>
              </a:br>
              <a:r>
                <a:rPr lang="en-US" sz="800" spc="-10" dirty="0">
                  <a:solidFill>
                    <a:schemeClr val="tx1"/>
                  </a:solidFill>
                  <a:ea typeface="Calibri" panose="020F0502020204030204" pitchFamily="34" charset="0"/>
                  <a:cs typeface="Times New Roman" panose="02020603050405020304" pitchFamily="18" charset="0"/>
                </a:rPr>
                <a:t>infection cases treated</a:t>
              </a:r>
            </a:p>
            <a:p>
              <a:pPr algn="ctr"/>
              <a:r>
                <a:rPr lang="en-US" sz="800" spc="-10" dirty="0">
                  <a:solidFill>
                    <a:schemeClr val="accent4"/>
                  </a:solidFill>
                  <a:ea typeface="Calibri" panose="020F0502020204030204" pitchFamily="34" charset="0"/>
                  <a:cs typeface="Times New Roman" panose="02020603050405020304" pitchFamily="18" charset="0"/>
                </a:rPr>
                <a:t>= E × % of 0-59 day clinical severe infection cases treated</a:t>
              </a:r>
            </a:p>
          </p:txBody>
        </p:sp>
        <p:sp>
          <p:nvSpPr>
            <p:cNvPr id="121" name="Rounded Rectangle 53">
              <a:extLst>
                <a:ext uri="{FF2B5EF4-FFF2-40B4-BE49-F238E27FC236}">
                  <a16:creationId xmlns:a16="http://schemas.microsoft.com/office/drawing/2014/main" id="{BE3002DD-ED09-45F1-885A-ED9626108111}"/>
                </a:ext>
              </a:extLst>
            </p:cNvPr>
            <p:cNvSpPr/>
            <p:nvPr/>
          </p:nvSpPr>
          <p:spPr>
            <a:xfrm>
              <a:off x="6876285" y="1451339"/>
              <a:ext cx="2194559" cy="548640"/>
            </a:xfrm>
            <a:prstGeom prst="roundRect">
              <a:avLst>
                <a:gd name="adj" fmla="val 11742"/>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I: # of 0-59 day with critical </a:t>
              </a:r>
              <a:br>
                <a:rPr lang="en-US" sz="800" spc="-10" dirty="0">
                  <a:solidFill>
                    <a:schemeClr val="tx1"/>
                  </a:solidFill>
                  <a:ea typeface="Calibri" panose="020F0502020204030204" pitchFamily="34" charset="0"/>
                  <a:cs typeface="Times New Roman" panose="02020603050405020304" pitchFamily="18" charset="0"/>
                </a:rPr>
              </a:br>
              <a:r>
                <a:rPr lang="en-US" sz="800" spc="-10" dirty="0">
                  <a:solidFill>
                    <a:schemeClr val="tx1"/>
                  </a:solidFill>
                  <a:ea typeface="Calibri" panose="020F0502020204030204" pitchFamily="34" charset="0"/>
                  <a:cs typeface="Times New Roman" panose="02020603050405020304" pitchFamily="18" charset="0"/>
                </a:rPr>
                <a:t>illness cases treated</a:t>
              </a:r>
            </a:p>
            <a:p>
              <a:pPr algn="ctr"/>
              <a:r>
                <a:rPr lang="en-US" sz="800" spc="-10" dirty="0">
                  <a:solidFill>
                    <a:schemeClr val="accent4"/>
                  </a:solidFill>
                  <a:ea typeface="Calibri" panose="020F0502020204030204" pitchFamily="34" charset="0"/>
                  <a:cs typeface="Times New Roman" panose="02020603050405020304" pitchFamily="18" charset="0"/>
                </a:rPr>
                <a:t>= E × % of 0-59 day critical illness cases treated</a:t>
              </a:r>
            </a:p>
          </p:txBody>
        </p:sp>
        <p:cxnSp>
          <p:nvCxnSpPr>
            <p:cNvPr id="122" name="Connector: Elbow 28">
              <a:extLst>
                <a:ext uri="{FF2B5EF4-FFF2-40B4-BE49-F238E27FC236}">
                  <a16:creationId xmlns:a16="http://schemas.microsoft.com/office/drawing/2014/main" id="{431B53AE-F1DC-4971-8F2D-387D5F4D10E3}"/>
                </a:ext>
              </a:extLst>
            </p:cNvPr>
            <p:cNvCxnSpPr>
              <a:cxnSpLocks/>
              <a:stCxn id="106" idx="2"/>
              <a:endCxn id="120" idx="0"/>
            </p:cNvCxnSpPr>
            <p:nvPr/>
          </p:nvCxnSpPr>
          <p:spPr>
            <a:xfrm rot="16200000" flipH="1">
              <a:off x="5038819" y="784304"/>
              <a:ext cx="200214" cy="1133855"/>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123" name="Connector: Elbow 27">
              <a:extLst>
                <a:ext uri="{FF2B5EF4-FFF2-40B4-BE49-F238E27FC236}">
                  <a16:creationId xmlns:a16="http://schemas.microsoft.com/office/drawing/2014/main" id="{9157B072-DD6C-4202-97F3-A7C8D54D6C6D}"/>
                </a:ext>
              </a:extLst>
            </p:cNvPr>
            <p:cNvCxnSpPr>
              <a:cxnSpLocks/>
              <a:stCxn id="106" idx="2"/>
              <a:endCxn id="121" idx="0"/>
            </p:cNvCxnSpPr>
            <p:nvPr/>
          </p:nvCxnSpPr>
          <p:spPr>
            <a:xfrm rot="16200000" flipH="1">
              <a:off x="6172675" y="-349552"/>
              <a:ext cx="200214" cy="3401567"/>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4" name="Rounded Rectangle 162">
              <a:extLst>
                <a:ext uri="{FF2B5EF4-FFF2-40B4-BE49-F238E27FC236}">
                  <a16:creationId xmlns:a16="http://schemas.microsoft.com/office/drawing/2014/main" id="{1DAB0501-4C80-407F-AD5A-FDDF1F9BD48D}"/>
                </a:ext>
              </a:extLst>
            </p:cNvPr>
            <p:cNvSpPr/>
            <p:nvPr/>
          </p:nvSpPr>
          <p:spPr>
            <a:xfrm>
              <a:off x="2346959" y="2029037"/>
              <a:ext cx="1051559" cy="548641"/>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G1: Treated at 1st level HFs</a:t>
              </a:r>
            </a:p>
            <a:p>
              <a:pPr algn="ctr"/>
              <a:r>
                <a:rPr lang="en-US" sz="800" dirty="0">
                  <a:solidFill>
                    <a:schemeClr val="accent4"/>
                  </a:solidFill>
                </a:rPr>
                <a:t>= G × % treated at 1st level HFs</a:t>
              </a:r>
            </a:p>
          </p:txBody>
        </p:sp>
        <p:sp>
          <p:nvSpPr>
            <p:cNvPr id="125" name="Rounded Rectangle 163">
              <a:extLst>
                <a:ext uri="{FF2B5EF4-FFF2-40B4-BE49-F238E27FC236}">
                  <a16:creationId xmlns:a16="http://schemas.microsoft.com/office/drawing/2014/main" id="{011068C2-FA14-459C-8F14-EAF28350C16E}"/>
                </a:ext>
              </a:extLst>
            </p:cNvPr>
            <p:cNvSpPr/>
            <p:nvPr/>
          </p:nvSpPr>
          <p:spPr>
            <a:xfrm>
              <a:off x="3479799" y="2029037"/>
              <a:ext cx="1051559" cy="548641"/>
            </a:xfrm>
            <a:prstGeom prst="roundRect">
              <a:avLst>
                <a:gd name="adj" fmla="val 10355"/>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G2: Treated at hospitals</a:t>
              </a:r>
            </a:p>
            <a:p>
              <a:pPr algn="ctr"/>
              <a:r>
                <a:rPr lang="en-US" sz="800" dirty="0">
                  <a:solidFill>
                    <a:schemeClr val="accent4"/>
                  </a:solidFill>
                </a:rPr>
                <a:t>= G × % treated at hospitals</a:t>
              </a:r>
            </a:p>
          </p:txBody>
        </p:sp>
        <p:sp>
          <p:nvSpPr>
            <p:cNvPr id="126" name="Rounded Rectangle 162">
              <a:extLst>
                <a:ext uri="{FF2B5EF4-FFF2-40B4-BE49-F238E27FC236}">
                  <a16:creationId xmlns:a16="http://schemas.microsoft.com/office/drawing/2014/main" id="{84A055B7-B6EA-41BC-95EE-A6229364A390}"/>
                </a:ext>
              </a:extLst>
            </p:cNvPr>
            <p:cNvSpPr/>
            <p:nvPr/>
          </p:nvSpPr>
          <p:spPr>
            <a:xfrm>
              <a:off x="4612638" y="2029037"/>
              <a:ext cx="1051559" cy="548641"/>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H1: Treated at 1st level HFs</a:t>
              </a:r>
            </a:p>
            <a:p>
              <a:pPr algn="ctr"/>
              <a:r>
                <a:rPr lang="en-US" sz="800" dirty="0">
                  <a:solidFill>
                    <a:schemeClr val="accent4"/>
                  </a:solidFill>
                </a:rPr>
                <a:t>= H × % treated at 1st level HFs</a:t>
              </a:r>
            </a:p>
          </p:txBody>
        </p:sp>
        <p:sp>
          <p:nvSpPr>
            <p:cNvPr id="127" name="Rounded Rectangle 163">
              <a:extLst>
                <a:ext uri="{FF2B5EF4-FFF2-40B4-BE49-F238E27FC236}">
                  <a16:creationId xmlns:a16="http://schemas.microsoft.com/office/drawing/2014/main" id="{4FEF22E5-4B39-40BB-922C-6E49ADDAA89D}"/>
                </a:ext>
              </a:extLst>
            </p:cNvPr>
            <p:cNvSpPr/>
            <p:nvPr/>
          </p:nvSpPr>
          <p:spPr>
            <a:xfrm>
              <a:off x="5745478" y="2029037"/>
              <a:ext cx="1051559" cy="548641"/>
            </a:xfrm>
            <a:prstGeom prst="roundRect">
              <a:avLst>
                <a:gd name="adj" fmla="val 10355"/>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H2: Treated at hospitals </a:t>
              </a:r>
            </a:p>
            <a:p>
              <a:pPr algn="ctr"/>
              <a:r>
                <a:rPr lang="en-US" sz="800" dirty="0">
                  <a:solidFill>
                    <a:schemeClr val="accent4"/>
                  </a:solidFill>
                </a:rPr>
                <a:t>= H × % treated at hospitals</a:t>
              </a:r>
            </a:p>
          </p:txBody>
        </p:sp>
        <p:sp>
          <p:nvSpPr>
            <p:cNvPr id="128" name="Rounded Rectangle 162">
              <a:extLst>
                <a:ext uri="{FF2B5EF4-FFF2-40B4-BE49-F238E27FC236}">
                  <a16:creationId xmlns:a16="http://schemas.microsoft.com/office/drawing/2014/main" id="{BEBC0C17-3D49-4336-A298-607E3499B25B}"/>
                </a:ext>
              </a:extLst>
            </p:cNvPr>
            <p:cNvSpPr/>
            <p:nvPr/>
          </p:nvSpPr>
          <p:spPr>
            <a:xfrm>
              <a:off x="6878318" y="2029037"/>
              <a:ext cx="1051559" cy="548641"/>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I1: Treated at 1st level HFs</a:t>
              </a:r>
            </a:p>
            <a:p>
              <a:pPr algn="ctr"/>
              <a:r>
                <a:rPr lang="en-US" sz="800" dirty="0">
                  <a:solidFill>
                    <a:schemeClr val="accent4"/>
                  </a:solidFill>
                </a:rPr>
                <a:t>= I × % treated at 1st level HFs</a:t>
              </a:r>
            </a:p>
          </p:txBody>
        </p:sp>
        <p:sp>
          <p:nvSpPr>
            <p:cNvPr id="129" name="Rounded Rectangle 163">
              <a:extLst>
                <a:ext uri="{FF2B5EF4-FFF2-40B4-BE49-F238E27FC236}">
                  <a16:creationId xmlns:a16="http://schemas.microsoft.com/office/drawing/2014/main" id="{8389B8EE-1F96-404A-8847-AF893BCEB78E}"/>
                </a:ext>
              </a:extLst>
            </p:cNvPr>
            <p:cNvSpPr/>
            <p:nvPr/>
          </p:nvSpPr>
          <p:spPr>
            <a:xfrm>
              <a:off x="8011158" y="2029037"/>
              <a:ext cx="1051559" cy="548641"/>
            </a:xfrm>
            <a:prstGeom prst="roundRect">
              <a:avLst>
                <a:gd name="adj" fmla="val 10355"/>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I2: Treated at  hospitals</a:t>
              </a:r>
            </a:p>
            <a:p>
              <a:pPr algn="ctr"/>
              <a:r>
                <a:rPr lang="en-US" sz="800" dirty="0">
                  <a:solidFill>
                    <a:schemeClr val="accent4"/>
                  </a:solidFill>
                </a:rPr>
                <a:t>= I × % treated at hospitals</a:t>
              </a:r>
            </a:p>
          </p:txBody>
        </p:sp>
        <p:cxnSp>
          <p:nvCxnSpPr>
            <p:cNvPr id="134" name="Straight Arrow Connector 133">
              <a:extLst>
                <a:ext uri="{FF2B5EF4-FFF2-40B4-BE49-F238E27FC236}">
                  <a16:creationId xmlns:a16="http://schemas.microsoft.com/office/drawing/2014/main" id="{4035B509-2D7E-4171-87A3-E249EF3E2BD7}"/>
                </a:ext>
              </a:extLst>
            </p:cNvPr>
            <p:cNvCxnSpPr>
              <a:cxnSpLocks/>
              <a:stCxn id="124" idx="2"/>
            </p:cNvCxnSpPr>
            <p:nvPr/>
          </p:nvCxnSpPr>
          <p:spPr>
            <a:xfrm>
              <a:off x="2872739" y="2577678"/>
              <a:ext cx="0"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a:extLst>
                <a:ext uri="{FF2B5EF4-FFF2-40B4-BE49-F238E27FC236}">
                  <a16:creationId xmlns:a16="http://schemas.microsoft.com/office/drawing/2014/main" id="{0826607E-EED9-4CAC-9A38-9F742B5CA1DC}"/>
                </a:ext>
              </a:extLst>
            </p:cNvPr>
            <p:cNvCxnSpPr>
              <a:cxnSpLocks/>
              <a:stCxn id="125" idx="2"/>
            </p:cNvCxnSpPr>
            <p:nvPr/>
          </p:nvCxnSpPr>
          <p:spPr>
            <a:xfrm>
              <a:off x="4005578" y="2577678"/>
              <a:ext cx="0"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0A899FA8-10F9-4361-B1D4-719384F290F4}"/>
                </a:ext>
              </a:extLst>
            </p:cNvPr>
            <p:cNvCxnSpPr>
              <a:cxnSpLocks/>
              <a:stCxn id="126" idx="2"/>
            </p:cNvCxnSpPr>
            <p:nvPr/>
          </p:nvCxnSpPr>
          <p:spPr>
            <a:xfrm>
              <a:off x="5138419" y="2577678"/>
              <a:ext cx="2032"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AF1E2F83-C6B0-4C78-883F-23867DE11261}"/>
                </a:ext>
              </a:extLst>
            </p:cNvPr>
            <p:cNvCxnSpPr>
              <a:cxnSpLocks/>
              <a:stCxn id="127" idx="2"/>
            </p:cNvCxnSpPr>
            <p:nvPr/>
          </p:nvCxnSpPr>
          <p:spPr>
            <a:xfrm>
              <a:off x="6271258" y="2577678"/>
              <a:ext cx="0"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E6235B64-77FD-4434-8DD1-DF043813F5E1}"/>
                </a:ext>
              </a:extLst>
            </p:cNvPr>
            <p:cNvCxnSpPr>
              <a:cxnSpLocks/>
              <a:stCxn id="128" idx="2"/>
            </p:cNvCxnSpPr>
            <p:nvPr/>
          </p:nvCxnSpPr>
          <p:spPr>
            <a:xfrm>
              <a:off x="7404098" y="2577678"/>
              <a:ext cx="0"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A08F0C8D-9A0D-46AA-97FE-047E505878B2}"/>
                </a:ext>
              </a:extLst>
            </p:cNvPr>
            <p:cNvCxnSpPr>
              <a:cxnSpLocks/>
              <a:stCxn id="129" idx="2"/>
            </p:cNvCxnSpPr>
            <p:nvPr/>
          </p:nvCxnSpPr>
          <p:spPr>
            <a:xfrm flipH="1">
              <a:off x="8534905" y="2577678"/>
              <a:ext cx="2032" cy="13716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6" name="Rounded Rectangle 53">
              <a:extLst>
                <a:ext uri="{FF2B5EF4-FFF2-40B4-BE49-F238E27FC236}">
                  <a16:creationId xmlns:a16="http://schemas.microsoft.com/office/drawing/2014/main" id="{D1BF3F27-1669-4962-9095-BB5C57B45874}"/>
                </a:ext>
              </a:extLst>
            </p:cNvPr>
            <p:cNvSpPr/>
            <p:nvPr/>
          </p:nvSpPr>
          <p:spPr>
            <a:xfrm>
              <a:off x="73152" y="2708397"/>
              <a:ext cx="2194559" cy="457200"/>
            </a:xfrm>
            <a:prstGeom prst="roundRect">
              <a:avLst>
                <a:gd name="adj" fmla="val 10606"/>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J: # of severe pneumonia (fast breathing) </a:t>
              </a:r>
            </a:p>
            <a:p>
              <a:pPr algn="ctr"/>
              <a:r>
                <a:rPr lang="en-US" sz="800" spc="-10" dirty="0">
                  <a:solidFill>
                    <a:schemeClr val="tx1"/>
                  </a:solidFill>
                  <a:ea typeface="Calibri" panose="020F0502020204030204" pitchFamily="34" charset="0"/>
                  <a:cs typeface="Times New Roman" panose="02020603050405020304" pitchFamily="18" charset="0"/>
                </a:rPr>
                <a:t>0-6 day cases treated with specific regimens by level of care </a:t>
              </a:r>
            </a:p>
          </p:txBody>
        </p:sp>
        <p:sp>
          <p:nvSpPr>
            <p:cNvPr id="157" name="Rounded Rectangle 53">
              <a:extLst>
                <a:ext uri="{FF2B5EF4-FFF2-40B4-BE49-F238E27FC236}">
                  <a16:creationId xmlns:a16="http://schemas.microsoft.com/office/drawing/2014/main" id="{31041C20-B41D-4CDC-B7FC-ED560818D9B9}"/>
                </a:ext>
              </a:extLst>
            </p:cNvPr>
            <p:cNvSpPr/>
            <p:nvPr/>
          </p:nvSpPr>
          <p:spPr>
            <a:xfrm>
              <a:off x="2340863" y="2708397"/>
              <a:ext cx="2194559" cy="457200"/>
            </a:xfrm>
            <a:prstGeom prst="roundRect">
              <a:avLst>
                <a:gd name="adj" fmla="val 9091"/>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K: # of severe pneumonia (fast breathing)  </a:t>
              </a:r>
            </a:p>
            <a:p>
              <a:pPr algn="ctr"/>
              <a:r>
                <a:rPr lang="en-US" sz="800" spc="-10" dirty="0">
                  <a:solidFill>
                    <a:schemeClr val="tx1"/>
                  </a:solidFill>
                  <a:ea typeface="Calibri" panose="020F0502020204030204" pitchFamily="34" charset="0"/>
                  <a:cs typeface="Times New Roman" panose="02020603050405020304" pitchFamily="18" charset="0"/>
                </a:rPr>
                <a:t>7-59 day cases treated with specific regimens by level of care</a:t>
              </a:r>
            </a:p>
          </p:txBody>
        </p:sp>
        <p:sp>
          <p:nvSpPr>
            <p:cNvPr id="158" name="Rounded Rectangle 53">
              <a:extLst>
                <a:ext uri="{FF2B5EF4-FFF2-40B4-BE49-F238E27FC236}">
                  <a16:creationId xmlns:a16="http://schemas.microsoft.com/office/drawing/2014/main" id="{41B15F97-B019-4E87-B145-9674B837A483}"/>
                </a:ext>
              </a:extLst>
            </p:cNvPr>
            <p:cNvSpPr/>
            <p:nvPr/>
          </p:nvSpPr>
          <p:spPr>
            <a:xfrm>
              <a:off x="4608575" y="2708397"/>
              <a:ext cx="2194559" cy="457200"/>
            </a:xfrm>
            <a:prstGeom prst="roundRect">
              <a:avLst>
                <a:gd name="adj" fmla="val 10606"/>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L: # of 0-59 day cases with clinical severe infection treated with specific regimens by level of care:</a:t>
              </a:r>
            </a:p>
          </p:txBody>
        </p:sp>
        <p:sp>
          <p:nvSpPr>
            <p:cNvPr id="159" name="Rounded Rectangle 53">
              <a:extLst>
                <a:ext uri="{FF2B5EF4-FFF2-40B4-BE49-F238E27FC236}">
                  <a16:creationId xmlns:a16="http://schemas.microsoft.com/office/drawing/2014/main" id="{7F2BDBEA-6F88-46AD-A568-555AC1BF2EE0}"/>
                </a:ext>
              </a:extLst>
            </p:cNvPr>
            <p:cNvSpPr/>
            <p:nvPr/>
          </p:nvSpPr>
          <p:spPr>
            <a:xfrm>
              <a:off x="6876285" y="2708397"/>
              <a:ext cx="2194559" cy="457200"/>
            </a:xfrm>
            <a:prstGeom prst="roundRect">
              <a:avLst>
                <a:gd name="adj" fmla="val 12121"/>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M: # of 0-59 day cases with critical illness treated with specific regimens by level of care:</a:t>
              </a:r>
            </a:p>
          </p:txBody>
        </p:sp>
        <p:sp>
          <p:nvSpPr>
            <p:cNvPr id="165" name="Rounded Rectangle 162">
              <a:extLst>
                <a:ext uri="{FF2B5EF4-FFF2-40B4-BE49-F238E27FC236}">
                  <a16:creationId xmlns:a16="http://schemas.microsoft.com/office/drawing/2014/main" id="{63DF07EC-3B58-4A3B-970B-CBC5579055C6}"/>
                </a:ext>
              </a:extLst>
            </p:cNvPr>
            <p:cNvSpPr/>
            <p:nvPr/>
          </p:nvSpPr>
          <p:spPr>
            <a:xfrm>
              <a:off x="81280" y="3205659"/>
              <a:ext cx="1051559" cy="1524513"/>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J1: # treated with 7-day oral amoxicillin at 1st level HFs </a:t>
              </a:r>
            </a:p>
            <a:p>
              <a:pPr algn="ctr"/>
              <a:r>
                <a:rPr lang="en-US" sz="800" dirty="0">
                  <a:solidFill>
                    <a:schemeClr val="accent4"/>
                  </a:solidFill>
                </a:rPr>
                <a:t>= F1</a:t>
              </a:r>
            </a:p>
          </p:txBody>
        </p:sp>
        <p:sp>
          <p:nvSpPr>
            <p:cNvPr id="166" name="Rounded Rectangle 163">
              <a:extLst>
                <a:ext uri="{FF2B5EF4-FFF2-40B4-BE49-F238E27FC236}">
                  <a16:creationId xmlns:a16="http://schemas.microsoft.com/office/drawing/2014/main" id="{8A630C41-DD43-488D-96D5-C3898FA77F4D}"/>
                </a:ext>
              </a:extLst>
            </p:cNvPr>
            <p:cNvSpPr/>
            <p:nvPr/>
          </p:nvSpPr>
          <p:spPr>
            <a:xfrm>
              <a:off x="1214120" y="3205659"/>
              <a:ext cx="1051559" cy="1524513"/>
            </a:xfrm>
            <a:prstGeom prst="roundRect">
              <a:avLst>
                <a:gd name="adj" fmla="val 6732"/>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J2:  # treated with 10-day gentamicin (IV/IM) and 10 day ampicillin (IV/IM) at hospitals </a:t>
              </a:r>
              <a:r>
                <a:rPr lang="en-US" sz="800" dirty="0">
                  <a:solidFill>
                    <a:schemeClr val="accent4"/>
                  </a:solidFill>
                </a:rPr>
                <a:t>= F2</a:t>
              </a:r>
            </a:p>
            <a:p>
              <a:pPr algn="ctr"/>
              <a:r>
                <a:rPr lang="en-US" sz="800" dirty="0">
                  <a:solidFill>
                    <a:schemeClr val="tx1"/>
                  </a:solidFill>
                </a:rPr>
                <a:t>J3: # treated with 10-day ceftriaxone (IV/IM) at hospitals </a:t>
              </a:r>
              <a:r>
                <a:rPr lang="en-US" sz="800" dirty="0">
                  <a:solidFill>
                    <a:schemeClr val="accent4"/>
                  </a:solidFill>
                </a:rPr>
                <a:t>= F2 x % that need 2nd line treatment</a:t>
              </a:r>
            </a:p>
            <a:p>
              <a:pPr algn="ctr"/>
              <a:r>
                <a:rPr lang="en-US" sz="800" b="1" dirty="0">
                  <a:solidFill>
                    <a:schemeClr val="accent4"/>
                  </a:solidFill>
                </a:rPr>
                <a:t>Plus other regimens****</a:t>
              </a:r>
            </a:p>
          </p:txBody>
        </p:sp>
        <p:sp>
          <p:nvSpPr>
            <p:cNvPr id="169" name="Rounded Rectangle 162">
              <a:extLst>
                <a:ext uri="{FF2B5EF4-FFF2-40B4-BE49-F238E27FC236}">
                  <a16:creationId xmlns:a16="http://schemas.microsoft.com/office/drawing/2014/main" id="{0C30522C-3B31-4067-8121-52F8D6A5A6F4}"/>
                </a:ext>
              </a:extLst>
            </p:cNvPr>
            <p:cNvSpPr/>
            <p:nvPr/>
          </p:nvSpPr>
          <p:spPr>
            <a:xfrm>
              <a:off x="2346959" y="3205659"/>
              <a:ext cx="1051559" cy="1524513"/>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K1: # treated with 7-day oral amoxicillin at 1st level HFs</a:t>
              </a:r>
            </a:p>
            <a:p>
              <a:pPr algn="ctr"/>
              <a:r>
                <a:rPr lang="en-US" sz="800" dirty="0">
                  <a:solidFill>
                    <a:schemeClr val="accent4"/>
                  </a:solidFill>
                </a:rPr>
                <a:t>= G1</a:t>
              </a:r>
            </a:p>
          </p:txBody>
        </p:sp>
        <p:sp>
          <p:nvSpPr>
            <p:cNvPr id="170" name="Rounded Rectangle 163">
              <a:extLst>
                <a:ext uri="{FF2B5EF4-FFF2-40B4-BE49-F238E27FC236}">
                  <a16:creationId xmlns:a16="http://schemas.microsoft.com/office/drawing/2014/main" id="{8C5D737E-CED4-4D36-8772-466D6CC7621E}"/>
                </a:ext>
              </a:extLst>
            </p:cNvPr>
            <p:cNvSpPr/>
            <p:nvPr/>
          </p:nvSpPr>
          <p:spPr>
            <a:xfrm>
              <a:off x="3479799" y="3205659"/>
              <a:ext cx="1051559" cy="1524513"/>
            </a:xfrm>
            <a:prstGeom prst="roundRect">
              <a:avLst>
                <a:gd name="adj" fmla="val 7940"/>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K2: # treated with 7-day oral amoxicillin at hospitals </a:t>
              </a:r>
              <a:r>
                <a:rPr lang="en-US" sz="800" dirty="0">
                  <a:solidFill>
                    <a:schemeClr val="accent4"/>
                  </a:solidFill>
                </a:rPr>
                <a:t>= G2</a:t>
              </a:r>
            </a:p>
            <a:p>
              <a:pPr algn="ctr"/>
              <a:r>
                <a:rPr lang="en-US" sz="800" dirty="0">
                  <a:solidFill>
                    <a:schemeClr val="tx1"/>
                  </a:solidFill>
                </a:rPr>
                <a:t>K3: # treated with 10-day ceftriaxone (IV/IM) at hospitals </a:t>
              </a:r>
              <a:r>
                <a:rPr lang="en-US" sz="800" dirty="0">
                  <a:solidFill>
                    <a:schemeClr val="accent4"/>
                  </a:solidFill>
                </a:rPr>
                <a:t>= G2 x % that need 2nd line treatment</a:t>
              </a:r>
            </a:p>
          </p:txBody>
        </p:sp>
        <p:sp>
          <p:nvSpPr>
            <p:cNvPr id="171" name="Rounded Rectangle 162">
              <a:extLst>
                <a:ext uri="{FF2B5EF4-FFF2-40B4-BE49-F238E27FC236}">
                  <a16:creationId xmlns:a16="http://schemas.microsoft.com/office/drawing/2014/main" id="{1E843479-C429-415B-A0FF-20E7B8252371}"/>
                </a:ext>
              </a:extLst>
            </p:cNvPr>
            <p:cNvSpPr/>
            <p:nvPr/>
          </p:nvSpPr>
          <p:spPr>
            <a:xfrm>
              <a:off x="4612638" y="3205659"/>
              <a:ext cx="1051559" cy="1524513"/>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L1: # treated with 2-day or 7-day gentamicin (IM)* and 7-day oral amoxicillin at 1st level HFs </a:t>
              </a:r>
              <a:r>
                <a:rPr lang="en-US" sz="800" dirty="0">
                  <a:solidFill>
                    <a:schemeClr val="accent4"/>
                  </a:solidFill>
                </a:rPr>
                <a:t>= H1</a:t>
              </a:r>
            </a:p>
          </p:txBody>
        </p:sp>
        <p:sp>
          <p:nvSpPr>
            <p:cNvPr id="172" name="Rounded Rectangle 163">
              <a:extLst>
                <a:ext uri="{FF2B5EF4-FFF2-40B4-BE49-F238E27FC236}">
                  <a16:creationId xmlns:a16="http://schemas.microsoft.com/office/drawing/2014/main" id="{F9BF0A84-DF80-4E11-BA77-48978E0FFB60}"/>
                </a:ext>
              </a:extLst>
            </p:cNvPr>
            <p:cNvSpPr/>
            <p:nvPr/>
          </p:nvSpPr>
          <p:spPr>
            <a:xfrm>
              <a:off x="5745478" y="3205659"/>
              <a:ext cx="1051559" cy="1524513"/>
            </a:xfrm>
            <a:prstGeom prst="roundRect">
              <a:avLst>
                <a:gd name="adj" fmla="val 8543"/>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L2: 10-day gentamicin (IV/IM) and 10-day ampicillin (IV/IM) at hospitals </a:t>
              </a:r>
              <a:r>
                <a:rPr lang="en-US" sz="800" dirty="0">
                  <a:solidFill>
                    <a:schemeClr val="accent4"/>
                  </a:solidFill>
                </a:rPr>
                <a:t>= H2</a:t>
              </a:r>
            </a:p>
            <a:p>
              <a:pPr algn="ctr"/>
              <a:r>
                <a:rPr lang="en-US" sz="800" dirty="0">
                  <a:solidFill>
                    <a:schemeClr val="tx1"/>
                  </a:solidFill>
                </a:rPr>
                <a:t>L3: 10-day ceftriaxone (IV/IM) at hospitals </a:t>
              </a:r>
            </a:p>
            <a:p>
              <a:pPr algn="ctr"/>
              <a:r>
                <a:rPr lang="en-US" sz="800" dirty="0">
                  <a:solidFill>
                    <a:schemeClr val="accent4"/>
                  </a:solidFill>
                </a:rPr>
                <a:t>= H2 x % treated with 2nd line regimen</a:t>
              </a:r>
            </a:p>
            <a:p>
              <a:pPr algn="ctr"/>
              <a:r>
                <a:rPr lang="en-US" sz="800" b="1" dirty="0">
                  <a:solidFill>
                    <a:schemeClr val="accent4"/>
                  </a:solidFill>
                </a:rPr>
                <a:t>Plus other regimens****</a:t>
              </a:r>
            </a:p>
          </p:txBody>
        </p:sp>
        <p:sp>
          <p:nvSpPr>
            <p:cNvPr id="173" name="Rounded Rectangle 162">
              <a:extLst>
                <a:ext uri="{FF2B5EF4-FFF2-40B4-BE49-F238E27FC236}">
                  <a16:creationId xmlns:a16="http://schemas.microsoft.com/office/drawing/2014/main" id="{0ADF69B2-6A58-4310-954F-779445D83A22}"/>
                </a:ext>
              </a:extLst>
            </p:cNvPr>
            <p:cNvSpPr/>
            <p:nvPr/>
          </p:nvSpPr>
          <p:spPr>
            <a:xfrm>
              <a:off x="6878318" y="3205659"/>
              <a:ext cx="1051559" cy="1524513"/>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M1: # treated with 7-day gentamicin (IM) and 7-day ampicillin (IM) at 1st level HFs </a:t>
              </a:r>
              <a:r>
                <a:rPr lang="en-US" sz="800" dirty="0">
                  <a:solidFill>
                    <a:schemeClr val="accent4"/>
                  </a:solidFill>
                </a:rPr>
                <a:t>= I1</a:t>
              </a:r>
            </a:p>
          </p:txBody>
        </p:sp>
        <p:sp>
          <p:nvSpPr>
            <p:cNvPr id="174" name="Rounded Rectangle 163">
              <a:extLst>
                <a:ext uri="{FF2B5EF4-FFF2-40B4-BE49-F238E27FC236}">
                  <a16:creationId xmlns:a16="http://schemas.microsoft.com/office/drawing/2014/main" id="{19E443D8-C705-4E1C-8A08-4B8724F55CDC}"/>
                </a:ext>
              </a:extLst>
            </p:cNvPr>
            <p:cNvSpPr/>
            <p:nvPr/>
          </p:nvSpPr>
          <p:spPr>
            <a:xfrm>
              <a:off x="8011157" y="3205659"/>
              <a:ext cx="1051559" cy="1524513"/>
            </a:xfrm>
            <a:prstGeom prst="roundRect">
              <a:avLst>
                <a:gd name="adj" fmla="val 7940"/>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M2: # treated with 10-day gentamicin (IV/IM) and 10-day ampicillin (IV/IM) at hospitals </a:t>
              </a:r>
              <a:r>
                <a:rPr lang="en-US" sz="800" dirty="0">
                  <a:solidFill>
                    <a:schemeClr val="accent4"/>
                  </a:solidFill>
                </a:rPr>
                <a:t>= I2</a:t>
              </a:r>
            </a:p>
            <a:p>
              <a:pPr algn="ctr"/>
              <a:r>
                <a:rPr lang="en-US" sz="800" dirty="0">
                  <a:solidFill>
                    <a:schemeClr val="tx1"/>
                  </a:solidFill>
                </a:rPr>
                <a:t>M3: # treated with 10-day ceftriaxone (IV/IM) at hospitals </a:t>
              </a:r>
              <a:r>
                <a:rPr lang="en-US" sz="800" dirty="0">
                  <a:solidFill>
                    <a:schemeClr val="accent4"/>
                  </a:solidFill>
                </a:rPr>
                <a:t>= I2 x % treated with 2nd line regimen</a:t>
              </a:r>
            </a:p>
            <a:p>
              <a:pPr algn="ctr"/>
              <a:r>
                <a:rPr lang="en-US" sz="800" b="1" dirty="0">
                  <a:solidFill>
                    <a:schemeClr val="accent4"/>
                  </a:solidFill>
                </a:rPr>
                <a:t>Plus other regimens****</a:t>
              </a:r>
            </a:p>
          </p:txBody>
        </p:sp>
        <p:cxnSp>
          <p:nvCxnSpPr>
            <p:cNvPr id="203" name="Connector: Elbow 28">
              <a:extLst>
                <a:ext uri="{FF2B5EF4-FFF2-40B4-BE49-F238E27FC236}">
                  <a16:creationId xmlns:a16="http://schemas.microsoft.com/office/drawing/2014/main" id="{EB98FC6E-187F-4DAD-A98B-7D12B1D818D8}"/>
                </a:ext>
              </a:extLst>
            </p:cNvPr>
            <p:cNvCxnSpPr>
              <a:cxnSpLocks/>
              <a:stCxn id="165" idx="2"/>
              <a:endCxn id="206" idx="0"/>
            </p:cNvCxnSpPr>
            <p:nvPr/>
          </p:nvCxnSpPr>
          <p:spPr>
            <a:xfrm rot="16200000" flipH="1">
              <a:off x="1351550" y="3985681"/>
              <a:ext cx="226536" cy="1715515"/>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sp>
          <p:nvSpPr>
            <p:cNvPr id="206" name="Rounded Rectangle 53">
              <a:extLst>
                <a:ext uri="{FF2B5EF4-FFF2-40B4-BE49-F238E27FC236}">
                  <a16:creationId xmlns:a16="http://schemas.microsoft.com/office/drawing/2014/main" id="{7537E0C4-8939-4A8C-9545-B67C020001A6}"/>
                </a:ext>
              </a:extLst>
            </p:cNvPr>
            <p:cNvSpPr/>
            <p:nvPr/>
          </p:nvSpPr>
          <p:spPr>
            <a:xfrm>
              <a:off x="140732" y="4956707"/>
              <a:ext cx="4363687" cy="914399"/>
            </a:xfrm>
            <a:prstGeom prst="roundRect">
              <a:avLst>
                <a:gd name="adj" fmla="val 8760"/>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N: Qty. of each medicine required to treat a PSBI or very severe disease case at 1st-level HFs</a:t>
              </a:r>
            </a:p>
            <a:p>
              <a:pPr algn="ctr"/>
              <a:r>
                <a:rPr lang="en-US" sz="800" spc="-10" dirty="0">
                  <a:solidFill>
                    <a:schemeClr val="accent4"/>
                  </a:solidFill>
                  <a:ea typeface="Calibri" panose="020F0502020204030204" pitchFamily="34" charset="0"/>
                  <a:cs typeface="Times New Roman" panose="02020603050405020304" pitchFamily="18" charset="0"/>
                </a:rPr>
                <a:t> = # of cases treated with each medicine by group × average quantity of each medicine per case (O)**</a:t>
              </a:r>
            </a:p>
            <a:p>
              <a:r>
                <a:rPr lang="en-US" sz="800" spc="-10" dirty="0">
                  <a:solidFill>
                    <a:schemeClr val="accent4"/>
                  </a:solidFill>
                  <a:ea typeface="Calibri" panose="020F0502020204030204" pitchFamily="34" charset="0"/>
                  <a:cs typeface="Times New Roman" panose="02020603050405020304" pitchFamily="18" charset="0"/>
                </a:rPr>
                <a:t>N1: Amoxicillin 250 mg DT = [(J1 + K1 + L1)) × O1];  where O1 = 7 tablets</a:t>
              </a:r>
            </a:p>
            <a:p>
              <a:r>
                <a:rPr lang="en-US" sz="800" spc="-10" dirty="0">
                  <a:solidFill>
                    <a:schemeClr val="accent4"/>
                  </a:solidFill>
                  <a:ea typeface="Calibri" panose="020F0502020204030204" pitchFamily="34" charset="0"/>
                  <a:cs typeface="Times New Roman" panose="02020603050405020304" pitchFamily="18" charset="0"/>
                </a:rPr>
                <a:t>N2: Gentamicin 40 mg/ml, 2 ml vials = [(L1 x O2) + (M1 × O3)]; where O2 = 7 or 2*** vials and O3 = 7 vials</a:t>
              </a:r>
            </a:p>
            <a:p>
              <a:r>
                <a:rPr lang="en-US" sz="800" spc="-10" dirty="0">
                  <a:solidFill>
                    <a:schemeClr val="accent4"/>
                  </a:solidFill>
                  <a:ea typeface="Calibri" panose="020F0502020204030204" pitchFamily="34" charset="0"/>
                  <a:cs typeface="Times New Roman" panose="02020603050405020304" pitchFamily="18" charset="0"/>
                </a:rPr>
                <a:t>N3: Ampicillin 500 mg vials = [M1 × O4]; where O4 = 14 Vials</a:t>
              </a:r>
            </a:p>
            <a:p>
              <a:r>
                <a:rPr lang="en-US" sz="800" b="1" spc="-10" dirty="0">
                  <a:solidFill>
                    <a:schemeClr val="accent4"/>
                  </a:solidFill>
                  <a:ea typeface="Calibri" panose="020F0502020204030204" pitchFamily="34" charset="0"/>
                  <a:cs typeface="Times New Roman" panose="02020603050405020304" pitchFamily="18" charset="0"/>
                </a:rPr>
                <a:t>Plus other medicines****</a:t>
              </a:r>
            </a:p>
          </p:txBody>
        </p:sp>
        <p:sp>
          <p:nvSpPr>
            <p:cNvPr id="207" name="Rounded Rectangle 53">
              <a:extLst>
                <a:ext uri="{FF2B5EF4-FFF2-40B4-BE49-F238E27FC236}">
                  <a16:creationId xmlns:a16="http://schemas.microsoft.com/office/drawing/2014/main" id="{B69D5BCB-F395-4038-B61E-D0ED5CA947DD}"/>
                </a:ext>
              </a:extLst>
            </p:cNvPr>
            <p:cNvSpPr/>
            <p:nvPr/>
          </p:nvSpPr>
          <p:spPr>
            <a:xfrm>
              <a:off x="4634006" y="4956707"/>
              <a:ext cx="4363687" cy="914399"/>
            </a:xfrm>
            <a:prstGeom prst="roundRect">
              <a:avLst>
                <a:gd name="adj" fmla="val 7217"/>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spc="-10" dirty="0">
                  <a:solidFill>
                    <a:schemeClr val="tx1"/>
                  </a:solidFill>
                  <a:ea typeface="Calibri" panose="020F0502020204030204" pitchFamily="34" charset="0"/>
                  <a:cs typeface="Times New Roman" panose="02020603050405020304" pitchFamily="18" charset="0"/>
                </a:rPr>
                <a:t>P: Qty. of each medicine required to treat PSBI or very severe disease cases at hospitals</a:t>
              </a:r>
            </a:p>
            <a:p>
              <a:pPr algn="ctr"/>
              <a:r>
                <a:rPr lang="en-US" sz="800" spc="-10" dirty="0">
                  <a:solidFill>
                    <a:schemeClr val="accent4"/>
                  </a:solidFill>
                  <a:ea typeface="Calibri" panose="020F0502020204030204" pitchFamily="34" charset="0"/>
                  <a:cs typeface="Times New Roman" panose="02020603050405020304" pitchFamily="18" charset="0"/>
                </a:rPr>
                <a:t> = # of cases treated with each medicine by group × average quantity of each medicine per case (Q)**</a:t>
              </a:r>
            </a:p>
            <a:p>
              <a:r>
                <a:rPr lang="en-US" sz="800" spc="-10" dirty="0">
                  <a:solidFill>
                    <a:schemeClr val="accent4"/>
                  </a:solidFill>
                  <a:ea typeface="Calibri" panose="020F0502020204030204" pitchFamily="34" charset="0"/>
                  <a:cs typeface="Times New Roman" panose="02020603050405020304" pitchFamily="18" charset="0"/>
                </a:rPr>
                <a:t>P1: Amoxicillin 250 mg DT = [K2 × Q1]; where Q1 = 7 tablets</a:t>
              </a:r>
            </a:p>
            <a:p>
              <a:r>
                <a:rPr lang="en-US" sz="800" spc="-10" dirty="0">
                  <a:solidFill>
                    <a:schemeClr val="accent4"/>
                  </a:solidFill>
                  <a:ea typeface="Calibri" panose="020F0502020204030204" pitchFamily="34" charset="0"/>
                  <a:cs typeface="Times New Roman" panose="02020603050405020304" pitchFamily="18" charset="0"/>
                </a:rPr>
                <a:t>P2: Gentamicin 40 mg/ml, 2 ml vials = [(J2 + L2 + M2)) × Q2]; where Q2 = 10 vials</a:t>
              </a:r>
            </a:p>
            <a:p>
              <a:r>
                <a:rPr lang="en-US" sz="800" spc="-10" dirty="0">
                  <a:solidFill>
                    <a:schemeClr val="accent4"/>
                  </a:solidFill>
                  <a:ea typeface="Calibri" panose="020F0502020204030204" pitchFamily="34" charset="0"/>
                  <a:cs typeface="Times New Roman" panose="02020603050405020304" pitchFamily="18" charset="0"/>
                </a:rPr>
                <a:t>P3: Ampicillin 500 mg vials = [(J2 + L2 + M2)) × Q3]; where Q3 = 30 vials</a:t>
              </a:r>
            </a:p>
            <a:p>
              <a:r>
                <a:rPr lang="en-US" sz="800" spc="-10" dirty="0">
                  <a:solidFill>
                    <a:schemeClr val="accent4"/>
                  </a:solidFill>
                  <a:ea typeface="Calibri" panose="020F0502020204030204" pitchFamily="34" charset="0"/>
                  <a:cs typeface="Times New Roman" panose="02020603050405020304" pitchFamily="18" charset="0"/>
                </a:rPr>
                <a:t>P4: Ceftriaxone 250 mg vials = [(J3 + K3 + L3 + M3) × Q4]; where Q4 = 10 vials</a:t>
              </a:r>
            </a:p>
            <a:p>
              <a:r>
                <a:rPr lang="en-US" sz="800" b="1" spc="-10" dirty="0">
                  <a:solidFill>
                    <a:schemeClr val="accent4"/>
                  </a:solidFill>
                  <a:ea typeface="Calibri" panose="020F0502020204030204" pitchFamily="34" charset="0"/>
                  <a:cs typeface="Times New Roman" panose="02020603050405020304" pitchFamily="18" charset="0"/>
                </a:rPr>
                <a:t>Plus other medicines ****</a:t>
              </a:r>
            </a:p>
          </p:txBody>
        </p:sp>
        <p:cxnSp>
          <p:nvCxnSpPr>
            <p:cNvPr id="219" name="Connector: Elbow 28">
              <a:extLst>
                <a:ext uri="{FF2B5EF4-FFF2-40B4-BE49-F238E27FC236}">
                  <a16:creationId xmlns:a16="http://schemas.microsoft.com/office/drawing/2014/main" id="{FB9AC502-CFE6-4700-BE10-7EB5F694AE1F}"/>
                </a:ext>
              </a:extLst>
            </p:cNvPr>
            <p:cNvCxnSpPr>
              <a:cxnSpLocks/>
              <a:stCxn id="166" idx="2"/>
              <a:endCxn id="206" idx="0"/>
            </p:cNvCxnSpPr>
            <p:nvPr/>
          </p:nvCxnSpPr>
          <p:spPr>
            <a:xfrm rot="16200000" flipH="1">
              <a:off x="1917969" y="4552102"/>
              <a:ext cx="226536" cy="582676"/>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22" name="Connector: Elbow 28">
              <a:extLst>
                <a:ext uri="{FF2B5EF4-FFF2-40B4-BE49-F238E27FC236}">
                  <a16:creationId xmlns:a16="http://schemas.microsoft.com/office/drawing/2014/main" id="{E31A3148-F9B8-4A36-8EE5-0A82DF59EE14}"/>
                </a:ext>
              </a:extLst>
            </p:cNvPr>
            <p:cNvCxnSpPr>
              <a:cxnSpLocks/>
              <a:stCxn id="170" idx="2"/>
              <a:endCxn id="206" idx="0"/>
            </p:cNvCxnSpPr>
            <p:nvPr/>
          </p:nvCxnSpPr>
          <p:spPr>
            <a:xfrm rot="5400000">
              <a:off x="3050809" y="4001938"/>
              <a:ext cx="226536" cy="1683003"/>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23" name="Connector: Elbow 28">
              <a:extLst>
                <a:ext uri="{FF2B5EF4-FFF2-40B4-BE49-F238E27FC236}">
                  <a16:creationId xmlns:a16="http://schemas.microsoft.com/office/drawing/2014/main" id="{AE6548EB-1CA0-4F1C-9145-5016E913188C}"/>
                </a:ext>
              </a:extLst>
            </p:cNvPr>
            <p:cNvCxnSpPr>
              <a:cxnSpLocks/>
              <a:stCxn id="170" idx="2"/>
              <a:endCxn id="206" idx="0"/>
            </p:cNvCxnSpPr>
            <p:nvPr/>
          </p:nvCxnSpPr>
          <p:spPr>
            <a:xfrm rot="5400000">
              <a:off x="3050809" y="4001938"/>
              <a:ext cx="226536" cy="1683003"/>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28" name="Connector: Elbow 28">
              <a:extLst>
                <a:ext uri="{FF2B5EF4-FFF2-40B4-BE49-F238E27FC236}">
                  <a16:creationId xmlns:a16="http://schemas.microsoft.com/office/drawing/2014/main" id="{4B191F4A-D4C7-41E4-90E3-7444732156F6}"/>
                </a:ext>
              </a:extLst>
            </p:cNvPr>
            <p:cNvCxnSpPr>
              <a:cxnSpLocks/>
              <a:stCxn id="169" idx="2"/>
              <a:endCxn id="206" idx="0"/>
            </p:cNvCxnSpPr>
            <p:nvPr/>
          </p:nvCxnSpPr>
          <p:spPr>
            <a:xfrm rot="5400000">
              <a:off x="2484388" y="4568357"/>
              <a:ext cx="226536" cy="550163"/>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31" name="Connector: Elbow 28">
              <a:extLst>
                <a:ext uri="{FF2B5EF4-FFF2-40B4-BE49-F238E27FC236}">
                  <a16:creationId xmlns:a16="http://schemas.microsoft.com/office/drawing/2014/main" id="{5170A7D1-965E-4875-BB82-6268702FD951}"/>
                </a:ext>
              </a:extLst>
            </p:cNvPr>
            <p:cNvCxnSpPr>
              <a:cxnSpLocks/>
              <a:stCxn id="170" idx="2"/>
              <a:endCxn id="207" idx="0"/>
            </p:cNvCxnSpPr>
            <p:nvPr/>
          </p:nvCxnSpPr>
          <p:spPr>
            <a:xfrm rot="16200000" flipH="1">
              <a:off x="5297446" y="3438304"/>
              <a:ext cx="226536" cy="2810271"/>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34" name="Connector: Elbow 28">
              <a:extLst>
                <a:ext uri="{FF2B5EF4-FFF2-40B4-BE49-F238E27FC236}">
                  <a16:creationId xmlns:a16="http://schemas.microsoft.com/office/drawing/2014/main" id="{215A0FC9-92DF-4364-AE8D-F1F9DE995A3B}"/>
                </a:ext>
              </a:extLst>
            </p:cNvPr>
            <p:cNvCxnSpPr>
              <a:cxnSpLocks/>
              <a:stCxn id="171" idx="2"/>
              <a:endCxn id="207" idx="0"/>
            </p:cNvCxnSpPr>
            <p:nvPr/>
          </p:nvCxnSpPr>
          <p:spPr>
            <a:xfrm rot="16200000" flipH="1">
              <a:off x="5863866" y="4004723"/>
              <a:ext cx="226536" cy="1677431"/>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37" name="Connector: Elbow 28">
              <a:extLst>
                <a:ext uri="{FF2B5EF4-FFF2-40B4-BE49-F238E27FC236}">
                  <a16:creationId xmlns:a16="http://schemas.microsoft.com/office/drawing/2014/main" id="{BB25DAC7-8746-43F4-89BC-E2566C0DD879}"/>
                </a:ext>
              </a:extLst>
            </p:cNvPr>
            <p:cNvCxnSpPr>
              <a:cxnSpLocks/>
              <a:stCxn id="172" idx="2"/>
              <a:endCxn id="207" idx="0"/>
            </p:cNvCxnSpPr>
            <p:nvPr/>
          </p:nvCxnSpPr>
          <p:spPr>
            <a:xfrm rot="16200000" flipH="1">
              <a:off x="6430285" y="4571144"/>
              <a:ext cx="226536" cy="544592"/>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41" name="Connector: Elbow 28">
              <a:extLst>
                <a:ext uri="{FF2B5EF4-FFF2-40B4-BE49-F238E27FC236}">
                  <a16:creationId xmlns:a16="http://schemas.microsoft.com/office/drawing/2014/main" id="{F4235081-7E06-4BB8-ABDA-930D2A7D740C}"/>
                </a:ext>
              </a:extLst>
            </p:cNvPr>
            <p:cNvCxnSpPr>
              <a:cxnSpLocks/>
              <a:stCxn id="173" idx="2"/>
              <a:endCxn id="207" idx="0"/>
            </p:cNvCxnSpPr>
            <p:nvPr/>
          </p:nvCxnSpPr>
          <p:spPr>
            <a:xfrm rot="5400000">
              <a:off x="6996705" y="4549315"/>
              <a:ext cx="226536" cy="588248"/>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43" name="Connector: Elbow 28">
              <a:extLst>
                <a:ext uri="{FF2B5EF4-FFF2-40B4-BE49-F238E27FC236}">
                  <a16:creationId xmlns:a16="http://schemas.microsoft.com/office/drawing/2014/main" id="{03FEDCFD-7A42-4C8A-8315-1FEA87934CC4}"/>
                </a:ext>
              </a:extLst>
            </p:cNvPr>
            <p:cNvCxnSpPr>
              <a:cxnSpLocks/>
              <a:stCxn id="174" idx="2"/>
              <a:endCxn id="207" idx="0"/>
            </p:cNvCxnSpPr>
            <p:nvPr/>
          </p:nvCxnSpPr>
          <p:spPr>
            <a:xfrm rot="5400000">
              <a:off x="7563125" y="3982896"/>
              <a:ext cx="226536" cy="1721087"/>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grpSp>
          <p:nvGrpSpPr>
            <p:cNvPr id="293" name="Group 292">
              <a:extLst>
                <a:ext uri="{FF2B5EF4-FFF2-40B4-BE49-F238E27FC236}">
                  <a16:creationId xmlns:a16="http://schemas.microsoft.com/office/drawing/2014/main" id="{E1DC48D9-EFFE-4948-B46F-05038061B7D3}"/>
                </a:ext>
              </a:extLst>
            </p:cNvPr>
            <p:cNvGrpSpPr/>
            <p:nvPr/>
          </p:nvGrpSpPr>
          <p:grpSpPr>
            <a:xfrm>
              <a:off x="1952624" y="6070575"/>
              <a:ext cx="5238749" cy="689315"/>
              <a:chOff x="1952625" y="6009613"/>
              <a:chExt cx="5238750" cy="689316"/>
            </a:xfrm>
          </p:grpSpPr>
          <p:sp>
            <p:nvSpPr>
              <p:cNvPr id="114" name="Rounded Rectangle 40">
                <a:extLst>
                  <a:ext uri="{FF2B5EF4-FFF2-40B4-BE49-F238E27FC236}">
                    <a16:creationId xmlns:a16="http://schemas.microsoft.com/office/drawing/2014/main" id="{EF3BE7DD-E85D-4543-AE86-D46FC5458C94}"/>
                  </a:ext>
                </a:extLst>
              </p:cNvPr>
              <p:cNvSpPr/>
              <p:nvPr/>
            </p:nvSpPr>
            <p:spPr>
              <a:xfrm>
                <a:off x="1952625" y="6009613"/>
                <a:ext cx="5238750" cy="68931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r>
                  <a:rPr lang="en-US" sz="800" dirty="0">
                    <a:solidFill>
                      <a:schemeClr val="tx1"/>
                    </a:solidFill>
                  </a:rPr>
                  <a:t>R: Qty. of each medicine required to treat all PSBI or very severe disease cases in the public sector</a:t>
                </a:r>
              </a:p>
              <a:p>
                <a:pPr algn="ctr"/>
                <a:r>
                  <a:rPr lang="en-US" sz="800" dirty="0">
                    <a:solidFill>
                      <a:schemeClr val="accent4"/>
                    </a:solidFill>
                  </a:rPr>
                  <a:t>[= Qty. required for 1st-level HFs + Qty. required in hospitals, by medicine]; i.e. R = N + P</a:t>
                </a:r>
                <a:endParaRPr lang="en-US" sz="800" dirty="0">
                  <a:solidFill>
                    <a:schemeClr val="tx1"/>
                  </a:solidFill>
                </a:endParaRPr>
              </a:p>
              <a:p>
                <a:pPr algn="ctr"/>
                <a:endParaRPr lang="en-US" sz="800" dirty="0">
                  <a:solidFill>
                    <a:schemeClr val="tx1"/>
                  </a:solidFill>
                </a:endParaRPr>
              </a:p>
              <a:p>
                <a:pPr algn="ctr"/>
                <a:endParaRPr lang="en-US" sz="800" dirty="0">
                  <a:solidFill>
                    <a:schemeClr val="tx1"/>
                  </a:solidFill>
                </a:endParaRPr>
              </a:p>
              <a:p>
                <a:pPr algn="ctr"/>
                <a:r>
                  <a:rPr lang="en-US" sz="800" b="1" dirty="0">
                    <a:solidFill>
                      <a:schemeClr val="accent4"/>
                    </a:solidFill>
                  </a:rPr>
                  <a:t>Plus other medicines****</a:t>
                </a:r>
              </a:p>
            </p:txBody>
          </p:sp>
          <p:sp>
            <p:nvSpPr>
              <p:cNvPr id="257" name="TextBox 256">
                <a:extLst>
                  <a:ext uri="{FF2B5EF4-FFF2-40B4-BE49-F238E27FC236}">
                    <a16:creationId xmlns:a16="http://schemas.microsoft.com/office/drawing/2014/main" id="{4A7D0EBA-CA4D-4E70-98AC-67DCCD97C753}"/>
                  </a:ext>
                </a:extLst>
              </p:cNvPr>
              <p:cNvSpPr txBox="1"/>
              <p:nvPr/>
            </p:nvSpPr>
            <p:spPr>
              <a:xfrm>
                <a:off x="2076450" y="6270297"/>
                <a:ext cx="4991100" cy="274320"/>
              </a:xfrm>
              <a:prstGeom prst="rect">
                <a:avLst/>
              </a:prstGeom>
              <a:noFill/>
            </p:spPr>
            <p:txBody>
              <a:bodyPr wrap="square" numCol="4" spcCol="91440">
                <a:noAutofit/>
              </a:bodyPr>
              <a:lstStyle/>
              <a:p>
                <a:pPr algn="ctr"/>
                <a:r>
                  <a:rPr lang="en-US" sz="800" dirty="0">
                    <a:solidFill>
                      <a:schemeClr val="accent4"/>
                    </a:solidFill>
                  </a:rPr>
                  <a:t>R1: Amoxicillin 250 mg DT = N1 + P1</a:t>
                </a:r>
              </a:p>
              <a:p>
                <a:pPr algn="ctr"/>
                <a:r>
                  <a:rPr lang="en-US" sz="800" dirty="0">
                    <a:solidFill>
                      <a:schemeClr val="accent4"/>
                    </a:solidFill>
                  </a:rPr>
                  <a:t>R2: Gentamicin 40 mg/ml, 2 ml vials = N2 + P2;</a:t>
                </a:r>
              </a:p>
              <a:p>
                <a:pPr algn="ctr"/>
                <a:r>
                  <a:rPr lang="en-US" sz="800" dirty="0">
                    <a:solidFill>
                      <a:schemeClr val="accent4"/>
                    </a:solidFill>
                  </a:rPr>
                  <a:t> R3: Ampicillin 500 mg vials = N3 + P3</a:t>
                </a:r>
              </a:p>
              <a:p>
                <a:pPr algn="ctr"/>
                <a:r>
                  <a:rPr lang="en-US" sz="800" dirty="0">
                    <a:solidFill>
                      <a:schemeClr val="accent4"/>
                    </a:solidFill>
                  </a:rPr>
                  <a:t>R4: Ceftriaxone 250 mg vials = P4;</a:t>
                </a:r>
              </a:p>
            </p:txBody>
          </p:sp>
        </p:grpSp>
        <p:cxnSp>
          <p:nvCxnSpPr>
            <p:cNvPr id="287" name="Connector: Elbow 28">
              <a:extLst>
                <a:ext uri="{FF2B5EF4-FFF2-40B4-BE49-F238E27FC236}">
                  <a16:creationId xmlns:a16="http://schemas.microsoft.com/office/drawing/2014/main" id="{15D72C8F-6552-4970-B95A-16C20D02EC86}"/>
                </a:ext>
              </a:extLst>
            </p:cNvPr>
            <p:cNvCxnSpPr>
              <a:cxnSpLocks/>
              <a:stCxn id="206" idx="2"/>
              <a:endCxn id="114" idx="0"/>
            </p:cNvCxnSpPr>
            <p:nvPr/>
          </p:nvCxnSpPr>
          <p:spPr>
            <a:xfrm rot="16200000" flipH="1">
              <a:off x="3347555" y="4846133"/>
              <a:ext cx="199465" cy="2249424"/>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290" name="Connector: Elbow 28">
              <a:extLst>
                <a:ext uri="{FF2B5EF4-FFF2-40B4-BE49-F238E27FC236}">
                  <a16:creationId xmlns:a16="http://schemas.microsoft.com/office/drawing/2014/main" id="{79B57555-C8FA-4C73-82F3-09F59348E4C3}"/>
                </a:ext>
              </a:extLst>
            </p:cNvPr>
            <p:cNvCxnSpPr>
              <a:cxnSpLocks/>
              <a:stCxn id="207" idx="2"/>
              <a:endCxn id="114" idx="0"/>
            </p:cNvCxnSpPr>
            <p:nvPr/>
          </p:nvCxnSpPr>
          <p:spPr>
            <a:xfrm rot="5400000">
              <a:off x="5594194" y="4848917"/>
              <a:ext cx="199465" cy="2243852"/>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grpSp>
      <p:sp>
        <p:nvSpPr>
          <p:cNvPr id="63" name="TextBox 62">
            <a:extLst>
              <a:ext uri="{FF2B5EF4-FFF2-40B4-BE49-F238E27FC236}">
                <a16:creationId xmlns:a16="http://schemas.microsoft.com/office/drawing/2014/main" id="{FEE9E24E-873C-C5B0-7755-BD1DAB87222C}"/>
              </a:ext>
            </a:extLst>
          </p:cNvPr>
          <p:cNvSpPr txBox="1"/>
          <p:nvPr/>
        </p:nvSpPr>
        <p:spPr>
          <a:xfrm>
            <a:off x="47003" y="43025"/>
            <a:ext cx="3827165"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antibiotics used to treat PSBI or very severe disease in newborns based on morbidity method</a:t>
            </a:r>
          </a:p>
        </p:txBody>
      </p:sp>
    </p:spTree>
    <p:extLst>
      <p:ext uri="{BB962C8B-B14F-4D97-AF65-F5344CB8AC3E}">
        <p14:creationId xmlns:p14="http://schemas.microsoft.com/office/powerpoint/2010/main" val="2382859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a:extLst>
              <a:ext uri="{FF2B5EF4-FFF2-40B4-BE49-F238E27FC236}">
                <a16:creationId xmlns:a16="http://schemas.microsoft.com/office/drawing/2014/main" id="{B614EBC8-1DE9-48FC-B2D4-E297469D1D37}"/>
              </a:ext>
            </a:extLst>
          </p:cNvPr>
          <p:cNvGrpSpPr/>
          <p:nvPr/>
        </p:nvGrpSpPr>
        <p:grpSpPr>
          <a:xfrm>
            <a:off x="1619008" y="129142"/>
            <a:ext cx="7323664" cy="8885715"/>
            <a:chOff x="-221824" y="125905"/>
            <a:chExt cx="7323664" cy="8885715"/>
          </a:xfrm>
        </p:grpSpPr>
        <p:cxnSp>
          <p:nvCxnSpPr>
            <p:cNvPr id="49" name="Straight Arrow Connector 48"/>
            <p:cNvCxnSpPr>
              <a:cxnSpLocks/>
              <a:stCxn id="84" idx="2"/>
              <a:endCxn id="85" idx="0"/>
            </p:cNvCxnSpPr>
            <p:nvPr/>
          </p:nvCxnSpPr>
          <p:spPr>
            <a:xfrm>
              <a:off x="3429000" y="287865"/>
              <a:ext cx="0" cy="212193"/>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2" name="Rounded Rectangle 61"/>
            <p:cNvSpPr/>
            <p:nvPr/>
          </p:nvSpPr>
          <p:spPr>
            <a:xfrm>
              <a:off x="4724400" y="2729314"/>
              <a:ext cx="2377440" cy="1645920"/>
            </a:xfrm>
            <a:prstGeom prst="roundRect">
              <a:avLst>
                <a:gd name="adj" fmla="val 8271"/>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ea typeface="Calibri" panose="020F0502020204030204" pitchFamily="34" charset="0"/>
                  <a:cs typeface="Times New Roman" panose="02020603050405020304" pitchFamily="18" charset="0"/>
                </a:rPr>
                <a:t>H:</a:t>
              </a:r>
              <a:r>
                <a:rPr lang="en-US" sz="950" dirty="0">
                  <a:solidFill>
                    <a:srgbClr val="FF0000"/>
                  </a:solidFill>
                  <a:ea typeface="Calibri" panose="020F0502020204030204" pitchFamily="34" charset="0"/>
                  <a:cs typeface="Times New Roman" panose="02020603050405020304" pitchFamily="18" charset="0"/>
                </a:rPr>
                <a:t> </a:t>
              </a:r>
              <a:r>
                <a:rPr lang="en-US" sz="950" dirty="0">
                  <a:solidFill>
                    <a:schemeClr val="tx1"/>
                  </a:solidFill>
                  <a:ea typeface="Calibri" panose="020F0502020204030204" pitchFamily="34" charset="0"/>
                  <a:cs typeface="Times New Roman" panose="02020603050405020304" pitchFamily="18" charset="0"/>
                </a:rPr>
                <a:t># of 2-59 m pneumonia cases treated by type: public hospital</a:t>
              </a:r>
            </a:p>
            <a:p>
              <a:pPr algn="ctr">
                <a:lnSpc>
                  <a:spcPct val="107000"/>
                </a:lnSpc>
              </a:pPr>
              <a:endParaRPr lang="en-US" sz="300" dirty="0">
                <a:solidFill>
                  <a:schemeClr val="tx1"/>
                </a:solidFill>
                <a:ea typeface="Calibri" panose="020F0502020204030204" pitchFamily="34" charset="0"/>
                <a:cs typeface="Times New Roman" panose="02020603050405020304" pitchFamily="18" charset="0"/>
              </a:endParaRP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H1: # of fast-breathing cases = E3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fast-breathing pneumonia treated;  </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H2: # of HIV- </a:t>
              </a:r>
              <a:r>
                <a:rPr lang="en-US" sz="950" dirty="0" err="1">
                  <a:solidFill>
                    <a:schemeClr val="accent4"/>
                  </a:solidFill>
                  <a:ea typeface="Calibri" panose="020F0502020204030204" pitchFamily="34" charset="0"/>
                  <a:cs typeface="Times New Roman" panose="02020603050405020304" pitchFamily="18" charset="0"/>
                </a:rPr>
                <a:t>ve</a:t>
              </a:r>
              <a:r>
                <a:rPr lang="en-US" sz="950" dirty="0">
                  <a:solidFill>
                    <a:schemeClr val="accent4"/>
                  </a:solidFill>
                  <a:ea typeface="Calibri" panose="020F0502020204030204" pitchFamily="34" charset="0"/>
                  <a:cs typeface="Times New Roman" panose="02020603050405020304" pitchFamily="18" charset="0"/>
                </a:rPr>
                <a:t> and chest-in-drawing cases = E3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HIV-</a:t>
              </a:r>
              <a:r>
                <a:rPr lang="en-US" sz="950" dirty="0" err="1">
                  <a:solidFill>
                    <a:schemeClr val="accent4"/>
                  </a:solidFill>
                  <a:ea typeface="Calibri" panose="020F0502020204030204" pitchFamily="34" charset="0"/>
                  <a:cs typeface="Times New Roman" panose="02020603050405020304" pitchFamily="18" charset="0"/>
                </a:rPr>
                <a:t>ve</a:t>
              </a:r>
              <a:r>
                <a:rPr lang="en-US" sz="950" dirty="0">
                  <a:solidFill>
                    <a:schemeClr val="accent4"/>
                  </a:solidFill>
                  <a:ea typeface="Calibri" panose="020F0502020204030204" pitchFamily="34" charset="0"/>
                  <a:cs typeface="Times New Roman" panose="02020603050405020304" pitchFamily="18" charset="0"/>
                </a:rPr>
                <a:t> and chest-in-drawing pneumonia treated</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H3: # of severe, or HIV + </a:t>
              </a:r>
              <a:r>
                <a:rPr lang="en-US" sz="950" dirty="0" err="1">
                  <a:solidFill>
                    <a:schemeClr val="accent4"/>
                  </a:solidFill>
                  <a:ea typeface="Calibri" panose="020F0502020204030204" pitchFamily="34" charset="0"/>
                  <a:cs typeface="Times New Roman" panose="02020603050405020304" pitchFamily="18" charset="0"/>
                </a:rPr>
                <a:t>ve</a:t>
              </a:r>
              <a:r>
                <a:rPr lang="en-US" sz="950" dirty="0">
                  <a:solidFill>
                    <a:schemeClr val="accent4"/>
                  </a:solidFill>
                  <a:ea typeface="Calibri" panose="020F0502020204030204" pitchFamily="34" charset="0"/>
                  <a:cs typeface="Times New Roman" panose="02020603050405020304" pitchFamily="18" charset="0"/>
                </a:rPr>
                <a:t> chest-in-drawing cases = E3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severe, or HIV+ </a:t>
              </a:r>
              <a:r>
                <a:rPr lang="en-US" sz="950" dirty="0" err="1">
                  <a:solidFill>
                    <a:schemeClr val="accent4"/>
                  </a:solidFill>
                  <a:ea typeface="Calibri" panose="020F0502020204030204" pitchFamily="34" charset="0"/>
                  <a:cs typeface="Times New Roman" panose="02020603050405020304" pitchFamily="18" charset="0"/>
                </a:rPr>
                <a:t>ve</a:t>
              </a:r>
              <a:r>
                <a:rPr lang="en-US" sz="950" dirty="0">
                  <a:solidFill>
                    <a:schemeClr val="accent4"/>
                  </a:solidFill>
                  <a:ea typeface="Calibri" panose="020F0502020204030204" pitchFamily="34" charset="0"/>
                  <a:cs typeface="Times New Roman" panose="02020603050405020304" pitchFamily="18" charset="0"/>
                </a:rPr>
                <a:t> chest-in-drawing pneumonia </a:t>
              </a:r>
            </a:p>
          </p:txBody>
        </p:sp>
        <p:sp>
          <p:nvSpPr>
            <p:cNvPr id="77" name="Rounded Rectangle 76"/>
            <p:cNvSpPr/>
            <p:nvPr/>
          </p:nvSpPr>
          <p:spPr>
            <a:xfrm>
              <a:off x="-221824" y="2729314"/>
              <a:ext cx="2377440" cy="1645920"/>
            </a:xfrm>
            <a:prstGeom prst="roundRect">
              <a:avLst>
                <a:gd name="adj" fmla="val 9297"/>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cs typeface="Times New Roman" panose="02020603050405020304" pitchFamily="18" charset="0"/>
                </a:rPr>
                <a:t>F: # of 2-59 m pneumonia cases treated by type: Community level</a:t>
              </a:r>
            </a:p>
            <a:p>
              <a:pPr algn="ctr">
                <a:lnSpc>
                  <a:spcPct val="107000"/>
                </a:lnSpc>
              </a:pPr>
              <a:endParaRPr lang="en-US" sz="950" dirty="0">
                <a:solidFill>
                  <a:schemeClr val="tx1"/>
                </a:solidFill>
                <a:cs typeface="Times New Roman" panose="02020603050405020304" pitchFamily="18" charset="0"/>
              </a:endParaRPr>
            </a:p>
            <a:p>
              <a:pPr algn="ctr">
                <a:lnSpc>
                  <a:spcPct val="107000"/>
                </a:lnSpc>
              </a:pPr>
              <a:r>
                <a:rPr lang="en-US" sz="950" dirty="0">
                  <a:solidFill>
                    <a:schemeClr val="accent4"/>
                  </a:solidFill>
                  <a:cs typeface="Times New Roman" panose="02020603050405020304" pitchFamily="18" charset="0"/>
                </a:rPr>
                <a:t>F1: # of fast-breathing cases = E1 × % of fast-breathing pneumonia treated* </a:t>
              </a:r>
            </a:p>
            <a:p>
              <a:pPr algn="ctr">
                <a:lnSpc>
                  <a:spcPct val="107000"/>
                </a:lnSpc>
              </a:pPr>
              <a:r>
                <a:rPr lang="en-US" sz="950" dirty="0">
                  <a:solidFill>
                    <a:schemeClr val="accent4"/>
                  </a:solidFill>
                  <a:cs typeface="Times New Roman" panose="02020603050405020304" pitchFamily="18" charset="0"/>
                </a:rPr>
                <a:t>* Assumes only fast breathing cases are treated at community level</a:t>
              </a:r>
            </a:p>
          </p:txBody>
        </p:sp>
        <p:cxnSp>
          <p:nvCxnSpPr>
            <p:cNvPr id="78" name="Connector: Elbow 28">
              <a:extLst>
                <a:ext uri="{FF2B5EF4-FFF2-40B4-BE49-F238E27FC236}">
                  <a16:creationId xmlns:a16="http://schemas.microsoft.com/office/drawing/2014/main" id="{C92305CB-1495-4A7F-B244-3A465CBEC025}"/>
                </a:ext>
              </a:extLst>
            </p:cNvPr>
            <p:cNvCxnSpPr>
              <a:cxnSpLocks/>
              <a:stCxn id="91" idx="2"/>
              <a:endCxn id="77" idx="0"/>
            </p:cNvCxnSpPr>
            <p:nvPr/>
          </p:nvCxnSpPr>
          <p:spPr>
            <a:xfrm rot="5400000">
              <a:off x="2058356" y="1358670"/>
              <a:ext cx="279184" cy="2462104"/>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80" name="Connector: Elbow 27">
              <a:extLst>
                <a:ext uri="{FF2B5EF4-FFF2-40B4-BE49-F238E27FC236}">
                  <a16:creationId xmlns:a16="http://schemas.microsoft.com/office/drawing/2014/main" id="{B423B6B7-1BD0-40A5-9DB0-3B13E76EFDDE}"/>
                </a:ext>
              </a:extLst>
            </p:cNvPr>
            <p:cNvCxnSpPr>
              <a:cxnSpLocks/>
              <a:stCxn id="91" idx="2"/>
              <a:endCxn id="62" idx="0"/>
            </p:cNvCxnSpPr>
            <p:nvPr/>
          </p:nvCxnSpPr>
          <p:spPr>
            <a:xfrm rot="16200000" flipH="1">
              <a:off x="4531468" y="1347662"/>
              <a:ext cx="279184" cy="2484120"/>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4" name="Rounded Rectangle 83"/>
            <p:cNvSpPr/>
            <p:nvPr/>
          </p:nvSpPr>
          <p:spPr>
            <a:xfrm>
              <a:off x="2331176" y="125905"/>
              <a:ext cx="2195648" cy="16196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7000"/>
                </a:lnSpc>
                <a:spcAft>
                  <a:spcPts val="800"/>
                </a:spcAft>
              </a:pPr>
              <a:r>
                <a:rPr lang="en-US" sz="950" dirty="0">
                  <a:solidFill>
                    <a:srgbClr val="000000"/>
                  </a:solidFill>
                  <a:ea typeface="Calibri" panose="020F0502020204030204" pitchFamily="34" charset="0"/>
                  <a:cs typeface="Times New Roman" panose="02020603050405020304" pitchFamily="18" charset="0"/>
                </a:rPr>
                <a:t>A: Total population</a:t>
              </a:r>
              <a:endParaRPr lang="en-US" sz="950" dirty="0">
                <a:ea typeface="Calibri" panose="020F0502020204030204" pitchFamily="34" charset="0"/>
                <a:cs typeface="Times New Roman" panose="02020603050405020304" pitchFamily="18" charset="0"/>
              </a:endParaRPr>
            </a:p>
          </p:txBody>
        </p:sp>
        <p:sp>
          <p:nvSpPr>
            <p:cNvPr id="85" name="Rounded Rectangle 84"/>
            <p:cNvSpPr/>
            <p:nvPr/>
          </p:nvSpPr>
          <p:spPr>
            <a:xfrm>
              <a:off x="1957118" y="500058"/>
              <a:ext cx="2943764" cy="1646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7000"/>
                </a:lnSpc>
              </a:pPr>
              <a:r>
                <a:rPr lang="en-US" sz="950" dirty="0">
                  <a:solidFill>
                    <a:srgbClr val="000000"/>
                  </a:solidFill>
                  <a:ea typeface="Calibri" panose="020F0502020204030204" pitchFamily="34" charset="0"/>
                  <a:cs typeface="Times New Roman" panose="02020603050405020304" pitchFamily="18" charset="0"/>
                </a:rPr>
                <a:t>B: Total population of 2-59m</a:t>
              </a:r>
              <a:r>
                <a:rPr lang="en-US" sz="950" dirty="0">
                  <a:solidFill>
                    <a:schemeClr val="accent4"/>
                  </a:solidFill>
                  <a:ea typeface="Calibri" panose="020F0502020204030204" pitchFamily="34" charset="0"/>
                  <a:cs typeface="Times New Roman" panose="02020603050405020304" pitchFamily="18" charset="0"/>
                </a:rPr>
                <a:t> = A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2-59 m </a:t>
              </a:r>
            </a:p>
          </p:txBody>
        </p:sp>
        <p:sp>
          <p:nvSpPr>
            <p:cNvPr id="89" name="Rounded Rectangle 88"/>
            <p:cNvSpPr/>
            <p:nvPr/>
          </p:nvSpPr>
          <p:spPr>
            <a:xfrm>
              <a:off x="1423125" y="866083"/>
              <a:ext cx="4011750" cy="16344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6000"/>
                </a:lnSpc>
                <a:spcAft>
                  <a:spcPts val="800"/>
                </a:spcAft>
              </a:pPr>
              <a:r>
                <a:rPr lang="en-US" sz="950" dirty="0">
                  <a:solidFill>
                    <a:srgbClr val="000000"/>
                  </a:solidFill>
                  <a:ea typeface="Calibri" panose="020F0502020204030204" pitchFamily="34" charset="0"/>
                  <a:cs typeface="Times New Roman" panose="02020603050405020304" pitchFamily="18" charset="0"/>
                </a:rPr>
                <a:t>C: # of under 2-59 m pneumonia cases </a:t>
              </a:r>
              <a:r>
                <a:rPr lang="en-US" sz="950" dirty="0">
                  <a:solidFill>
                    <a:schemeClr val="accent4"/>
                  </a:solidFill>
                  <a:ea typeface="Calibri" panose="020F0502020204030204" pitchFamily="34" charset="0"/>
                  <a:cs typeface="Times New Roman" panose="02020603050405020304" pitchFamily="18" charset="0"/>
                </a:rPr>
                <a:t>= B </a:t>
              </a:r>
              <a:r>
                <a:rPr lang="en-US" sz="950" dirty="0">
                  <a:solidFill>
                    <a:schemeClr val="accent4"/>
                  </a:solidFill>
                  <a:ea typeface="Calibri" panose="020F0502020204030204" pitchFamily="34" charset="0"/>
                  <a:cs typeface="Calibri" panose="020F0502020204030204" pitchFamily="34" charset="0"/>
                </a:rPr>
                <a:t>× i</a:t>
              </a:r>
              <a:r>
                <a:rPr lang="en-US" sz="950" dirty="0">
                  <a:solidFill>
                    <a:schemeClr val="accent4"/>
                  </a:solidFill>
                  <a:ea typeface="Calibri" panose="020F0502020204030204" pitchFamily="34" charset="0"/>
                  <a:cs typeface="Times New Roman" panose="02020603050405020304" pitchFamily="18" charset="0"/>
                </a:rPr>
                <a:t>ncidence of pneumonia</a:t>
              </a:r>
            </a:p>
          </p:txBody>
        </p:sp>
        <p:sp>
          <p:nvSpPr>
            <p:cNvPr id="90" name="Rounded Rectangle 89"/>
            <p:cNvSpPr/>
            <p:nvPr/>
          </p:nvSpPr>
          <p:spPr>
            <a:xfrm>
              <a:off x="685800" y="1192517"/>
              <a:ext cx="5486400" cy="34293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6000"/>
                </a:lnSpc>
              </a:pPr>
              <a:r>
                <a:rPr lang="en-US" sz="950" dirty="0">
                  <a:solidFill>
                    <a:schemeClr val="tx1"/>
                  </a:solidFill>
                  <a:ea typeface="Calibri" panose="020F0502020204030204" pitchFamily="34" charset="0"/>
                  <a:cs typeface="Times New Roman" panose="02020603050405020304" pitchFamily="18" charset="0"/>
                </a:rPr>
                <a:t>D: # of under 2-59 m pneumonia cases treated in public health care services, including CHWs  </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 C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cases treated in public sector services</a:t>
              </a:r>
            </a:p>
          </p:txBody>
        </p:sp>
        <p:sp>
          <p:nvSpPr>
            <p:cNvPr id="91" name="Rounded Rectangle 90"/>
            <p:cNvSpPr/>
            <p:nvPr/>
          </p:nvSpPr>
          <p:spPr>
            <a:xfrm>
              <a:off x="685800" y="1764268"/>
              <a:ext cx="5486400" cy="68586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6000"/>
                </a:lnSpc>
              </a:pPr>
              <a:r>
                <a:rPr lang="en-US" sz="950" dirty="0">
                  <a:solidFill>
                    <a:schemeClr val="tx1"/>
                  </a:solidFill>
                  <a:ea typeface="Calibri" panose="020F0502020204030204" pitchFamily="34" charset="0"/>
                  <a:cs typeface="Times New Roman" panose="02020603050405020304" pitchFamily="18" charset="0"/>
                </a:rPr>
                <a:t>E: # of 2-59 m pneumonia cases treated by level of care </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E1: # at community level (by CHWs) = D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treated at community level;</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E2:. # at 1st-level public HFs = D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treated at 1st-level public HFs;</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E3: # at public hospitals = D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treated at public hospitals</a:t>
              </a:r>
            </a:p>
          </p:txBody>
        </p:sp>
        <p:cxnSp>
          <p:nvCxnSpPr>
            <p:cNvPr id="92" name="Straight Arrow Connector 91"/>
            <p:cNvCxnSpPr>
              <a:cxnSpLocks/>
              <a:stCxn id="85" idx="2"/>
              <a:endCxn id="89" idx="0"/>
            </p:cNvCxnSpPr>
            <p:nvPr/>
          </p:nvCxnSpPr>
          <p:spPr>
            <a:xfrm>
              <a:off x="3429000" y="664714"/>
              <a:ext cx="0" cy="201369"/>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cxnSpLocks/>
              <a:stCxn id="89" idx="2"/>
              <a:endCxn id="90" idx="0"/>
            </p:cNvCxnSpPr>
            <p:nvPr/>
          </p:nvCxnSpPr>
          <p:spPr>
            <a:xfrm>
              <a:off x="3429000" y="1029532"/>
              <a:ext cx="0" cy="162985"/>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cxnSpLocks/>
              <a:stCxn id="90" idx="2"/>
              <a:endCxn id="91" idx="0"/>
            </p:cNvCxnSpPr>
            <p:nvPr/>
          </p:nvCxnSpPr>
          <p:spPr>
            <a:xfrm>
              <a:off x="3429000" y="1535448"/>
              <a:ext cx="0" cy="22882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cxnSpLocks/>
              <a:stCxn id="91" idx="2"/>
              <a:endCxn id="69" idx="0"/>
            </p:cNvCxnSpPr>
            <p:nvPr/>
          </p:nvCxnSpPr>
          <p:spPr>
            <a:xfrm>
              <a:off x="3429000" y="2450130"/>
              <a:ext cx="0" cy="27918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9" name="Rounded Rectangle 68"/>
            <p:cNvSpPr/>
            <p:nvPr/>
          </p:nvSpPr>
          <p:spPr>
            <a:xfrm>
              <a:off x="2240280" y="2729314"/>
              <a:ext cx="2377440" cy="1645920"/>
            </a:xfrm>
            <a:prstGeom prst="roundRect">
              <a:avLst>
                <a:gd name="adj" fmla="val 8827"/>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cs typeface="Times New Roman" panose="02020603050405020304" pitchFamily="18" charset="0"/>
                </a:rPr>
                <a:t>G: # of 2-59 m pneumonia cases treated by type: 1st-level public HFs</a:t>
              </a:r>
            </a:p>
            <a:p>
              <a:pPr algn="ctr">
                <a:lnSpc>
                  <a:spcPct val="107000"/>
                </a:lnSpc>
              </a:pPr>
              <a:endParaRPr lang="en-US" sz="950" dirty="0">
                <a:solidFill>
                  <a:schemeClr val="tx1"/>
                </a:solidFill>
                <a:cs typeface="Times New Roman" panose="02020603050405020304" pitchFamily="18" charset="0"/>
              </a:endParaRPr>
            </a:p>
            <a:p>
              <a:pPr algn="ctr">
                <a:lnSpc>
                  <a:spcPct val="107000"/>
                </a:lnSpc>
              </a:pPr>
              <a:r>
                <a:rPr lang="en-US" sz="950" dirty="0">
                  <a:solidFill>
                    <a:schemeClr val="accent4"/>
                  </a:solidFill>
                  <a:cs typeface="Times New Roman" panose="02020603050405020304" pitchFamily="18" charset="0"/>
                </a:rPr>
                <a:t>G1: # of fast-breathing cases = E2 × % of fast-breathing pneumonia treated</a:t>
              </a:r>
            </a:p>
            <a:p>
              <a:pPr algn="ctr">
                <a:lnSpc>
                  <a:spcPct val="107000"/>
                </a:lnSpc>
              </a:pPr>
              <a:r>
                <a:rPr lang="en-US" sz="950" dirty="0">
                  <a:solidFill>
                    <a:schemeClr val="accent4"/>
                  </a:solidFill>
                  <a:cs typeface="Times New Roman" panose="02020603050405020304" pitchFamily="18" charset="0"/>
                </a:rPr>
                <a:t>G2: # of HIV-</a:t>
              </a:r>
              <a:r>
                <a:rPr lang="en-US" sz="950" dirty="0" err="1">
                  <a:solidFill>
                    <a:schemeClr val="accent4"/>
                  </a:solidFill>
                  <a:cs typeface="Times New Roman" panose="02020603050405020304" pitchFamily="18" charset="0"/>
                </a:rPr>
                <a:t>ve</a:t>
              </a:r>
              <a:r>
                <a:rPr lang="en-US" sz="950" dirty="0">
                  <a:solidFill>
                    <a:schemeClr val="accent4"/>
                  </a:solidFill>
                  <a:cs typeface="Times New Roman" panose="02020603050405020304" pitchFamily="18" charset="0"/>
                </a:rPr>
                <a:t> and chest-in-drawing cases = E2 × % of HIV- </a:t>
              </a:r>
              <a:r>
                <a:rPr lang="en-US" sz="950" dirty="0" err="1">
                  <a:solidFill>
                    <a:schemeClr val="accent4"/>
                  </a:solidFill>
                  <a:cs typeface="Times New Roman" panose="02020603050405020304" pitchFamily="18" charset="0"/>
                </a:rPr>
                <a:t>ve</a:t>
              </a:r>
              <a:r>
                <a:rPr lang="en-US" sz="950" dirty="0">
                  <a:solidFill>
                    <a:schemeClr val="accent4"/>
                  </a:solidFill>
                  <a:cs typeface="Times New Roman" panose="02020603050405020304" pitchFamily="18" charset="0"/>
                </a:rPr>
                <a:t> and chest-in-drawing pneumonia treated</a:t>
              </a:r>
            </a:p>
          </p:txBody>
        </p:sp>
        <p:sp>
          <p:nvSpPr>
            <p:cNvPr id="32" name="Rounded Rectangle 31"/>
            <p:cNvSpPr/>
            <p:nvPr/>
          </p:nvSpPr>
          <p:spPr>
            <a:xfrm>
              <a:off x="2240280" y="4518660"/>
              <a:ext cx="2377440" cy="1371600"/>
            </a:xfrm>
            <a:prstGeom prst="roundRect">
              <a:avLst>
                <a:gd name="adj" fmla="val 9330"/>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cs typeface="Times New Roman" panose="02020603050405020304" pitchFamily="18" charset="0"/>
                </a:rPr>
                <a:t>J: # of 2-59 m pneumonia cases treated with specific regimen: 1st-level public HFs</a:t>
              </a:r>
            </a:p>
            <a:p>
              <a:pPr algn="ctr">
                <a:lnSpc>
                  <a:spcPct val="107000"/>
                </a:lnSpc>
              </a:pPr>
              <a:r>
                <a:rPr lang="en-US" sz="950" dirty="0">
                  <a:solidFill>
                    <a:schemeClr val="accent4"/>
                  </a:solidFill>
                  <a:cs typeface="Times New Roman" panose="02020603050405020304" pitchFamily="18" charset="0"/>
                </a:rPr>
                <a:t>J: # treated with 5-day oral amoxicillin = (G1 + G2) × % treated with the regimen </a:t>
              </a:r>
            </a:p>
          </p:txBody>
        </p:sp>
        <p:sp>
          <p:nvSpPr>
            <p:cNvPr id="33" name="Rounded Rectangle 32"/>
            <p:cNvSpPr/>
            <p:nvPr/>
          </p:nvSpPr>
          <p:spPr>
            <a:xfrm>
              <a:off x="-221824" y="4518660"/>
              <a:ext cx="2377440" cy="1371600"/>
            </a:xfrm>
            <a:prstGeom prst="roundRect">
              <a:avLst>
                <a:gd name="adj" fmla="val 10715"/>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cs typeface="Times New Roman" panose="02020603050405020304" pitchFamily="18" charset="0"/>
                </a:rPr>
                <a:t>I: # of 2-59 m pneumonia cases treated with specific regimen: Community level</a:t>
              </a:r>
            </a:p>
            <a:p>
              <a:pPr algn="ctr">
                <a:lnSpc>
                  <a:spcPct val="107000"/>
                </a:lnSpc>
              </a:pPr>
              <a:endParaRPr lang="en-US" sz="950" dirty="0">
                <a:solidFill>
                  <a:schemeClr val="tx1"/>
                </a:solidFill>
                <a:cs typeface="Times New Roman" panose="02020603050405020304" pitchFamily="18" charset="0"/>
              </a:endParaRPr>
            </a:p>
            <a:p>
              <a:pPr algn="ctr">
                <a:lnSpc>
                  <a:spcPct val="107000"/>
                </a:lnSpc>
              </a:pPr>
              <a:r>
                <a:rPr lang="en-US" sz="950" dirty="0">
                  <a:solidFill>
                    <a:schemeClr val="accent4"/>
                  </a:solidFill>
                  <a:cs typeface="Times New Roman" panose="02020603050405020304" pitchFamily="18" charset="0"/>
                </a:rPr>
                <a:t>I: # treated with 5-day oral amoxicillin = F × % treated with the regimen</a:t>
              </a:r>
            </a:p>
          </p:txBody>
        </p:sp>
        <p:sp>
          <p:nvSpPr>
            <p:cNvPr id="35" name="Rounded Rectangle 34"/>
            <p:cNvSpPr/>
            <p:nvPr/>
          </p:nvSpPr>
          <p:spPr>
            <a:xfrm>
              <a:off x="411480" y="8243270"/>
              <a:ext cx="6035040" cy="76835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ea typeface="Calibri" panose="020F0502020204030204" pitchFamily="34" charset="0"/>
                  <a:cs typeface="Times New Roman" panose="02020603050405020304" pitchFamily="18" charset="0"/>
                </a:rPr>
                <a:t>R: Qty. of each medicine required to treat 2-59 m pneumonia cases in public sector</a:t>
              </a:r>
            </a:p>
            <a:p>
              <a:pPr algn="ctr">
                <a:lnSpc>
                  <a:spcPct val="107000"/>
                </a:lnSpc>
              </a:pPr>
              <a:r>
                <a:rPr lang="en-US" sz="950" dirty="0">
                  <a:solidFill>
                    <a:schemeClr val="accent4"/>
                  </a:solidFill>
                  <a:ea typeface="Calibri" panose="020F0502020204030204" pitchFamily="34" charset="0"/>
                  <a:cs typeface="Times New Roman" panose="02020603050405020304" pitchFamily="18" charset="0"/>
                </a:rPr>
                <a:t>= Qty. for Community (M) + Qty. for 1st-level public HFs (O) + Qty. for public hospitals (Q)</a:t>
              </a:r>
            </a:p>
            <a:p>
              <a:pPr algn="ctr">
                <a:lnSpc>
                  <a:spcPct val="106000"/>
                </a:lnSpc>
              </a:pPr>
              <a:r>
                <a:rPr lang="fr-FR" sz="950" dirty="0">
                  <a:solidFill>
                    <a:schemeClr val="accent4"/>
                  </a:solidFill>
                  <a:cs typeface="Times New Roman" panose="02020603050405020304" pitchFamily="18" charset="0"/>
                </a:rPr>
                <a:t>R1: </a:t>
              </a:r>
              <a:r>
                <a:rPr lang="fr-FR" sz="950" dirty="0" err="1">
                  <a:solidFill>
                    <a:schemeClr val="accent4"/>
                  </a:solidFill>
                  <a:cs typeface="Times New Roman" panose="02020603050405020304" pitchFamily="18" charset="0"/>
                </a:rPr>
                <a:t>Amoxicillin</a:t>
              </a:r>
              <a:r>
                <a:rPr lang="fr-FR" sz="950" dirty="0">
                  <a:solidFill>
                    <a:schemeClr val="accent4"/>
                  </a:solidFill>
                  <a:cs typeface="Times New Roman" panose="02020603050405020304" pitchFamily="18" charset="0"/>
                </a:rPr>
                <a:t> </a:t>
              </a:r>
              <a:r>
                <a:rPr lang="fr-FR" sz="950" dirty="0">
                  <a:solidFill>
                    <a:schemeClr val="accent4"/>
                  </a:solidFill>
                  <a:ea typeface="Calibri" panose="020F0502020204030204" pitchFamily="34" charset="0"/>
                  <a:cs typeface="Times New Roman" panose="02020603050405020304" pitchFamily="18" charset="0"/>
                </a:rPr>
                <a:t>250 mg DT = (M1 + M2) + (O1 + O2 + O3) + (Q1 + Q2 + Q3)</a:t>
              </a:r>
              <a:endParaRPr lang="en-US" sz="950" dirty="0">
                <a:solidFill>
                  <a:schemeClr val="accent4"/>
                </a:solidFill>
                <a:ea typeface="Calibri" panose="020F0502020204030204" pitchFamily="34" charset="0"/>
                <a:cs typeface="Times New Roman" panose="02020603050405020304" pitchFamily="18" charset="0"/>
              </a:endParaRPr>
            </a:p>
            <a:p>
              <a:pPr algn="ctr">
                <a:lnSpc>
                  <a:spcPct val="106000"/>
                </a:lnSpc>
              </a:pPr>
              <a:r>
                <a:rPr lang="en-US" sz="950" b="1" dirty="0">
                  <a:solidFill>
                    <a:schemeClr val="accent4"/>
                  </a:solidFill>
                  <a:cs typeface="Times New Roman" panose="02020603050405020304" pitchFamily="18" charset="0"/>
                </a:rPr>
                <a:t>Plus other medicines</a:t>
              </a:r>
            </a:p>
          </p:txBody>
        </p:sp>
        <p:sp>
          <p:nvSpPr>
            <p:cNvPr id="36" name="Rounded Rectangle 35"/>
            <p:cNvSpPr/>
            <p:nvPr/>
          </p:nvSpPr>
          <p:spPr>
            <a:xfrm>
              <a:off x="-221824" y="6055444"/>
              <a:ext cx="2377440" cy="1965960"/>
            </a:xfrm>
            <a:prstGeom prst="roundRect">
              <a:avLst>
                <a:gd name="adj" fmla="val 7460"/>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cs typeface="Times New Roman" panose="02020603050405020304" pitchFamily="18" charset="0"/>
                </a:rPr>
                <a:t>M: Qty. of each medicine required by age group: Community level</a:t>
              </a:r>
            </a:p>
            <a:p>
              <a:pPr algn="ctr">
                <a:lnSpc>
                  <a:spcPct val="107000"/>
                </a:lnSpc>
              </a:pPr>
              <a:endParaRPr lang="en-US" sz="950" dirty="0">
                <a:solidFill>
                  <a:schemeClr val="tx1"/>
                </a:solidFill>
                <a:cs typeface="Times New Roman" panose="02020603050405020304" pitchFamily="18" charset="0"/>
              </a:endParaRPr>
            </a:p>
            <a:p>
              <a:pPr algn="ctr">
                <a:lnSpc>
                  <a:spcPct val="107000"/>
                </a:lnSpc>
              </a:pPr>
              <a:r>
                <a:rPr lang="en-US" sz="950" dirty="0">
                  <a:solidFill>
                    <a:schemeClr val="accent4"/>
                  </a:solidFill>
                  <a:cs typeface="Times New Roman" panose="02020603050405020304" pitchFamily="18" charset="0"/>
                </a:rPr>
                <a:t>M1: Amoxicillin 250 mg DT for 2-11 m = I × % of age group × L1; where L1: Qty per case = 10 DTs</a:t>
              </a:r>
            </a:p>
            <a:p>
              <a:pPr algn="ctr">
                <a:lnSpc>
                  <a:spcPct val="107000"/>
                </a:lnSpc>
              </a:pPr>
              <a:r>
                <a:rPr lang="en-US" sz="950" dirty="0">
                  <a:solidFill>
                    <a:schemeClr val="accent4"/>
                  </a:solidFill>
                  <a:cs typeface="Times New Roman" panose="02020603050405020304" pitchFamily="18" charset="0"/>
                </a:rPr>
                <a:t>M2: Amoxicillin 250 mg DT for 12-59m = I × % of age group × L2; </a:t>
              </a:r>
            </a:p>
            <a:p>
              <a:pPr algn="ctr">
                <a:lnSpc>
                  <a:spcPct val="107000"/>
                </a:lnSpc>
              </a:pPr>
              <a:r>
                <a:rPr lang="en-US" sz="950" dirty="0">
                  <a:solidFill>
                    <a:schemeClr val="accent4"/>
                  </a:solidFill>
                  <a:cs typeface="Times New Roman" panose="02020603050405020304" pitchFamily="18" charset="0"/>
                </a:rPr>
                <a:t>where L2: Qty per case = 20 DTs</a:t>
              </a:r>
            </a:p>
          </p:txBody>
        </p:sp>
        <p:sp>
          <p:nvSpPr>
            <p:cNvPr id="37" name="Rounded Rectangle 36"/>
            <p:cNvSpPr/>
            <p:nvPr/>
          </p:nvSpPr>
          <p:spPr>
            <a:xfrm>
              <a:off x="4724400" y="4518660"/>
              <a:ext cx="2377440" cy="1371600"/>
            </a:xfrm>
            <a:prstGeom prst="roundRect">
              <a:avLst>
                <a:gd name="adj" fmla="val 7234"/>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ea typeface="Calibri" panose="020F0502020204030204" pitchFamily="34" charset="0"/>
                  <a:cs typeface="Times New Roman" panose="02020603050405020304" pitchFamily="18" charset="0"/>
                </a:rPr>
                <a:t>K: # of 2-59 m pneumonia cases treated with specific regimen: public hospitals</a:t>
              </a:r>
            </a:p>
            <a:p>
              <a:pPr algn="ctr">
                <a:lnSpc>
                  <a:spcPct val="107000"/>
                </a:lnSpc>
              </a:pPr>
              <a:endParaRPr lang="en-US" sz="300" dirty="0">
                <a:solidFill>
                  <a:schemeClr val="tx1"/>
                </a:solidFill>
                <a:ea typeface="Calibri" panose="020F0502020204030204" pitchFamily="34" charset="0"/>
                <a:cs typeface="Times New Roman" panose="02020603050405020304" pitchFamily="18" charset="0"/>
              </a:endParaRPr>
            </a:p>
            <a:p>
              <a:pPr algn="ctr">
                <a:lnSpc>
                  <a:spcPct val="107000"/>
                </a:lnSpc>
              </a:pPr>
              <a:r>
                <a:rPr lang="en-US" sz="950" dirty="0">
                  <a:solidFill>
                    <a:schemeClr val="accent4"/>
                  </a:solidFill>
                  <a:ea typeface="Calibri" panose="020F0502020204030204" pitchFamily="34" charset="0"/>
                  <a:cs typeface="Times New Roman" panose="02020603050405020304" pitchFamily="18" charset="0"/>
                </a:rPr>
                <a:t>K1: # treated with 5-day oral amoxicillin = (H1 + H2)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treated with the regimen;</a:t>
              </a:r>
            </a:p>
            <a:p>
              <a:pPr algn="ctr">
                <a:lnSpc>
                  <a:spcPct val="107000"/>
                </a:lnSpc>
              </a:pPr>
              <a:r>
                <a:rPr lang="en-US" sz="950" dirty="0">
                  <a:solidFill>
                    <a:schemeClr val="accent4"/>
                  </a:solidFill>
                  <a:ea typeface="Calibri" panose="020F0502020204030204" pitchFamily="34" charset="0"/>
                  <a:cs typeface="Times New Roman" panose="02020603050405020304" pitchFamily="18" charset="0"/>
                </a:rPr>
                <a:t>K2: # treated with 5-day gentamicin IV/IM and ampicillin IV/IM</a:t>
              </a:r>
              <a:r>
                <a:rPr lang="en-US" sz="950" dirty="0">
                  <a:solidFill>
                    <a:schemeClr val="accent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50" dirty="0">
                  <a:solidFill>
                    <a:schemeClr val="accent4"/>
                  </a:solidFill>
                  <a:ea typeface="Calibri" panose="020F0502020204030204" pitchFamily="34" charset="0"/>
                  <a:cs typeface="Times New Roman" panose="02020603050405020304" pitchFamily="18" charset="0"/>
                </a:rPr>
                <a:t>= H3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treated with the regimen</a:t>
              </a:r>
            </a:p>
            <a:p>
              <a:pPr algn="ctr">
                <a:lnSpc>
                  <a:spcPct val="107000"/>
                </a:lnSpc>
              </a:pPr>
              <a:r>
                <a:rPr lang="en-US" sz="950" b="1" dirty="0">
                  <a:solidFill>
                    <a:schemeClr val="accent4"/>
                  </a:solidFill>
                  <a:cs typeface="Times New Roman" panose="02020603050405020304" pitchFamily="18" charset="0"/>
                </a:rPr>
                <a:t>Plus other regimens</a:t>
              </a:r>
            </a:p>
          </p:txBody>
        </p:sp>
        <p:sp>
          <p:nvSpPr>
            <p:cNvPr id="38" name="Rounded Rectangle 37"/>
            <p:cNvSpPr/>
            <p:nvPr/>
          </p:nvSpPr>
          <p:spPr>
            <a:xfrm>
              <a:off x="2240280" y="6055444"/>
              <a:ext cx="2377440" cy="1965960"/>
            </a:xfrm>
            <a:prstGeom prst="roundRect">
              <a:avLst>
                <a:gd name="adj" fmla="val 8091"/>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cs typeface="Times New Roman" panose="02020603050405020304" pitchFamily="18" charset="0"/>
                </a:rPr>
                <a:t>O: Qty. of each medicine required by age group: 1st-level public HFs</a:t>
              </a:r>
            </a:p>
            <a:p>
              <a:pPr algn="ctr">
                <a:lnSpc>
                  <a:spcPct val="107000"/>
                </a:lnSpc>
              </a:pPr>
              <a:r>
                <a:rPr lang="en-US" sz="950" dirty="0">
                  <a:solidFill>
                    <a:schemeClr val="accent4"/>
                  </a:solidFill>
                  <a:cs typeface="Times New Roman" panose="02020603050405020304" pitchFamily="18" charset="0"/>
                </a:rPr>
                <a:t>O1: Amoxicillin 250 mg DT for 2-11 m = J × % of age group × N1; where N1: Qty per case =10 DTs </a:t>
              </a:r>
            </a:p>
            <a:p>
              <a:pPr algn="ctr">
                <a:lnSpc>
                  <a:spcPct val="107000"/>
                </a:lnSpc>
              </a:pPr>
              <a:r>
                <a:rPr lang="en-US" sz="950" dirty="0">
                  <a:solidFill>
                    <a:schemeClr val="accent4"/>
                  </a:solidFill>
                  <a:cs typeface="Times New Roman" panose="02020603050405020304" pitchFamily="18" charset="0"/>
                </a:rPr>
                <a:t>O2: Amoxicillin 250 mg DT for 12-36 m = J × % of age group × N2; where N2: Qty per case =20 DTs </a:t>
              </a:r>
            </a:p>
            <a:p>
              <a:pPr algn="ctr">
                <a:lnSpc>
                  <a:spcPct val="107000"/>
                </a:lnSpc>
              </a:pPr>
              <a:r>
                <a:rPr lang="en-US" sz="950" dirty="0">
                  <a:solidFill>
                    <a:schemeClr val="accent4"/>
                  </a:solidFill>
                  <a:cs typeface="Times New Roman" panose="02020603050405020304" pitchFamily="18" charset="0"/>
                </a:rPr>
                <a:t>O3: Amoxicillin 250 mg DT for 37-59 m = J × % of age group × N3; where N3: Qty per case =30 DTs</a:t>
              </a:r>
            </a:p>
          </p:txBody>
        </p:sp>
        <p:sp>
          <p:nvSpPr>
            <p:cNvPr id="39" name="Rounded Rectangle 38"/>
            <p:cNvSpPr/>
            <p:nvPr/>
          </p:nvSpPr>
          <p:spPr>
            <a:xfrm>
              <a:off x="4724400" y="6055444"/>
              <a:ext cx="2377440" cy="1965960"/>
            </a:xfrm>
            <a:prstGeom prst="roundRect">
              <a:avLst>
                <a:gd name="adj" fmla="val 5451"/>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pPr>
              <a:r>
                <a:rPr lang="en-US" sz="950" dirty="0">
                  <a:solidFill>
                    <a:schemeClr val="tx1"/>
                  </a:solidFill>
                  <a:ea typeface="Calibri" panose="020F0502020204030204" pitchFamily="34" charset="0"/>
                  <a:cs typeface="Times New Roman" panose="02020603050405020304" pitchFamily="18" charset="0"/>
                </a:rPr>
                <a:t>Q: Qty. of each medicine required by age group: Public hospitals</a:t>
              </a:r>
            </a:p>
            <a:p>
              <a:pPr algn="ctr">
                <a:lnSpc>
                  <a:spcPct val="107000"/>
                </a:lnSpc>
              </a:pPr>
              <a:r>
                <a:rPr lang="en-US" sz="950" dirty="0">
                  <a:solidFill>
                    <a:schemeClr val="accent4"/>
                  </a:solidFill>
                  <a:ea typeface="Calibri" panose="020F0502020204030204" pitchFamily="34" charset="0"/>
                  <a:cs typeface="Times New Roman" panose="02020603050405020304" pitchFamily="18" charset="0"/>
                </a:rPr>
                <a:t>Q1: Amoxicillin 250 mg DT for 2-11m = K1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age group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P1; where P1: Qty per case =10 DTs </a:t>
              </a:r>
            </a:p>
            <a:p>
              <a:pPr algn="ctr">
                <a:lnSpc>
                  <a:spcPct val="107000"/>
                </a:lnSpc>
              </a:pPr>
              <a:r>
                <a:rPr lang="en-US" sz="950" dirty="0">
                  <a:solidFill>
                    <a:schemeClr val="accent4"/>
                  </a:solidFill>
                  <a:ea typeface="Calibri" panose="020F0502020204030204" pitchFamily="34" charset="0"/>
                  <a:cs typeface="Times New Roman" panose="02020603050405020304" pitchFamily="18" charset="0"/>
                </a:rPr>
                <a:t>Q2: Amoxicillin 250 mg DT for 12-36 m = K1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age group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P2; where P2= Qty per case =20 DTs</a:t>
              </a:r>
            </a:p>
            <a:p>
              <a:pPr algn="ctr">
                <a:lnSpc>
                  <a:spcPct val="107000"/>
                </a:lnSpc>
              </a:pPr>
              <a:r>
                <a:rPr lang="en-US" sz="950" dirty="0">
                  <a:solidFill>
                    <a:schemeClr val="accent4"/>
                  </a:solidFill>
                  <a:ea typeface="Calibri" panose="020F0502020204030204" pitchFamily="34" charset="0"/>
                  <a:cs typeface="Times New Roman" panose="02020603050405020304" pitchFamily="18" charset="0"/>
                </a:rPr>
                <a:t>Q3: Amoxicillin 250 mg DT for 37-59 m = K1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of age group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P3; where P3: Qty per case =30 DTs</a:t>
              </a:r>
            </a:p>
            <a:p>
              <a:pPr algn="ctr">
                <a:lnSpc>
                  <a:spcPct val="107000"/>
                </a:lnSpc>
              </a:pPr>
              <a:r>
                <a:rPr lang="en-US" sz="950" b="1" dirty="0">
                  <a:solidFill>
                    <a:schemeClr val="accent4"/>
                  </a:solidFill>
                  <a:cs typeface="Times New Roman" panose="02020603050405020304" pitchFamily="18" charset="0"/>
                </a:rPr>
                <a:t>Plus other medicines</a:t>
              </a:r>
            </a:p>
          </p:txBody>
        </p:sp>
        <p:cxnSp>
          <p:nvCxnSpPr>
            <p:cNvPr id="40" name="Straight Arrow Connector 39"/>
            <p:cNvCxnSpPr>
              <a:cxnSpLocks/>
              <a:stCxn id="33" idx="2"/>
              <a:endCxn id="36" idx="0"/>
            </p:cNvCxnSpPr>
            <p:nvPr/>
          </p:nvCxnSpPr>
          <p:spPr>
            <a:xfrm>
              <a:off x="966896" y="5890260"/>
              <a:ext cx="0" cy="16518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a:stCxn id="32" idx="2"/>
              <a:endCxn id="38" idx="0"/>
            </p:cNvCxnSpPr>
            <p:nvPr/>
          </p:nvCxnSpPr>
          <p:spPr>
            <a:xfrm>
              <a:off x="3429000" y="5890260"/>
              <a:ext cx="0" cy="16518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cxnSpLocks/>
              <a:stCxn id="37" idx="2"/>
              <a:endCxn id="39" idx="0"/>
            </p:cNvCxnSpPr>
            <p:nvPr/>
          </p:nvCxnSpPr>
          <p:spPr>
            <a:xfrm>
              <a:off x="5913120" y="5890260"/>
              <a:ext cx="0" cy="165184"/>
            </a:xfrm>
            <a:prstGeom prst="straightConnector1">
              <a:avLst/>
            </a:prstGeom>
            <a:ln w="19050">
              <a:solidFill>
                <a:schemeClr val="tx1">
                  <a:lumMod val="65000"/>
                  <a:lumOff val="3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43" name="Straight Arrow Connector 42"/>
            <p:cNvCxnSpPr>
              <a:stCxn id="77" idx="2"/>
              <a:endCxn id="33" idx="0"/>
            </p:cNvCxnSpPr>
            <p:nvPr/>
          </p:nvCxnSpPr>
          <p:spPr>
            <a:xfrm>
              <a:off x="966896" y="4375234"/>
              <a:ext cx="0" cy="14342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69" idx="2"/>
              <a:endCxn id="32" idx="0"/>
            </p:cNvCxnSpPr>
            <p:nvPr/>
          </p:nvCxnSpPr>
          <p:spPr>
            <a:xfrm>
              <a:off x="3429000" y="4375234"/>
              <a:ext cx="0" cy="14342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cxnSpLocks/>
              <a:stCxn id="62" idx="2"/>
              <a:endCxn id="37" idx="0"/>
            </p:cNvCxnSpPr>
            <p:nvPr/>
          </p:nvCxnSpPr>
          <p:spPr>
            <a:xfrm>
              <a:off x="5913120" y="4375234"/>
              <a:ext cx="0" cy="14342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28">
              <a:extLst>
                <a:ext uri="{FF2B5EF4-FFF2-40B4-BE49-F238E27FC236}">
                  <a16:creationId xmlns:a16="http://schemas.microsoft.com/office/drawing/2014/main" id="{C92305CB-1495-4A7F-B244-3A465CBEC025}"/>
                </a:ext>
              </a:extLst>
            </p:cNvPr>
            <p:cNvCxnSpPr>
              <a:cxnSpLocks/>
              <a:stCxn id="36" idx="2"/>
              <a:endCxn id="35" idx="0"/>
            </p:cNvCxnSpPr>
            <p:nvPr/>
          </p:nvCxnSpPr>
          <p:spPr>
            <a:xfrm rot="16200000" flipH="1">
              <a:off x="2087015" y="6901285"/>
              <a:ext cx="221866" cy="2462104"/>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47" name="Connector: Elbow 28">
              <a:extLst>
                <a:ext uri="{FF2B5EF4-FFF2-40B4-BE49-F238E27FC236}">
                  <a16:creationId xmlns:a16="http://schemas.microsoft.com/office/drawing/2014/main" id="{C92305CB-1495-4A7F-B244-3A465CBEC025}"/>
                </a:ext>
              </a:extLst>
            </p:cNvPr>
            <p:cNvCxnSpPr>
              <a:cxnSpLocks/>
              <a:stCxn id="39" idx="2"/>
              <a:endCxn id="35" idx="0"/>
            </p:cNvCxnSpPr>
            <p:nvPr/>
          </p:nvCxnSpPr>
          <p:spPr>
            <a:xfrm rot="5400000">
              <a:off x="4560127" y="6890277"/>
              <a:ext cx="221866" cy="2484120"/>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48" name="Straight Arrow Connector 47"/>
            <p:cNvCxnSpPr>
              <a:cxnSpLocks/>
              <a:stCxn id="38" idx="2"/>
              <a:endCxn id="35" idx="0"/>
            </p:cNvCxnSpPr>
            <p:nvPr/>
          </p:nvCxnSpPr>
          <p:spPr>
            <a:xfrm>
              <a:off x="3429000" y="8021404"/>
              <a:ext cx="0" cy="22186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4" name="TextBox 33">
            <a:extLst>
              <a:ext uri="{FF2B5EF4-FFF2-40B4-BE49-F238E27FC236}">
                <a16:creationId xmlns:a16="http://schemas.microsoft.com/office/drawing/2014/main" id="{872A7109-3864-D37E-6416-2B4F0F3C8CBA}"/>
              </a:ext>
            </a:extLst>
          </p:cNvPr>
          <p:cNvSpPr txBox="1"/>
          <p:nvPr/>
        </p:nvSpPr>
        <p:spPr>
          <a:xfrm>
            <a:off x="47004" y="43025"/>
            <a:ext cx="2744322" cy="609590"/>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antibiotics used to treat pneumonia in children 2–59 months based on morbidity method</a:t>
            </a:r>
          </a:p>
        </p:txBody>
      </p:sp>
    </p:spTree>
    <p:extLst>
      <p:ext uri="{BB962C8B-B14F-4D97-AF65-F5344CB8AC3E}">
        <p14:creationId xmlns:p14="http://schemas.microsoft.com/office/powerpoint/2010/main" val="78642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a:extLst>
              <a:ext uri="{FF2B5EF4-FFF2-40B4-BE49-F238E27FC236}">
                <a16:creationId xmlns:a16="http://schemas.microsoft.com/office/drawing/2014/main" id="{0798559E-E024-496B-8BB0-FCAF07FD6D2F}"/>
              </a:ext>
            </a:extLst>
          </p:cNvPr>
          <p:cNvGrpSpPr/>
          <p:nvPr/>
        </p:nvGrpSpPr>
        <p:grpSpPr>
          <a:xfrm>
            <a:off x="2541976" y="584633"/>
            <a:ext cx="6111670" cy="7974733"/>
            <a:chOff x="411480" y="584633"/>
            <a:chExt cx="6111670" cy="7974733"/>
          </a:xfrm>
        </p:grpSpPr>
        <p:grpSp>
          <p:nvGrpSpPr>
            <p:cNvPr id="7" name="Group 6">
              <a:extLst>
                <a:ext uri="{FF2B5EF4-FFF2-40B4-BE49-F238E27FC236}">
                  <a16:creationId xmlns:a16="http://schemas.microsoft.com/office/drawing/2014/main" id="{E183D2FA-6758-4EBC-B219-F9ED547D1A5D}"/>
                </a:ext>
              </a:extLst>
            </p:cNvPr>
            <p:cNvGrpSpPr/>
            <p:nvPr/>
          </p:nvGrpSpPr>
          <p:grpSpPr>
            <a:xfrm>
              <a:off x="411480" y="584633"/>
              <a:ext cx="6111670" cy="7974733"/>
              <a:chOff x="411480" y="584633"/>
              <a:chExt cx="6111670" cy="7974733"/>
            </a:xfrm>
          </p:grpSpPr>
          <p:cxnSp>
            <p:nvCxnSpPr>
              <p:cNvPr id="40" name="Straight Arrow Connector 39"/>
              <p:cNvCxnSpPr>
                <a:cxnSpLocks/>
                <a:stCxn id="33" idx="2"/>
                <a:endCxn id="36" idx="0"/>
              </p:cNvCxnSpPr>
              <p:nvPr/>
            </p:nvCxnSpPr>
            <p:spPr>
              <a:xfrm>
                <a:off x="1937500" y="5399849"/>
                <a:ext cx="8789" cy="24700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cxnSpLocks/>
                <a:stCxn id="77" idx="2"/>
                <a:endCxn id="33" idx="0"/>
              </p:cNvCxnSpPr>
              <p:nvPr/>
            </p:nvCxnSpPr>
            <p:spPr>
              <a:xfrm>
                <a:off x="1934296" y="4115459"/>
                <a:ext cx="3204" cy="25304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CFD1CA9C-744B-4429-AEB1-4B8E4487CDE6}"/>
                  </a:ext>
                </a:extLst>
              </p:cNvPr>
              <p:cNvGrpSpPr/>
              <p:nvPr/>
            </p:nvGrpSpPr>
            <p:grpSpPr>
              <a:xfrm>
                <a:off x="411480" y="584633"/>
                <a:ext cx="6111670" cy="7974733"/>
                <a:chOff x="454965" y="125905"/>
                <a:chExt cx="6111670" cy="7974733"/>
              </a:xfrm>
            </p:grpSpPr>
            <p:cxnSp>
              <p:nvCxnSpPr>
                <p:cNvPr id="80" name="Connector: Elbow 27">
                  <a:extLst>
                    <a:ext uri="{FF2B5EF4-FFF2-40B4-BE49-F238E27FC236}">
                      <a16:creationId xmlns:a16="http://schemas.microsoft.com/office/drawing/2014/main" id="{B423B6B7-1BD0-40A5-9DB0-3B13E76EFDDE}"/>
                    </a:ext>
                  </a:extLst>
                </p:cNvPr>
                <p:cNvCxnSpPr>
                  <a:cxnSpLocks/>
                  <a:endCxn id="62" idx="0"/>
                </p:cNvCxnSpPr>
                <p:nvPr/>
              </p:nvCxnSpPr>
              <p:spPr>
                <a:xfrm>
                  <a:off x="3434675" y="2415883"/>
                  <a:ext cx="1672961" cy="161259"/>
                </a:xfrm>
                <a:prstGeom prst="bentConnector2">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C7419314-3D4E-4E9E-8C95-3A4AF258F4E6}"/>
                    </a:ext>
                  </a:extLst>
                </p:cNvPr>
                <p:cNvGrpSpPr/>
                <p:nvPr/>
              </p:nvGrpSpPr>
              <p:grpSpPr>
                <a:xfrm>
                  <a:off x="454965" y="125905"/>
                  <a:ext cx="6111670" cy="7974733"/>
                  <a:chOff x="454965" y="125905"/>
                  <a:chExt cx="6111670" cy="7974733"/>
                </a:xfrm>
              </p:grpSpPr>
              <p:cxnSp>
                <p:nvCxnSpPr>
                  <p:cNvPr id="49" name="Straight Arrow Connector 48"/>
                  <p:cNvCxnSpPr>
                    <a:cxnSpLocks/>
                    <a:stCxn id="84" idx="2"/>
                    <a:endCxn id="85" idx="0"/>
                  </p:cNvCxnSpPr>
                  <p:nvPr/>
                </p:nvCxnSpPr>
                <p:spPr>
                  <a:xfrm flipH="1">
                    <a:off x="3420970" y="287865"/>
                    <a:ext cx="11997" cy="18963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cxnSpLocks/>
                    <a:stCxn id="85" idx="2"/>
                    <a:endCxn id="89" idx="0"/>
                  </p:cNvCxnSpPr>
                  <p:nvPr/>
                </p:nvCxnSpPr>
                <p:spPr>
                  <a:xfrm>
                    <a:off x="3420970" y="642153"/>
                    <a:ext cx="6436" cy="19890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cxnSpLocks/>
                    <a:stCxn id="89" idx="2"/>
                    <a:endCxn id="90" idx="0"/>
                  </p:cNvCxnSpPr>
                  <p:nvPr/>
                </p:nvCxnSpPr>
                <p:spPr>
                  <a:xfrm>
                    <a:off x="3427406" y="1004502"/>
                    <a:ext cx="0" cy="17903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572279" y="5188128"/>
                    <a:ext cx="2834990" cy="1659879"/>
                  </a:xfrm>
                  <a:prstGeom prst="roundRect">
                    <a:avLst>
                      <a:gd name="adj" fmla="val 1037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K: Qty. of each medicine required by age group: Community level</a:t>
                    </a:r>
                  </a:p>
                  <a:p>
                    <a:pPr algn="ctr">
                      <a:lnSpc>
                        <a:spcPct val="107000"/>
                      </a:lnSpc>
                      <a:defRPr/>
                    </a:pPr>
                    <a:endParaRPr lang="en-US" sz="4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a:lnSpc>
                        <a:spcPct val="107000"/>
                      </a:lnSpc>
                      <a:defRPr/>
                    </a:pP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K1: Amoxicillin 250 mg DT for 2-11 m = H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 of age group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J1;</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where J1: Qty per case = 10 DTs</a:t>
                    </a:r>
                  </a:p>
                  <a:p>
                    <a:pPr algn="ctr">
                      <a:lnSpc>
                        <a:spcPct val="107000"/>
                      </a:lnSpc>
                      <a:defRPr/>
                    </a:pPr>
                    <a:r>
                      <a:rPr lang="en-US" sz="950" b="1" dirty="0">
                        <a:solidFill>
                          <a:srgbClr val="007698"/>
                        </a:solidFill>
                        <a:latin typeface="Gill Sans MT" panose="020B0502020104020203"/>
                        <a:cs typeface="Times New Roman" panose="02020603050405020304" pitchFamily="18" charset="0"/>
                      </a:rPr>
                      <a:t>K</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2: Amoxicillin 250 mg DT for 12-59m = </a:t>
                    </a:r>
                    <a:r>
                      <a:rPr lang="en-US" sz="950" b="1" dirty="0">
                        <a:solidFill>
                          <a:srgbClr val="007698"/>
                        </a:solidFill>
                        <a:latin typeface="Gill Sans MT" panose="020B0502020104020203"/>
                        <a:cs typeface="Times New Roman" panose="02020603050405020304" pitchFamily="18" charset="0"/>
                      </a:rPr>
                      <a:t>H × </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of age group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J2; </a:t>
                    </a:r>
                  </a:p>
                  <a:p>
                    <a:pPr algn="ctr">
                      <a:lnSpc>
                        <a:spcPct val="107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where J2: Qty per case = 20 DTs</a:t>
                    </a:r>
                  </a:p>
                </p:txBody>
              </p:sp>
              <p:grpSp>
                <p:nvGrpSpPr>
                  <p:cNvPr id="2" name="Group 1">
                    <a:extLst>
                      <a:ext uri="{FF2B5EF4-FFF2-40B4-BE49-F238E27FC236}">
                        <a16:creationId xmlns:a16="http://schemas.microsoft.com/office/drawing/2014/main" id="{636A46DB-F434-4CEB-8295-BA0A5F595E6B}"/>
                      </a:ext>
                    </a:extLst>
                  </p:cNvPr>
                  <p:cNvGrpSpPr/>
                  <p:nvPr/>
                </p:nvGrpSpPr>
                <p:grpSpPr>
                  <a:xfrm>
                    <a:off x="454965" y="125905"/>
                    <a:ext cx="6111670" cy="7974733"/>
                    <a:chOff x="454965" y="125905"/>
                    <a:chExt cx="6111670" cy="7974733"/>
                  </a:xfrm>
                </p:grpSpPr>
                <p:sp>
                  <p:nvSpPr>
                    <p:cNvPr id="62" name="Rounded Rectangle 61"/>
                    <p:cNvSpPr/>
                    <p:nvPr/>
                  </p:nvSpPr>
                  <p:spPr>
                    <a:xfrm>
                      <a:off x="3648637" y="2577142"/>
                      <a:ext cx="2917998" cy="1125730"/>
                    </a:xfrm>
                    <a:prstGeom prst="roundRect">
                      <a:avLst>
                        <a:gd name="adj" fmla="val 8271"/>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G: # of 2-59 m pneumonia cases treated by type: </a:t>
                      </a:r>
                    </a:p>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P</a:t>
                      </a:r>
                      <a:r>
                        <a:rPr lang="en-US" sz="950" dirty="0" err="1">
                          <a:solidFill>
                            <a:prstClr val="black"/>
                          </a:solidFill>
                          <a:latin typeface="Gill Sans MT" panose="020B0502020104020203"/>
                          <a:ea typeface="Calibri" panose="020F0502020204030204" pitchFamily="34" charset="0"/>
                          <a:cs typeface="Times New Roman" panose="02020603050405020304" pitchFamily="18" charset="0"/>
                        </a:rPr>
                        <a:t>ublic</a:t>
                      </a: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 HFs**</a:t>
                      </a:r>
                    </a:p>
                    <a:p>
                      <a:pPr algn="ctr">
                        <a:lnSpc>
                          <a:spcPct val="107000"/>
                        </a:lnSpc>
                        <a:defRPr/>
                      </a:pPr>
                      <a:endParaRPr lang="en-US" sz="3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a:lnSpc>
                          <a:spcPct val="106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G1 = E2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of fast breathing cases treated at public HFs</a:t>
                      </a:r>
                    </a:p>
                    <a:p>
                      <a:pPr algn="ctr">
                        <a:lnSpc>
                          <a:spcPct val="106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G2 = E2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of  HIV-</a:t>
                      </a:r>
                      <a:r>
                        <a:rPr lang="en-US" sz="950" dirty="0" err="1">
                          <a:solidFill>
                            <a:srgbClr val="007698"/>
                          </a:solidFill>
                          <a:latin typeface="Gill Sans MT" panose="020B0502020104020203"/>
                          <a:ea typeface="Calibri" panose="020F0502020204030204" pitchFamily="34" charset="0"/>
                          <a:cs typeface="Times New Roman" panose="02020603050405020304" pitchFamily="18" charset="0"/>
                        </a:rPr>
                        <a:t>ve</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and Chest-indrawing cases treated at public HFs</a:t>
                      </a:r>
                    </a:p>
                    <a:p>
                      <a:pPr algn="ctr">
                        <a:lnSpc>
                          <a:spcPct val="106000"/>
                        </a:lnSpc>
                        <a:defRPr/>
                      </a:pPr>
                      <a:endParaRPr lang="en-US" sz="950" dirty="0">
                        <a:solidFill>
                          <a:srgbClr val="007698"/>
                        </a:solidFill>
                        <a:latin typeface="Gill Sans MT" panose="020B0502020104020203"/>
                        <a:ea typeface="Calibri" panose="020F0502020204030204" pitchFamily="34" charset="0"/>
                        <a:cs typeface="Times New Roman" panose="02020603050405020304" pitchFamily="18" charset="0"/>
                      </a:endParaRPr>
                    </a:p>
                  </p:txBody>
                </p:sp>
                <p:sp>
                  <p:nvSpPr>
                    <p:cNvPr id="77" name="Rounded Rectangle 76"/>
                    <p:cNvSpPr/>
                    <p:nvPr/>
                  </p:nvSpPr>
                  <p:spPr>
                    <a:xfrm>
                      <a:off x="557082" y="2589591"/>
                      <a:ext cx="2841397" cy="1067140"/>
                    </a:xfrm>
                    <a:prstGeom prst="roundRect">
                      <a:avLst>
                        <a:gd name="adj" fmla="val 9297"/>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F: # of 2-59 m pneumonia cases treated by type : Community level*</a:t>
                      </a:r>
                    </a:p>
                    <a:p>
                      <a:pPr algn="ctr">
                        <a:lnSpc>
                          <a:spcPct val="107000"/>
                        </a:lnSpc>
                        <a:defRPr/>
                      </a:pPr>
                      <a:endParaRPr lang="en-US" sz="3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a:lnSpc>
                          <a:spcPct val="106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F = E1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of fast breathing cases treated at community level</a:t>
                      </a:r>
                    </a:p>
                  </p:txBody>
                </p:sp>
                <p:cxnSp>
                  <p:nvCxnSpPr>
                    <p:cNvPr id="78" name="Connector: Elbow 28">
                      <a:extLst>
                        <a:ext uri="{FF2B5EF4-FFF2-40B4-BE49-F238E27FC236}">
                          <a16:creationId xmlns:a16="http://schemas.microsoft.com/office/drawing/2014/main" id="{C92305CB-1495-4A7F-B244-3A465CBEC025}"/>
                        </a:ext>
                      </a:extLst>
                    </p:cNvPr>
                    <p:cNvCxnSpPr>
                      <a:cxnSpLocks/>
                      <a:stCxn id="31" idx="2"/>
                      <a:endCxn id="77" idx="0"/>
                    </p:cNvCxnSpPr>
                    <p:nvPr/>
                  </p:nvCxnSpPr>
                  <p:spPr>
                    <a:xfrm rot="5400000">
                      <a:off x="2532521" y="1687436"/>
                      <a:ext cx="347415" cy="1456894"/>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sp>
                  <p:nvSpPr>
                    <p:cNvPr id="84" name="Rounded Rectangle 83"/>
                    <p:cNvSpPr/>
                    <p:nvPr/>
                  </p:nvSpPr>
                  <p:spPr>
                    <a:xfrm>
                      <a:off x="2335143" y="125905"/>
                      <a:ext cx="2195648" cy="16196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7000"/>
                        </a:lnSpc>
                        <a:spcAft>
                          <a:spcPts val="800"/>
                        </a:spcAft>
                        <a:defRPr/>
                      </a:pPr>
                      <a:r>
                        <a:rPr lang="en-US" sz="950" dirty="0">
                          <a:solidFill>
                            <a:srgbClr val="000000"/>
                          </a:solidFill>
                          <a:latin typeface="Gill Sans MT" panose="020B0502020104020203"/>
                          <a:ea typeface="Calibri" panose="020F0502020204030204" pitchFamily="34" charset="0"/>
                          <a:cs typeface="Times New Roman" panose="02020603050405020304" pitchFamily="18" charset="0"/>
                        </a:rPr>
                        <a:t>A: Total population</a:t>
                      </a:r>
                      <a:endParaRPr lang="en-US" sz="950" dirty="0">
                        <a:solidFill>
                          <a:prstClr val="black"/>
                        </a:solidFill>
                        <a:latin typeface="Gill Sans MT" panose="020B0502020104020203"/>
                        <a:ea typeface="Calibri" panose="020F0502020204030204" pitchFamily="34" charset="0"/>
                        <a:cs typeface="Times New Roman" panose="02020603050405020304" pitchFamily="18" charset="0"/>
                      </a:endParaRPr>
                    </a:p>
                  </p:txBody>
                </p:sp>
                <p:sp>
                  <p:nvSpPr>
                    <p:cNvPr id="85" name="Rounded Rectangle 84"/>
                    <p:cNvSpPr/>
                    <p:nvPr/>
                  </p:nvSpPr>
                  <p:spPr>
                    <a:xfrm>
                      <a:off x="1949088" y="477497"/>
                      <a:ext cx="2943764" cy="1646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7000"/>
                        </a:lnSpc>
                        <a:defRPr/>
                      </a:pPr>
                      <a:r>
                        <a:rPr lang="en-US" sz="950" dirty="0">
                          <a:solidFill>
                            <a:srgbClr val="000000"/>
                          </a:solidFill>
                          <a:latin typeface="Gill Sans MT" panose="020B0502020104020203"/>
                          <a:ea typeface="Calibri" panose="020F0502020204030204" pitchFamily="34" charset="0"/>
                          <a:cs typeface="Times New Roman" panose="02020603050405020304" pitchFamily="18" charset="0"/>
                        </a:rPr>
                        <a:t>B: Total population of 2-59m</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A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of 2-59 m </a:t>
                      </a:r>
                    </a:p>
                  </p:txBody>
                </p:sp>
                <p:sp>
                  <p:nvSpPr>
                    <p:cNvPr id="89" name="Rounded Rectangle 88"/>
                    <p:cNvSpPr/>
                    <p:nvPr/>
                  </p:nvSpPr>
                  <p:spPr>
                    <a:xfrm>
                      <a:off x="1421531" y="841053"/>
                      <a:ext cx="4011750" cy="16344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6000"/>
                        </a:lnSpc>
                        <a:spcAft>
                          <a:spcPts val="800"/>
                        </a:spcAft>
                        <a:defRPr/>
                      </a:pPr>
                      <a:r>
                        <a:rPr lang="en-US" sz="950" dirty="0">
                          <a:solidFill>
                            <a:srgbClr val="000000"/>
                          </a:solidFill>
                          <a:latin typeface="Gill Sans MT" panose="020B0502020104020203"/>
                          <a:ea typeface="Calibri" panose="020F0502020204030204" pitchFamily="34" charset="0"/>
                          <a:cs typeface="Times New Roman" panose="02020603050405020304" pitchFamily="18" charset="0"/>
                        </a:rPr>
                        <a:t>C: # of under 2-59 m pneumonia cases </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B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 i</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ncidence of pneumonia</a:t>
                      </a:r>
                    </a:p>
                  </p:txBody>
                </p:sp>
                <p:sp>
                  <p:nvSpPr>
                    <p:cNvPr id="90" name="Rounded Rectangle 89"/>
                    <p:cNvSpPr/>
                    <p:nvPr/>
                  </p:nvSpPr>
                  <p:spPr>
                    <a:xfrm>
                      <a:off x="684206" y="1183539"/>
                      <a:ext cx="5486400" cy="34293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6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D: # of under 2-59 m pneumonia cases treated in public health care services, including CHWs  </a:t>
                      </a:r>
                    </a:p>
                    <a:p>
                      <a:pPr algn="ctr">
                        <a:lnSpc>
                          <a:spcPct val="106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C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of cases treated in public sector</a:t>
                      </a:r>
                    </a:p>
                  </p:txBody>
                </p:sp>
                <p:sp>
                  <p:nvSpPr>
                    <p:cNvPr id="33" name="Rounded Rectangle 32"/>
                    <p:cNvSpPr/>
                    <p:nvPr/>
                  </p:nvSpPr>
                  <p:spPr>
                    <a:xfrm>
                      <a:off x="563490" y="3909773"/>
                      <a:ext cx="2834989" cy="1031348"/>
                    </a:xfrm>
                    <a:prstGeom prst="roundRect">
                      <a:avLst>
                        <a:gd name="adj" fmla="val 10715"/>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H: # of 2-59 m pneumonia cases treated with specific regimen: Community level*</a:t>
                      </a:r>
                    </a:p>
                    <a:p>
                      <a:pPr algn="ctr">
                        <a:lnSpc>
                          <a:spcPct val="107000"/>
                        </a:lnSpc>
                        <a:defRPr/>
                      </a:pPr>
                      <a:endParaRPr lang="en-US" sz="4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a:lnSpc>
                          <a:spcPct val="107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H: # treated with 5-day oral amoxicillin = F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treated with the regimen</a:t>
                      </a:r>
                    </a:p>
                  </p:txBody>
                </p:sp>
                <p:sp>
                  <p:nvSpPr>
                    <p:cNvPr id="35" name="Rounded Rectangle 34"/>
                    <p:cNvSpPr/>
                    <p:nvPr/>
                  </p:nvSpPr>
                  <p:spPr>
                    <a:xfrm>
                      <a:off x="454965" y="7332288"/>
                      <a:ext cx="6035040" cy="76835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N: Qty. of each medicine required to treat 2-59 m pneumonia cases in public sector</a:t>
                      </a:r>
                    </a:p>
                    <a:p>
                      <a:pPr algn="ctr">
                        <a:lnSpc>
                          <a:spcPct val="107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Qty. for Community (K) + Qty. for public HFs (M) </a:t>
                      </a:r>
                    </a:p>
                    <a:p>
                      <a:pPr algn="ctr">
                        <a:lnSpc>
                          <a:spcPct val="107000"/>
                        </a:lnSpc>
                        <a:defRPr/>
                      </a:pPr>
                      <a:r>
                        <a:rPr lang="fr-FR" sz="950" b="1" dirty="0">
                          <a:solidFill>
                            <a:srgbClr val="007698"/>
                          </a:solidFill>
                          <a:latin typeface="Gill Sans MT" panose="020B0502020104020203"/>
                          <a:ea typeface="Calibri" panose="020F0502020204030204" pitchFamily="34" charset="0"/>
                          <a:cs typeface="Times New Roman" panose="02020603050405020304" pitchFamily="18" charset="0"/>
                        </a:rPr>
                        <a:t>N1 </a:t>
                      </a:r>
                      <a:r>
                        <a:rPr lang="fr-FR" sz="950" b="1" dirty="0" err="1">
                          <a:solidFill>
                            <a:srgbClr val="007698"/>
                          </a:solidFill>
                          <a:latin typeface="Gill Sans MT" panose="020B0502020104020203"/>
                          <a:ea typeface="Calibri" panose="020F0502020204030204" pitchFamily="34" charset="0"/>
                          <a:cs typeface="Times New Roman" panose="02020603050405020304" pitchFamily="18" charset="0"/>
                        </a:rPr>
                        <a:t>Qty</a:t>
                      </a:r>
                      <a:r>
                        <a:rPr lang="fr-FR" sz="950" b="1" dirty="0">
                          <a:solidFill>
                            <a:srgbClr val="007698"/>
                          </a:solidFill>
                          <a:latin typeface="Gill Sans MT" panose="020B0502020104020203"/>
                          <a:ea typeface="Calibri" panose="020F0502020204030204" pitchFamily="34" charset="0"/>
                          <a:cs typeface="Times New Roman" panose="02020603050405020304" pitchFamily="18" charset="0"/>
                        </a:rPr>
                        <a:t> of </a:t>
                      </a:r>
                      <a:r>
                        <a:rPr lang="fr-FR" sz="950" b="1" dirty="0" err="1">
                          <a:solidFill>
                            <a:srgbClr val="007698"/>
                          </a:solidFill>
                          <a:latin typeface="Gill Sans MT" panose="020B0502020104020203"/>
                          <a:ea typeface="Calibri" panose="020F0502020204030204" pitchFamily="34" charset="0"/>
                          <a:cs typeface="Times New Roman" panose="02020603050405020304" pitchFamily="18" charset="0"/>
                        </a:rPr>
                        <a:t>Amoxicillin</a:t>
                      </a:r>
                      <a:r>
                        <a:rPr lang="fr-FR" sz="950" b="1" dirty="0">
                          <a:solidFill>
                            <a:srgbClr val="007698"/>
                          </a:solidFill>
                          <a:latin typeface="Gill Sans MT" panose="020B0502020104020203"/>
                          <a:ea typeface="Calibri" panose="020F0502020204030204" pitchFamily="34" charset="0"/>
                          <a:cs typeface="Times New Roman" panose="02020603050405020304" pitchFamily="18" charset="0"/>
                        </a:rPr>
                        <a:t> 250 mg DT = (K1 + K2) + (M1 + M2 + M3)</a:t>
                      </a:r>
                      <a:endParaRPr lang="en-US" sz="950" dirty="0">
                        <a:solidFill>
                          <a:srgbClr val="FF0000"/>
                        </a:solidFill>
                        <a:latin typeface="Gill Sans MT" panose="020B0502020104020203"/>
                        <a:ea typeface="Calibri" panose="020F0502020204030204" pitchFamily="34" charset="0"/>
                        <a:cs typeface="Times New Roman" panose="02020603050405020304" pitchFamily="18" charset="0"/>
                      </a:endParaRPr>
                    </a:p>
                  </p:txBody>
                </p:sp>
                <p:sp>
                  <p:nvSpPr>
                    <p:cNvPr id="37" name="Rounded Rectangle 36"/>
                    <p:cNvSpPr/>
                    <p:nvPr/>
                  </p:nvSpPr>
                  <p:spPr>
                    <a:xfrm>
                      <a:off x="3655017" y="3909773"/>
                      <a:ext cx="2911618" cy="982726"/>
                    </a:xfrm>
                    <a:prstGeom prst="roundRect">
                      <a:avLst>
                        <a:gd name="adj" fmla="val 723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I. # of 2-59 m pneumonia cases treated with specific regimen: Public HFs*</a:t>
                      </a:r>
                    </a:p>
                    <a:p>
                      <a:pPr algn="ctr">
                        <a:lnSpc>
                          <a:spcPct val="107000"/>
                        </a:lnSpc>
                        <a:defRPr/>
                      </a:pPr>
                      <a:endParaRPr lang="en-US" sz="3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a:lnSpc>
                          <a:spcPct val="107000"/>
                        </a:lnSpc>
                        <a:defRPr/>
                      </a:pP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H: # treated with 5-day oral amoxicillin = (G1+G2) </a:t>
                      </a:r>
                      <a:r>
                        <a:rPr lang="en-US" sz="950"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 treated with the regimen;</a:t>
                      </a:r>
                    </a:p>
                  </p:txBody>
                </p:sp>
                <p:sp>
                  <p:nvSpPr>
                    <p:cNvPr id="39" name="Rounded Rectangle 38"/>
                    <p:cNvSpPr/>
                    <p:nvPr/>
                  </p:nvSpPr>
                  <p:spPr>
                    <a:xfrm>
                      <a:off x="3642258" y="5166325"/>
                      <a:ext cx="2924377" cy="1659880"/>
                    </a:xfrm>
                    <a:prstGeom prst="roundRect">
                      <a:avLst>
                        <a:gd name="adj" fmla="val 816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algn="ctr">
                        <a:lnSpc>
                          <a:spcPct val="107000"/>
                        </a:lnSpc>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M: Qty. of each medicine required by age group: Public HFs</a:t>
                      </a:r>
                    </a:p>
                    <a:p>
                      <a:pPr algn="ctr">
                        <a:lnSpc>
                          <a:spcPct val="107000"/>
                        </a:lnSpc>
                        <a:defRPr/>
                      </a:pP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M1: Amoxicillin 250 mg DT for 2-11m = I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 of age group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L1</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where L1: Qty per case =10 DTs </a:t>
                      </a:r>
                    </a:p>
                    <a:p>
                      <a:pPr algn="ctr">
                        <a:lnSpc>
                          <a:spcPct val="107000"/>
                        </a:lnSpc>
                        <a:defRPr/>
                      </a:pP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M2: Amoxicillin 250 mg DT for 12-36 m = I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 of age group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L2</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where L2= Qty per case =20 DTs</a:t>
                      </a:r>
                    </a:p>
                    <a:p>
                      <a:pPr algn="ctr">
                        <a:lnSpc>
                          <a:spcPct val="107000"/>
                        </a:lnSpc>
                        <a:defRPr/>
                      </a:pP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M3: Amoxicillin 250 mg DT for 37-59 m = I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 of age group </a:t>
                      </a:r>
                      <a:r>
                        <a:rPr lang="en-US" sz="950" b="1" dirty="0">
                          <a:solidFill>
                            <a:srgbClr val="007698"/>
                          </a:solidFill>
                          <a:latin typeface="Gill Sans MT" panose="020B0502020104020203"/>
                          <a:ea typeface="Calibri" panose="020F0502020204030204" pitchFamily="34" charset="0"/>
                          <a:cs typeface="Calibri" panose="020F0502020204030204" pitchFamily="34" charset="0"/>
                        </a:rPr>
                        <a:t>×</a:t>
                      </a:r>
                      <a:r>
                        <a:rPr lang="en-US" sz="950" b="1" dirty="0">
                          <a:solidFill>
                            <a:srgbClr val="007698"/>
                          </a:solidFill>
                          <a:latin typeface="Gill Sans MT" panose="020B0502020104020203"/>
                          <a:ea typeface="Calibri" panose="020F0502020204030204" pitchFamily="34" charset="0"/>
                          <a:cs typeface="Times New Roman" panose="02020603050405020304" pitchFamily="18" charset="0"/>
                        </a:rPr>
                        <a:t> L3</a:t>
                      </a:r>
                      <a:r>
                        <a:rPr lang="en-US" sz="950" dirty="0">
                          <a:solidFill>
                            <a:srgbClr val="007698"/>
                          </a:solidFill>
                          <a:latin typeface="Gill Sans MT" panose="020B0502020104020203"/>
                          <a:ea typeface="Calibri" panose="020F0502020204030204" pitchFamily="34" charset="0"/>
                          <a:cs typeface="Times New Roman" panose="02020603050405020304" pitchFamily="18" charset="0"/>
                        </a:rPr>
                        <a:t>; where L3: Qty per case =30 DTs</a:t>
                      </a:r>
                    </a:p>
                  </p:txBody>
                </p:sp>
                <p:cxnSp>
                  <p:nvCxnSpPr>
                    <p:cNvPr id="42" name="Straight Arrow Connector 41"/>
                    <p:cNvCxnSpPr>
                      <a:cxnSpLocks/>
                      <a:stCxn id="37" idx="2"/>
                      <a:endCxn id="39" idx="0"/>
                    </p:cNvCxnSpPr>
                    <p:nvPr/>
                  </p:nvCxnSpPr>
                  <p:spPr>
                    <a:xfrm flipH="1">
                      <a:off x="5104447" y="4892499"/>
                      <a:ext cx="6379" cy="273826"/>
                    </a:xfrm>
                    <a:prstGeom prst="straightConnector1">
                      <a:avLst/>
                    </a:prstGeom>
                    <a:ln w="19050">
                      <a:solidFill>
                        <a:schemeClr val="tx1">
                          <a:lumMod val="65000"/>
                          <a:lumOff val="3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45" name="Straight Arrow Connector 44"/>
                    <p:cNvCxnSpPr>
                      <a:cxnSpLocks/>
                      <a:stCxn id="62" idx="2"/>
                      <a:endCxn id="37" idx="0"/>
                    </p:cNvCxnSpPr>
                    <p:nvPr/>
                  </p:nvCxnSpPr>
                  <p:spPr>
                    <a:xfrm>
                      <a:off x="5107636" y="3702872"/>
                      <a:ext cx="3190" cy="206901"/>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28">
                      <a:extLst>
                        <a:ext uri="{FF2B5EF4-FFF2-40B4-BE49-F238E27FC236}">
                          <a16:creationId xmlns:a16="http://schemas.microsoft.com/office/drawing/2014/main" id="{C92305CB-1495-4A7F-B244-3A465CBEC025}"/>
                        </a:ext>
                      </a:extLst>
                    </p:cNvPr>
                    <p:cNvCxnSpPr>
                      <a:cxnSpLocks/>
                      <a:stCxn id="36" idx="2"/>
                      <a:endCxn id="35" idx="0"/>
                    </p:cNvCxnSpPr>
                    <p:nvPr/>
                  </p:nvCxnSpPr>
                  <p:spPr>
                    <a:xfrm rot="16200000" flipH="1">
                      <a:off x="2488989" y="6348791"/>
                      <a:ext cx="484281" cy="1482711"/>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47" name="Connector: Elbow 28">
                      <a:extLst>
                        <a:ext uri="{FF2B5EF4-FFF2-40B4-BE49-F238E27FC236}">
                          <a16:creationId xmlns:a16="http://schemas.microsoft.com/office/drawing/2014/main" id="{C92305CB-1495-4A7F-B244-3A465CBEC025}"/>
                        </a:ext>
                      </a:extLst>
                    </p:cNvPr>
                    <p:cNvCxnSpPr>
                      <a:cxnSpLocks/>
                      <a:stCxn id="39" idx="2"/>
                      <a:endCxn id="35" idx="0"/>
                    </p:cNvCxnSpPr>
                    <p:nvPr/>
                  </p:nvCxnSpPr>
                  <p:spPr>
                    <a:xfrm rot="5400000">
                      <a:off x="4035425" y="6263265"/>
                      <a:ext cx="506083" cy="1631962"/>
                    </a:xfrm>
                    <a:prstGeom prst="bentConnector3">
                      <a:avLst>
                        <a:gd name="adj1" fmla="val 51273"/>
                      </a:avLst>
                    </a:prstGeom>
                    <a:noFill/>
                    <a:ln w="19050" cap="flat" cmpd="sng" algn="ctr">
                      <a:solidFill>
                        <a:schemeClr val="bg1">
                          <a:lumMod val="50000"/>
                        </a:schemeClr>
                      </a:solidFill>
                      <a:prstDash val="solid"/>
                      <a:miter lim="800000"/>
                      <a:tailEnd type="triangle"/>
                    </a:ln>
                    <a:effectLst/>
                  </p:spPr>
                </p:cxnSp>
              </p:grpSp>
            </p:grpSp>
          </p:grpSp>
        </p:grpSp>
        <p:sp>
          <p:nvSpPr>
            <p:cNvPr id="31" name="Rounded Rectangle 90">
              <a:extLst>
                <a:ext uri="{FF2B5EF4-FFF2-40B4-BE49-F238E27FC236}">
                  <a16:creationId xmlns:a16="http://schemas.microsoft.com/office/drawing/2014/main" id="{5EDA67CD-5CAB-4197-8338-C36ECB7C4807}"/>
                </a:ext>
              </a:extLst>
            </p:cNvPr>
            <p:cNvSpPr/>
            <p:nvPr/>
          </p:nvSpPr>
          <p:spPr>
            <a:xfrm>
              <a:off x="647990" y="2194524"/>
              <a:ext cx="5486400" cy="50638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lnSpc>
                  <a:spcPct val="106000"/>
                </a:lnSpc>
              </a:pPr>
              <a:r>
                <a:rPr lang="en-US" sz="950" dirty="0">
                  <a:solidFill>
                    <a:schemeClr val="tx1"/>
                  </a:solidFill>
                  <a:ea typeface="Calibri" panose="020F0502020204030204" pitchFamily="34" charset="0"/>
                  <a:cs typeface="Times New Roman" panose="02020603050405020304" pitchFamily="18" charset="0"/>
                </a:rPr>
                <a:t>E: # of 2-59 m pneumonia cases treated by level of care </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E1: # at community level (by CHWs) = D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treated at community level;</a:t>
              </a:r>
            </a:p>
            <a:p>
              <a:pPr algn="ctr">
                <a:lnSpc>
                  <a:spcPct val="106000"/>
                </a:lnSpc>
              </a:pPr>
              <a:r>
                <a:rPr lang="en-US" sz="950" dirty="0">
                  <a:solidFill>
                    <a:schemeClr val="accent4"/>
                  </a:solidFill>
                  <a:ea typeface="Calibri" panose="020F0502020204030204" pitchFamily="34" charset="0"/>
                  <a:cs typeface="Times New Roman" panose="02020603050405020304" pitchFamily="18" charset="0"/>
                </a:rPr>
                <a:t>E2:. # at 1st-level public HFs = D </a:t>
              </a:r>
              <a:r>
                <a:rPr lang="en-US" sz="950" dirty="0">
                  <a:solidFill>
                    <a:schemeClr val="accent4"/>
                  </a:solidFill>
                  <a:ea typeface="Calibri" panose="020F0502020204030204" pitchFamily="34" charset="0"/>
                  <a:cs typeface="Calibri" panose="020F0502020204030204" pitchFamily="34" charset="0"/>
                </a:rPr>
                <a:t>×</a:t>
              </a:r>
              <a:r>
                <a:rPr lang="en-US" sz="950" dirty="0">
                  <a:solidFill>
                    <a:schemeClr val="accent4"/>
                  </a:solidFill>
                  <a:ea typeface="Calibri" panose="020F0502020204030204" pitchFamily="34" charset="0"/>
                  <a:cs typeface="Times New Roman" panose="02020603050405020304" pitchFamily="18" charset="0"/>
                </a:rPr>
                <a:t> % treated at public HFs;</a:t>
              </a:r>
            </a:p>
          </p:txBody>
        </p:sp>
        <p:cxnSp>
          <p:nvCxnSpPr>
            <p:cNvPr id="50" name="Straight Arrow Connector 49">
              <a:extLst>
                <a:ext uri="{FF2B5EF4-FFF2-40B4-BE49-F238E27FC236}">
                  <a16:creationId xmlns:a16="http://schemas.microsoft.com/office/drawing/2014/main" id="{6DCC0628-A376-40FD-9D65-CD39C550C4B5}"/>
                </a:ext>
              </a:extLst>
            </p:cNvPr>
            <p:cNvCxnSpPr>
              <a:cxnSpLocks/>
              <a:stCxn id="90" idx="2"/>
              <a:endCxn id="31" idx="0"/>
            </p:cNvCxnSpPr>
            <p:nvPr/>
          </p:nvCxnSpPr>
          <p:spPr>
            <a:xfrm>
              <a:off x="3383921" y="1985198"/>
              <a:ext cx="7269" cy="20932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2" name="TextBox 31">
            <a:extLst>
              <a:ext uri="{FF2B5EF4-FFF2-40B4-BE49-F238E27FC236}">
                <a16:creationId xmlns:a16="http://schemas.microsoft.com/office/drawing/2014/main" id="{D901F034-EEEC-E7AC-BDF5-4408C70C5D1B}"/>
              </a:ext>
            </a:extLst>
          </p:cNvPr>
          <p:cNvSpPr txBox="1"/>
          <p:nvPr/>
        </p:nvSpPr>
        <p:spPr>
          <a:xfrm>
            <a:off x="47003" y="43025"/>
            <a:ext cx="3195135" cy="609590"/>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amoxicillin used to treat </a:t>
            </a:r>
            <a:r>
              <a:rPr lang="en-US" sz="1000" b="1" dirty="0" err="1">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nonsevere</a:t>
            </a: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 pneumonia in children 2–59 months based on morbidity method (simplified version)</a:t>
            </a:r>
          </a:p>
        </p:txBody>
      </p:sp>
    </p:spTree>
    <p:extLst>
      <p:ext uri="{BB962C8B-B14F-4D97-AF65-F5344CB8AC3E}">
        <p14:creationId xmlns:p14="http://schemas.microsoft.com/office/powerpoint/2010/main" val="2302089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2AB8151C-76A6-D59B-B5EB-0EC1660CAE07}"/>
              </a:ext>
            </a:extLst>
          </p:cNvPr>
          <p:cNvSpPr txBox="1"/>
          <p:nvPr/>
        </p:nvSpPr>
        <p:spPr>
          <a:xfrm>
            <a:off x="47004" y="43025"/>
            <a:ext cx="2515722" cy="609590"/>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products used to treat diarrhea in children under 5 based on morbidity method</a:t>
            </a:r>
          </a:p>
        </p:txBody>
      </p:sp>
      <p:grpSp>
        <p:nvGrpSpPr>
          <p:cNvPr id="35" name="Group 34">
            <a:extLst>
              <a:ext uri="{FF2B5EF4-FFF2-40B4-BE49-F238E27FC236}">
                <a16:creationId xmlns:a16="http://schemas.microsoft.com/office/drawing/2014/main" id="{80AFF326-C092-7058-9FFC-F29D15E44DFB}"/>
              </a:ext>
            </a:extLst>
          </p:cNvPr>
          <p:cNvGrpSpPr/>
          <p:nvPr/>
        </p:nvGrpSpPr>
        <p:grpSpPr>
          <a:xfrm>
            <a:off x="2077155" y="191913"/>
            <a:ext cx="6858000" cy="8760174"/>
            <a:chOff x="0" y="191913"/>
            <a:chExt cx="6858000" cy="8760174"/>
          </a:xfrm>
        </p:grpSpPr>
        <p:cxnSp>
          <p:nvCxnSpPr>
            <p:cNvPr id="36" name="Connector: Elbow 28">
              <a:extLst>
                <a:ext uri="{FF2B5EF4-FFF2-40B4-BE49-F238E27FC236}">
                  <a16:creationId xmlns:a16="http://schemas.microsoft.com/office/drawing/2014/main" id="{91B53D35-7251-87CA-8FF8-C00D363026B6}"/>
                </a:ext>
              </a:extLst>
            </p:cNvPr>
            <p:cNvCxnSpPr>
              <a:cxnSpLocks/>
              <a:stCxn id="66" idx="2"/>
              <a:endCxn id="71" idx="0"/>
            </p:cNvCxnSpPr>
            <p:nvPr/>
          </p:nvCxnSpPr>
          <p:spPr>
            <a:xfrm rot="5400000">
              <a:off x="2032557" y="1088348"/>
              <a:ext cx="278287" cy="2514600"/>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38" name="Connector: Elbow 27">
              <a:extLst>
                <a:ext uri="{FF2B5EF4-FFF2-40B4-BE49-F238E27FC236}">
                  <a16:creationId xmlns:a16="http://schemas.microsoft.com/office/drawing/2014/main" id="{D21DAC5A-7AEE-CCB1-8F61-985B70886059}"/>
                </a:ext>
              </a:extLst>
            </p:cNvPr>
            <p:cNvCxnSpPr>
              <a:cxnSpLocks/>
              <a:stCxn id="66" idx="2"/>
              <a:endCxn id="73" idx="0"/>
            </p:cNvCxnSpPr>
            <p:nvPr/>
          </p:nvCxnSpPr>
          <p:spPr>
            <a:xfrm rot="16200000" flipH="1">
              <a:off x="4339724" y="1295781"/>
              <a:ext cx="278287" cy="2099734"/>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Rounded Rectangle 49">
              <a:extLst>
                <a:ext uri="{FF2B5EF4-FFF2-40B4-BE49-F238E27FC236}">
                  <a16:creationId xmlns:a16="http://schemas.microsoft.com/office/drawing/2014/main" id="{D702748C-3720-B6C4-49FF-83B0BD7BE7ED}"/>
                </a:ext>
              </a:extLst>
            </p:cNvPr>
            <p:cNvSpPr/>
            <p:nvPr/>
          </p:nvSpPr>
          <p:spPr>
            <a:xfrm>
              <a:off x="2546105" y="191913"/>
              <a:ext cx="1765790" cy="16196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marL="0" marR="0" algn="ctr">
                <a:lnSpc>
                  <a:spcPct val="107000"/>
                </a:lnSpc>
                <a:spcBef>
                  <a:spcPts val="0"/>
                </a:spcBef>
                <a:spcAft>
                  <a:spcPts val="800"/>
                </a:spcAft>
              </a:pPr>
              <a:r>
                <a:rPr lang="en-US" sz="950" kern="1200" spc="-10" dirty="0">
                  <a:solidFill>
                    <a:srgbClr val="000000"/>
                  </a:solidFill>
                  <a:effectLst/>
                  <a:ea typeface="Calibri" panose="020F0502020204030204" pitchFamily="34" charset="0"/>
                  <a:cs typeface="Times New Roman" panose="02020603050405020304" pitchFamily="18" charset="0"/>
                </a:rPr>
                <a:t>A: Total population</a:t>
              </a:r>
              <a:endParaRPr lang="en-US" sz="950" spc="-10" dirty="0">
                <a:effectLst/>
                <a:ea typeface="Calibri" panose="020F0502020204030204" pitchFamily="34" charset="0"/>
                <a:cs typeface="Times New Roman" panose="02020603050405020304" pitchFamily="18" charset="0"/>
              </a:endParaRPr>
            </a:p>
          </p:txBody>
        </p:sp>
        <p:sp>
          <p:nvSpPr>
            <p:cNvPr id="58" name="Rounded Rectangle 50">
              <a:extLst>
                <a:ext uri="{FF2B5EF4-FFF2-40B4-BE49-F238E27FC236}">
                  <a16:creationId xmlns:a16="http://schemas.microsoft.com/office/drawing/2014/main" id="{ED784586-FE01-FE66-F120-8F15679FCEE8}"/>
                </a:ext>
              </a:extLst>
            </p:cNvPr>
            <p:cNvSpPr/>
            <p:nvPr/>
          </p:nvSpPr>
          <p:spPr>
            <a:xfrm>
              <a:off x="1831275" y="477807"/>
              <a:ext cx="3195450" cy="16465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marL="0" marR="0" algn="ctr">
                <a:lnSpc>
                  <a:spcPct val="107000"/>
                </a:lnSpc>
                <a:spcBef>
                  <a:spcPts val="0"/>
                </a:spcBef>
                <a:spcAft>
                  <a:spcPts val="0"/>
                </a:spcAft>
              </a:pPr>
              <a:r>
                <a:rPr lang="en-US" sz="950" kern="1200" spc="-10" dirty="0">
                  <a:solidFill>
                    <a:srgbClr val="000000"/>
                  </a:solidFill>
                  <a:effectLst/>
                  <a:ea typeface="Calibri" panose="020F0502020204030204" pitchFamily="34" charset="0"/>
                  <a:cs typeface="Times New Roman" panose="02020603050405020304" pitchFamily="18" charset="0"/>
                </a:rPr>
                <a:t>B: Total population of under 5 years </a:t>
              </a:r>
              <a:r>
                <a:rPr lang="en-US" sz="950" kern="1200" spc="-10" dirty="0">
                  <a:solidFill>
                    <a:schemeClr val="accent4"/>
                  </a:solidFill>
                  <a:effectLst/>
                  <a:ea typeface="Calibri" panose="020F0502020204030204" pitchFamily="34" charset="0"/>
                  <a:cs typeface="Times New Roman" panose="02020603050405020304" pitchFamily="18" charset="0"/>
                </a:rPr>
                <a:t>= A </a:t>
              </a:r>
              <a:r>
                <a:rPr lang="en-US" sz="950" kern="1200" spc="-10" dirty="0">
                  <a:solidFill>
                    <a:schemeClr val="accent4"/>
                  </a:solidFill>
                  <a:effectLst/>
                  <a:ea typeface="Calibri" panose="020F0502020204030204" pitchFamily="34" charset="0"/>
                  <a:cs typeface="Calibri" panose="020F0502020204030204" pitchFamily="34" charset="0"/>
                </a:rPr>
                <a:t>×</a:t>
              </a:r>
              <a:r>
                <a:rPr lang="en-US" sz="950" kern="1200" spc="-10" dirty="0">
                  <a:solidFill>
                    <a:schemeClr val="accent4"/>
                  </a:solidFill>
                  <a:effectLst/>
                  <a:ea typeface="Calibri" panose="020F0502020204030204" pitchFamily="34" charset="0"/>
                  <a:cs typeface="Times New Roman" panose="02020603050405020304" pitchFamily="18" charset="0"/>
                </a:rPr>
                <a:t> % of &lt;5 years </a:t>
              </a:r>
              <a:endParaRPr lang="en-US" sz="950" spc="-10" dirty="0">
                <a:solidFill>
                  <a:schemeClr val="accent4"/>
                </a:solidFill>
                <a:effectLst/>
                <a:ea typeface="Calibri" panose="020F0502020204030204" pitchFamily="34" charset="0"/>
                <a:cs typeface="Times New Roman" panose="02020603050405020304" pitchFamily="18" charset="0"/>
              </a:endParaRPr>
            </a:p>
          </p:txBody>
        </p:sp>
        <p:sp>
          <p:nvSpPr>
            <p:cNvPr id="64" name="Rounded Rectangle 51">
              <a:extLst>
                <a:ext uri="{FF2B5EF4-FFF2-40B4-BE49-F238E27FC236}">
                  <a16:creationId xmlns:a16="http://schemas.microsoft.com/office/drawing/2014/main" id="{FFCBB8F2-705E-533F-8FEA-BAC5C7FFC605}"/>
                </a:ext>
              </a:extLst>
            </p:cNvPr>
            <p:cNvSpPr/>
            <p:nvPr/>
          </p:nvSpPr>
          <p:spPr>
            <a:xfrm>
              <a:off x="1831275" y="766397"/>
              <a:ext cx="3195450" cy="16344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marL="0" marR="0" algn="ctr">
                <a:lnSpc>
                  <a:spcPct val="106000"/>
                </a:lnSpc>
                <a:spcBef>
                  <a:spcPts val="0"/>
                </a:spcBef>
                <a:spcAft>
                  <a:spcPts val="800"/>
                </a:spcAft>
              </a:pPr>
              <a:r>
                <a:rPr lang="en-US" sz="950" kern="1200" spc="-10" dirty="0">
                  <a:solidFill>
                    <a:srgbClr val="000000"/>
                  </a:solidFill>
                  <a:effectLst/>
                  <a:ea typeface="Calibri" panose="020F0502020204030204" pitchFamily="34" charset="0"/>
                  <a:cs typeface="Times New Roman" panose="02020603050405020304" pitchFamily="18" charset="0"/>
                </a:rPr>
                <a:t>C: # of under 5-year diarrhea cases </a:t>
              </a:r>
              <a:r>
                <a:rPr lang="en-US" sz="950" kern="1200" spc="-10" dirty="0">
                  <a:solidFill>
                    <a:schemeClr val="accent4"/>
                  </a:solidFill>
                  <a:effectLst/>
                  <a:ea typeface="Calibri" panose="020F0502020204030204" pitchFamily="34" charset="0"/>
                  <a:cs typeface="Times New Roman" panose="02020603050405020304" pitchFamily="18" charset="0"/>
                </a:rPr>
                <a:t>= B </a:t>
              </a:r>
              <a:r>
                <a:rPr lang="en-US" sz="950" kern="1200" spc="-10" dirty="0">
                  <a:solidFill>
                    <a:schemeClr val="accent4"/>
                  </a:solidFill>
                  <a:effectLst/>
                  <a:ea typeface="Calibri" panose="020F0502020204030204" pitchFamily="34" charset="0"/>
                  <a:cs typeface="Calibri" panose="020F0502020204030204" pitchFamily="34" charset="0"/>
                </a:rPr>
                <a:t>× i</a:t>
              </a:r>
              <a:r>
                <a:rPr lang="en-US" sz="950" kern="1200" spc="-10" dirty="0">
                  <a:solidFill>
                    <a:schemeClr val="accent4"/>
                  </a:solidFill>
                  <a:effectLst/>
                  <a:ea typeface="Calibri" panose="020F0502020204030204" pitchFamily="34" charset="0"/>
                  <a:cs typeface="Times New Roman" panose="02020603050405020304" pitchFamily="18" charset="0"/>
                </a:rPr>
                <a:t>ncidence of diarrhea</a:t>
              </a:r>
              <a:endParaRPr lang="en-US" sz="950" spc="-10" dirty="0">
                <a:solidFill>
                  <a:schemeClr val="accent4"/>
                </a:solidFill>
                <a:effectLst/>
                <a:ea typeface="Calibri" panose="020F0502020204030204" pitchFamily="34" charset="0"/>
                <a:cs typeface="Times New Roman" panose="02020603050405020304" pitchFamily="18" charset="0"/>
              </a:endParaRPr>
            </a:p>
          </p:txBody>
        </p:sp>
        <p:sp>
          <p:nvSpPr>
            <p:cNvPr id="65" name="Rounded Rectangle 52">
              <a:extLst>
                <a:ext uri="{FF2B5EF4-FFF2-40B4-BE49-F238E27FC236}">
                  <a16:creationId xmlns:a16="http://schemas.microsoft.com/office/drawing/2014/main" id="{BBCA3228-A6B0-E19F-EE71-B2DECBF53F12}"/>
                </a:ext>
              </a:extLst>
            </p:cNvPr>
            <p:cNvSpPr/>
            <p:nvPr/>
          </p:nvSpPr>
          <p:spPr>
            <a:xfrm>
              <a:off x="1165859" y="1053779"/>
              <a:ext cx="4526282" cy="34293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marL="0" marR="0" algn="ctr">
                <a:lnSpc>
                  <a:spcPct val="106000"/>
                </a:lnSpc>
                <a:spcBef>
                  <a:spcPts val="0"/>
                </a:spcBef>
                <a:spcAft>
                  <a:spcPts val="0"/>
                </a:spcAft>
              </a:pPr>
              <a:r>
                <a:rPr lang="en-US" sz="950" spc="-10" dirty="0">
                  <a:solidFill>
                    <a:schemeClr val="tx1"/>
                  </a:solidFill>
                  <a:ea typeface="Calibri" panose="020F0502020204030204" pitchFamily="34" charset="0"/>
                  <a:cs typeface="Times New Roman" panose="02020603050405020304" pitchFamily="18" charset="0"/>
                </a:rPr>
                <a:t>D: </a:t>
              </a:r>
              <a:r>
                <a:rPr lang="en-US" sz="950" kern="1200" spc="-10" dirty="0">
                  <a:solidFill>
                    <a:schemeClr val="tx1"/>
                  </a:solidFill>
                  <a:effectLst/>
                  <a:ea typeface="Calibri" panose="020F0502020204030204" pitchFamily="34" charset="0"/>
                  <a:cs typeface="Times New Roman" panose="02020603050405020304" pitchFamily="18" charset="0"/>
                </a:rPr>
                <a:t># of under 5-year diarrhea cases treated in public health care services, including CHWs  </a:t>
              </a:r>
              <a:endParaRPr lang="en-US" sz="950" spc="-10" dirty="0">
                <a:solidFill>
                  <a:schemeClr val="tx1"/>
                </a:solidFill>
                <a:effectLst/>
                <a:ea typeface="Calibri" panose="020F0502020204030204" pitchFamily="34" charset="0"/>
                <a:cs typeface="Times New Roman" panose="02020603050405020304" pitchFamily="18" charset="0"/>
              </a:endParaRPr>
            </a:p>
            <a:p>
              <a:pPr marL="0" marR="0" algn="ctr">
                <a:lnSpc>
                  <a:spcPct val="106000"/>
                </a:lnSpc>
                <a:spcBef>
                  <a:spcPts val="0"/>
                </a:spcBef>
                <a:spcAft>
                  <a:spcPts val="0"/>
                </a:spcAft>
              </a:pPr>
              <a:r>
                <a:rPr lang="en-US" sz="950" kern="1200" spc="-10" dirty="0">
                  <a:solidFill>
                    <a:schemeClr val="accent4"/>
                  </a:solidFill>
                  <a:effectLst/>
                  <a:ea typeface="Calibri" panose="020F0502020204030204" pitchFamily="34" charset="0"/>
                  <a:cs typeface="Times New Roman" panose="02020603050405020304" pitchFamily="18" charset="0"/>
                </a:rPr>
                <a:t>= C </a:t>
              </a:r>
              <a:r>
                <a:rPr lang="en-US" sz="950" kern="1200" spc="-10" dirty="0">
                  <a:solidFill>
                    <a:schemeClr val="accent4"/>
                  </a:solidFill>
                  <a:effectLst/>
                  <a:ea typeface="Calibri" panose="020F0502020204030204" pitchFamily="34" charset="0"/>
                  <a:cs typeface="Calibri" panose="020F0502020204030204" pitchFamily="34" charset="0"/>
                </a:rPr>
                <a:t>×</a:t>
              </a:r>
              <a:r>
                <a:rPr lang="en-US" sz="950" kern="1200" spc="-10" dirty="0">
                  <a:solidFill>
                    <a:schemeClr val="accent4"/>
                  </a:solidFill>
                  <a:effectLst/>
                  <a:ea typeface="Calibri" panose="020F0502020204030204" pitchFamily="34" charset="0"/>
                  <a:cs typeface="Times New Roman" panose="02020603050405020304" pitchFamily="18" charset="0"/>
                </a:rPr>
                <a:t> % of cases treated in public sector services</a:t>
              </a:r>
              <a:endParaRPr lang="en-US" sz="950" spc="-10" dirty="0">
                <a:solidFill>
                  <a:schemeClr val="accent4"/>
                </a:solidFill>
                <a:effectLst/>
                <a:ea typeface="Calibri" panose="020F0502020204030204" pitchFamily="34" charset="0"/>
                <a:cs typeface="Times New Roman" panose="02020603050405020304" pitchFamily="18" charset="0"/>
              </a:endParaRPr>
            </a:p>
          </p:txBody>
        </p:sp>
        <p:sp>
          <p:nvSpPr>
            <p:cNvPr id="66" name="Rounded Rectangle 53">
              <a:extLst>
                <a:ext uri="{FF2B5EF4-FFF2-40B4-BE49-F238E27FC236}">
                  <a16:creationId xmlns:a16="http://schemas.microsoft.com/office/drawing/2014/main" id="{54081DBB-9778-080F-9A4D-E7CC47274446}"/>
                </a:ext>
              </a:extLst>
            </p:cNvPr>
            <p:cNvSpPr/>
            <p:nvPr/>
          </p:nvSpPr>
          <p:spPr>
            <a:xfrm>
              <a:off x="1165859" y="1520643"/>
              <a:ext cx="4526282" cy="68586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marL="0" marR="0" algn="ctr">
                <a:lnSpc>
                  <a:spcPct val="106000"/>
                </a:lnSpc>
                <a:spcBef>
                  <a:spcPts val="0"/>
                </a:spcBef>
                <a:spcAft>
                  <a:spcPts val="0"/>
                </a:spcAft>
              </a:pPr>
              <a:r>
                <a:rPr lang="en-US" sz="950" kern="1200" spc="-10" dirty="0">
                  <a:solidFill>
                    <a:schemeClr val="tx1"/>
                  </a:solidFill>
                  <a:effectLst/>
                  <a:ea typeface="Calibri" panose="020F0502020204030204" pitchFamily="34" charset="0"/>
                  <a:cs typeface="Times New Roman" panose="02020603050405020304" pitchFamily="18" charset="0"/>
                </a:rPr>
                <a:t>E: # of under 5-year diarrhea cases treated by level of care </a:t>
              </a:r>
              <a:endParaRPr lang="en-US" sz="950" spc="-10" dirty="0">
                <a:solidFill>
                  <a:schemeClr val="tx1"/>
                </a:solidFill>
                <a:effectLst/>
                <a:ea typeface="Calibri" panose="020F0502020204030204" pitchFamily="34" charset="0"/>
                <a:cs typeface="Times New Roman" panose="02020603050405020304" pitchFamily="18" charset="0"/>
              </a:endParaRPr>
            </a:p>
            <a:p>
              <a:pPr marL="0" marR="0" algn="ctr">
                <a:lnSpc>
                  <a:spcPct val="106000"/>
                </a:lnSpc>
                <a:spcBef>
                  <a:spcPts val="0"/>
                </a:spcBef>
                <a:spcAft>
                  <a:spcPts val="0"/>
                </a:spcAft>
              </a:pPr>
              <a:r>
                <a:rPr lang="en-US" sz="950" kern="1200" spc="-10" dirty="0">
                  <a:solidFill>
                    <a:schemeClr val="accent4"/>
                  </a:solidFill>
                  <a:effectLst/>
                  <a:ea typeface="Calibri" panose="020F0502020204030204" pitchFamily="34" charset="0"/>
                  <a:cs typeface="Times New Roman" panose="02020603050405020304" pitchFamily="18" charset="0"/>
                </a:rPr>
                <a:t>E1: # at community level (by CHWs) = D </a:t>
              </a:r>
              <a:r>
                <a:rPr lang="en-US" sz="950" kern="1200" spc="-10" dirty="0">
                  <a:solidFill>
                    <a:schemeClr val="accent4"/>
                  </a:solidFill>
                  <a:effectLst/>
                  <a:ea typeface="Calibri" panose="020F0502020204030204" pitchFamily="34" charset="0"/>
                  <a:cs typeface="Calibri" panose="020F0502020204030204" pitchFamily="34" charset="0"/>
                </a:rPr>
                <a:t>×</a:t>
              </a:r>
              <a:r>
                <a:rPr lang="en-US" sz="950" kern="1200" spc="-10" dirty="0">
                  <a:solidFill>
                    <a:schemeClr val="accent4"/>
                  </a:solidFill>
                  <a:effectLst/>
                  <a:ea typeface="Calibri" panose="020F0502020204030204" pitchFamily="34" charset="0"/>
                  <a:cs typeface="Times New Roman" panose="02020603050405020304" pitchFamily="18" charset="0"/>
                </a:rPr>
                <a:t> % treated at community level;</a:t>
              </a:r>
              <a:endParaRPr lang="en-US" sz="950" spc="-10" dirty="0">
                <a:solidFill>
                  <a:schemeClr val="accent4"/>
                </a:solidFill>
                <a:effectLst/>
                <a:ea typeface="Calibri" panose="020F0502020204030204" pitchFamily="34" charset="0"/>
                <a:cs typeface="Times New Roman" panose="02020603050405020304" pitchFamily="18" charset="0"/>
              </a:endParaRPr>
            </a:p>
            <a:p>
              <a:pPr marL="0" marR="0" algn="ctr">
                <a:lnSpc>
                  <a:spcPct val="106000"/>
                </a:lnSpc>
                <a:spcBef>
                  <a:spcPts val="0"/>
                </a:spcBef>
                <a:spcAft>
                  <a:spcPts val="0"/>
                </a:spcAft>
              </a:pPr>
              <a:r>
                <a:rPr lang="en-US" sz="950" kern="1200" spc="-10" dirty="0">
                  <a:solidFill>
                    <a:schemeClr val="accent4"/>
                  </a:solidFill>
                  <a:effectLst/>
                  <a:ea typeface="Calibri" panose="020F0502020204030204" pitchFamily="34" charset="0"/>
                  <a:cs typeface="Times New Roman" panose="02020603050405020304" pitchFamily="18" charset="0"/>
                </a:rPr>
                <a:t>E2: # at 1st-level public HFs = D </a:t>
              </a:r>
              <a:r>
                <a:rPr lang="en-US" sz="950" kern="1200" spc="-10" dirty="0">
                  <a:solidFill>
                    <a:schemeClr val="accent4"/>
                  </a:solidFill>
                  <a:effectLst/>
                  <a:ea typeface="Calibri" panose="020F0502020204030204" pitchFamily="34" charset="0"/>
                  <a:cs typeface="Calibri" panose="020F0502020204030204" pitchFamily="34" charset="0"/>
                </a:rPr>
                <a:t>×</a:t>
              </a:r>
              <a:r>
                <a:rPr lang="en-US" sz="950" kern="1200" spc="-10" dirty="0">
                  <a:solidFill>
                    <a:schemeClr val="accent4"/>
                  </a:solidFill>
                  <a:effectLst/>
                  <a:ea typeface="Calibri" panose="020F0502020204030204" pitchFamily="34" charset="0"/>
                  <a:cs typeface="Times New Roman" panose="02020603050405020304" pitchFamily="18" charset="0"/>
                </a:rPr>
                <a:t> %  treated at 1st-level public HFs;</a:t>
              </a:r>
              <a:endParaRPr lang="en-US" sz="950" spc="-10" dirty="0">
                <a:solidFill>
                  <a:schemeClr val="accent4"/>
                </a:solidFill>
                <a:effectLst/>
                <a:ea typeface="Calibri" panose="020F0502020204030204" pitchFamily="34" charset="0"/>
                <a:cs typeface="Times New Roman" panose="02020603050405020304" pitchFamily="18" charset="0"/>
              </a:endParaRPr>
            </a:p>
            <a:p>
              <a:pPr marL="0" marR="0" algn="ctr">
                <a:lnSpc>
                  <a:spcPct val="106000"/>
                </a:lnSpc>
                <a:spcBef>
                  <a:spcPts val="0"/>
                </a:spcBef>
                <a:spcAft>
                  <a:spcPts val="0"/>
                </a:spcAft>
              </a:pPr>
              <a:r>
                <a:rPr lang="en-US" sz="950" kern="1200" spc="-10" dirty="0">
                  <a:solidFill>
                    <a:schemeClr val="accent4"/>
                  </a:solidFill>
                  <a:effectLst/>
                  <a:ea typeface="Calibri" panose="020F0502020204030204" pitchFamily="34" charset="0"/>
                  <a:cs typeface="Times New Roman" panose="02020603050405020304" pitchFamily="18" charset="0"/>
                </a:rPr>
                <a:t>E3: # at public hospitals = D </a:t>
              </a:r>
              <a:r>
                <a:rPr lang="en-US" sz="950" kern="1200" spc="-10" dirty="0">
                  <a:solidFill>
                    <a:schemeClr val="accent4"/>
                  </a:solidFill>
                  <a:effectLst/>
                  <a:ea typeface="Calibri" panose="020F0502020204030204" pitchFamily="34" charset="0"/>
                  <a:cs typeface="Calibri" panose="020F0502020204030204" pitchFamily="34" charset="0"/>
                </a:rPr>
                <a:t>×</a:t>
              </a:r>
              <a:r>
                <a:rPr lang="en-US" sz="950" kern="1200" spc="-10" dirty="0">
                  <a:solidFill>
                    <a:schemeClr val="accent4"/>
                  </a:solidFill>
                  <a:effectLst/>
                  <a:ea typeface="Calibri" panose="020F0502020204030204" pitchFamily="34" charset="0"/>
                  <a:cs typeface="Times New Roman" panose="02020603050405020304" pitchFamily="18" charset="0"/>
                </a:rPr>
                <a:t> % treated at public hospitals</a:t>
              </a:r>
              <a:endParaRPr lang="en-US" sz="950" spc="-10" dirty="0">
                <a:solidFill>
                  <a:schemeClr val="accent4"/>
                </a:solidFill>
                <a:effectLst/>
                <a:ea typeface="Calibri" panose="020F0502020204030204" pitchFamily="34" charset="0"/>
                <a:cs typeface="Times New Roman" panose="02020603050405020304" pitchFamily="18" charset="0"/>
              </a:endParaRPr>
            </a:p>
          </p:txBody>
        </p:sp>
        <p:cxnSp>
          <p:nvCxnSpPr>
            <p:cNvPr id="67" name="Straight Arrow Connector 66">
              <a:extLst>
                <a:ext uri="{FF2B5EF4-FFF2-40B4-BE49-F238E27FC236}">
                  <a16:creationId xmlns:a16="http://schemas.microsoft.com/office/drawing/2014/main" id="{77692E9D-5554-BA6F-5AB5-C28B524BEAAB}"/>
                </a:ext>
              </a:extLst>
            </p:cNvPr>
            <p:cNvCxnSpPr>
              <a:cxnSpLocks/>
              <a:stCxn id="49" idx="2"/>
              <a:endCxn id="58" idx="0"/>
            </p:cNvCxnSpPr>
            <p:nvPr/>
          </p:nvCxnSpPr>
          <p:spPr>
            <a:xfrm>
              <a:off x="3429000" y="353873"/>
              <a:ext cx="0" cy="12393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4D66A29-8D1A-AB86-905F-6CCE9FC39774}"/>
                </a:ext>
              </a:extLst>
            </p:cNvPr>
            <p:cNvCxnSpPr>
              <a:cxnSpLocks/>
              <a:stCxn id="58" idx="2"/>
              <a:endCxn id="64" idx="0"/>
            </p:cNvCxnSpPr>
            <p:nvPr/>
          </p:nvCxnSpPr>
          <p:spPr>
            <a:xfrm>
              <a:off x="3429000" y="642463"/>
              <a:ext cx="0" cy="12393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57E88F60-2821-36A4-A7B0-4E03182B553E}"/>
                </a:ext>
              </a:extLst>
            </p:cNvPr>
            <p:cNvCxnSpPr>
              <a:cxnSpLocks/>
              <a:stCxn id="65" idx="2"/>
              <a:endCxn id="66" idx="0"/>
            </p:cNvCxnSpPr>
            <p:nvPr/>
          </p:nvCxnSpPr>
          <p:spPr>
            <a:xfrm>
              <a:off x="3429000" y="1396710"/>
              <a:ext cx="0" cy="123933"/>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0A989AFF-CEC9-693A-1A09-62B5B6C45FA3}"/>
                </a:ext>
              </a:extLst>
            </p:cNvPr>
            <p:cNvCxnSpPr>
              <a:cxnSpLocks/>
              <a:stCxn id="64" idx="2"/>
              <a:endCxn id="65" idx="0"/>
            </p:cNvCxnSpPr>
            <p:nvPr/>
          </p:nvCxnSpPr>
          <p:spPr>
            <a:xfrm>
              <a:off x="3429000" y="929846"/>
              <a:ext cx="0" cy="123933"/>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1" name="Rounded Rectangle 161">
              <a:extLst>
                <a:ext uri="{FF2B5EF4-FFF2-40B4-BE49-F238E27FC236}">
                  <a16:creationId xmlns:a16="http://schemas.microsoft.com/office/drawing/2014/main" id="{90B66D16-1665-B52A-70F6-1830B3DDF3D1}"/>
                </a:ext>
              </a:extLst>
            </p:cNvPr>
            <p:cNvSpPr/>
            <p:nvPr/>
          </p:nvSpPr>
          <p:spPr>
            <a:xfrm>
              <a:off x="0" y="2484792"/>
              <a:ext cx="1828800" cy="1153507"/>
            </a:xfrm>
            <a:prstGeom prst="roundRect">
              <a:avLst>
                <a:gd name="adj" fmla="val 9033"/>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600"/>
                </a:spcAft>
              </a:pPr>
              <a:r>
                <a:rPr lang="en-US" sz="950" dirty="0">
                  <a:solidFill>
                    <a:schemeClr val="tx1"/>
                  </a:solidFill>
                </a:rPr>
                <a:t>F: # of under 5-year diarrhea cases treated by type at community level by CHWs*</a:t>
              </a:r>
            </a:p>
            <a:p>
              <a:pPr algn="ctr">
                <a:spcAft>
                  <a:spcPts val="600"/>
                </a:spcAft>
              </a:pPr>
              <a:r>
                <a:rPr lang="en-US" sz="950" dirty="0">
                  <a:solidFill>
                    <a:schemeClr val="accent4"/>
                  </a:solidFill>
                </a:rPr>
                <a:t>F: # of non-severe diarrhea without blood = E1 x % of non-severe diarrhea without blood treated</a:t>
              </a:r>
            </a:p>
          </p:txBody>
        </p:sp>
        <p:sp>
          <p:nvSpPr>
            <p:cNvPr id="72" name="Rounded Rectangle 162">
              <a:extLst>
                <a:ext uri="{FF2B5EF4-FFF2-40B4-BE49-F238E27FC236}">
                  <a16:creationId xmlns:a16="http://schemas.microsoft.com/office/drawing/2014/main" id="{DFA3D0EF-10C1-B803-8ACF-A13805ED5AA5}"/>
                </a:ext>
              </a:extLst>
            </p:cNvPr>
            <p:cNvSpPr/>
            <p:nvPr/>
          </p:nvSpPr>
          <p:spPr>
            <a:xfrm>
              <a:off x="1962573" y="2484792"/>
              <a:ext cx="2103120" cy="774383"/>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600"/>
                </a:spcAft>
              </a:pPr>
              <a:r>
                <a:rPr lang="en-US" sz="950" dirty="0">
                  <a:solidFill>
                    <a:schemeClr val="tx1"/>
                  </a:solidFill>
                </a:rPr>
                <a:t>G: # of under 5-year diarrhea cases treated by type at 1st level public HFs*</a:t>
              </a:r>
            </a:p>
            <a:p>
              <a:pPr algn="ctr">
                <a:spcAft>
                  <a:spcPts val="600"/>
                </a:spcAft>
              </a:pPr>
              <a:r>
                <a:rPr lang="en-US" sz="950" dirty="0">
                  <a:solidFill>
                    <a:schemeClr val="accent4"/>
                  </a:solidFill>
                </a:rPr>
                <a:t>G: # of non-severe diarrhea </a:t>
              </a:r>
            </a:p>
            <a:p>
              <a:pPr algn="ctr">
                <a:spcAft>
                  <a:spcPts val="600"/>
                </a:spcAft>
              </a:pPr>
              <a:r>
                <a:rPr lang="en-US" sz="950" dirty="0">
                  <a:solidFill>
                    <a:schemeClr val="accent4"/>
                  </a:solidFill>
                </a:rPr>
                <a:t>= E2 x % of non-severe diarrhea treated  </a:t>
              </a:r>
            </a:p>
          </p:txBody>
        </p:sp>
        <p:sp>
          <p:nvSpPr>
            <p:cNvPr id="73" name="Rounded Rectangle 163">
              <a:extLst>
                <a:ext uri="{FF2B5EF4-FFF2-40B4-BE49-F238E27FC236}">
                  <a16:creationId xmlns:a16="http://schemas.microsoft.com/office/drawing/2014/main" id="{E8601256-D5B1-F23D-4EBB-8E2DAE858781}"/>
                </a:ext>
              </a:extLst>
            </p:cNvPr>
            <p:cNvSpPr/>
            <p:nvPr/>
          </p:nvSpPr>
          <p:spPr>
            <a:xfrm>
              <a:off x="4199467" y="2484792"/>
              <a:ext cx="2658533" cy="928062"/>
            </a:xfrm>
            <a:prstGeom prst="roundRect">
              <a:avLst>
                <a:gd name="adj" fmla="val 10355"/>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r>
                <a:rPr lang="en-US" sz="950" dirty="0">
                  <a:solidFill>
                    <a:schemeClr val="tx1"/>
                  </a:solidFill>
                </a:rPr>
                <a:t>H: # of under 5-year diarrhea cases treated by type at public hospitals*</a:t>
              </a:r>
            </a:p>
            <a:p>
              <a:pPr algn="ctr"/>
              <a:r>
                <a:rPr lang="en-US" sz="950" dirty="0">
                  <a:solidFill>
                    <a:schemeClr val="accent4"/>
                  </a:solidFill>
                </a:rPr>
                <a:t>H1: # of non-severe diarrhea </a:t>
              </a:r>
            </a:p>
            <a:p>
              <a:pPr algn="ctr"/>
              <a:r>
                <a:rPr lang="en-US" sz="950" dirty="0">
                  <a:solidFill>
                    <a:schemeClr val="accent4"/>
                  </a:solidFill>
                </a:rPr>
                <a:t>= E3 x % of non-severe diarrhea treated;</a:t>
              </a:r>
            </a:p>
            <a:p>
              <a:pPr algn="ctr"/>
              <a:r>
                <a:rPr lang="en-US" sz="950" dirty="0">
                  <a:solidFill>
                    <a:schemeClr val="accent4"/>
                  </a:solidFill>
                </a:rPr>
                <a:t> H2: # of severe diarrhea </a:t>
              </a:r>
            </a:p>
            <a:p>
              <a:pPr algn="ctr"/>
              <a:r>
                <a:rPr lang="en-US" sz="950" dirty="0">
                  <a:solidFill>
                    <a:schemeClr val="accent4"/>
                  </a:solidFill>
                </a:rPr>
                <a:t>= E3 x % of severe diarrhea treated</a:t>
              </a:r>
            </a:p>
          </p:txBody>
        </p:sp>
        <p:cxnSp>
          <p:nvCxnSpPr>
            <p:cNvPr id="74" name="Straight Arrow Connector 73">
              <a:extLst>
                <a:ext uri="{FF2B5EF4-FFF2-40B4-BE49-F238E27FC236}">
                  <a16:creationId xmlns:a16="http://schemas.microsoft.com/office/drawing/2014/main" id="{94E3ACB5-EA2E-F488-4557-73A055E103C4}"/>
                </a:ext>
              </a:extLst>
            </p:cNvPr>
            <p:cNvCxnSpPr>
              <a:cxnSpLocks/>
              <a:stCxn id="71" idx="2"/>
              <a:endCxn id="78" idx="0"/>
            </p:cNvCxnSpPr>
            <p:nvPr/>
          </p:nvCxnSpPr>
          <p:spPr>
            <a:xfrm>
              <a:off x="914400" y="3638299"/>
              <a:ext cx="0" cy="420319"/>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6F766B04-7740-BD67-5C8A-7ADF2447BCD6}"/>
                </a:ext>
              </a:extLst>
            </p:cNvPr>
            <p:cNvCxnSpPr>
              <a:cxnSpLocks/>
              <a:stCxn id="72" idx="2"/>
              <a:endCxn id="77" idx="0"/>
            </p:cNvCxnSpPr>
            <p:nvPr/>
          </p:nvCxnSpPr>
          <p:spPr>
            <a:xfrm>
              <a:off x="3014133" y="3259175"/>
              <a:ext cx="0" cy="48134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066C3E80-1354-A7FD-4C79-5699ABA6DBAF}"/>
                </a:ext>
              </a:extLst>
            </p:cNvPr>
            <p:cNvCxnSpPr>
              <a:cxnSpLocks/>
              <a:stCxn id="73" idx="2"/>
              <a:endCxn id="81" idx="0"/>
            </p:cNvCxnSpPr>
            <p:nvPr/>
          </p:nvCxnSpPr>
          <p:spPr>
            <a:xfrm>
              <a:off x="5528734" y="3412854"/>
              <a:ext cx="0" cy="145233"/>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7" name="Rounded Rectangle 36">
              <a:extLst>
                <a:ext uri="{FF2B5EF4-FFF2-40B4-BE49-F238E27FC236}">
                  <a16:creationId xmlns:a16="http://schemas.microsoft.com/office/drawing/2014/main" id="{96183BF1-84CE-72D2-39ED-6449D844F285}"/>
                </a:ext>
              </a:extLst>
            </p:cNvPr>
            <p:cNvSpPr/>
            <p:nvPr/>
          </p:nvSpPr>
          <p:spPr>
            <a:xfrm>
              <a:off x="1962573" y="3740521"/>
              <a:ext cx="2103120" cy="1741884"/>
            </a:xfrm>
            <a:prstGeom prst="roundRect">
              <a:avLst>
                <a:gd name="adj" fmla="val 5935"/>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600"/>
                </a:spcAft>
              </a:pPr>
              <a:r>
                <a:rPr lang="en-US" sz="950" dirty="0">
                  <a:solidFill>
                    <a:schemeClr val="tx1"/>
                  </a:solidFill>
                </a:rPr>
                <a:t>J: # of under 5-year diarrhea cases treated with specific regimen at 1st level public HFs</a:t>
              </a:r>
            </a:p>
            <a:p>
              <a:pPr algn="ctr">
                <a:spcAft>
                  <a:spcPts val="600"/>
                </a:spcAft>
              </a:pPr>
              <a:r>
                <a:rPr lang="en-US" sz="950" dirty="0">
                  <a:solidFill>
                    <a:schemeClr val="accent4"/>
                  </a:solidFill>
                </a:rPr>
                <a:t>J1: # non-severe without blood treated with 2-day ORS &amp; 10-day Zinc</a:t>
              </a:r>
            </a:p>
            <a:p>
              <a:pPr algn="ctr">
                <a:spcAft>
                  <a:spcPts val="600"/>
                </a:spcAft>
              </a:pPr>
              <a:r>
                <a:rPr lang="en-US" sz="950" dirty="0">
                  <a:solidFill>
                    <a:schemeClr val="accent4"/>
                  </a:solidFill>
                </a:rPr>
                <a:t>= G x % treated with the regimen;</a:t>
              </a:r>
            </a:p>
            <a:p>
              <a:pPr algn="ctr">
                <a:spcAft>
                  <a:spcPts val="600"/>
                </a:spcAft>
              </a:pPr>
              <a:r>
                <a:rPr lang="en-US" sz="950" dirty="0">
                  <a:solidFill>
                    <a:schemeClr val="accent4"/>
                  </a:solidFill>
                </a:rPr>
                <a:t>J2: # non-severe with blood treated with 2-day ORS, 10-day Zinc &amp; 3-day Ciprofloxacin or 5-day Metronidazole = G x % treated with the regimen</a:t>
              </a:r>
            </a:p>
          </p:txBody>
        </p:sp>
        <p:sp>
          <p:nvSpPr>
            <p:cNvPr id="78" name="Rounded Rectangle 38">
              <a:extLst>
                <a:ext uri="{FF2B5EF4-FFF2-40B4-BE49-F238E27FC236}">
                  <a16:creationId xmlns:a16="http://schemas.microsoft.com/office/drawing/2014/main" id="{D3D4835B-02B3-8756-8697-D3245CB43C92}"/>
                </a:ext>
              </a:extLst>
            </p:cNvPr>
            <p:cNvSpPr/>
            <p:nvPr/>
          </p:nvSpPr>
          <p:spPr>
            <a:xfrm>
              <a:off x="0" y="4058618"/>
              <a:ext cx="1828800" cy="1222787"/>
            </a:xfrm>
            <a:prstGeom prst="roundRect">
              <a:avLst>
                <a:gd name="adj" fmla="val 7234"/>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600"/>
                </a:spcAft>
              </a:pPr>
              <a:r>
                <a:rPr lang="en-US" sz="950" dirty="0">
                  <a:solidFill>
                    <a:schemeClr val="tx1"/>
                  </a:solidFill>
                </a:rPr>
                <a:t>I: # of under 5-year diarrhea cases treated with specific regimen at community level by CHWs</a:t>
              </a:r>
            </a:p>
            <a:p>
              <a:pPr algn="ctr">
                <a:spcAft>
                  <a:spcPts val="600"/>
                </a:spcAft>
              </a:pPr>
              <a:r>
                <a:rPr lang="en-US" sz="950" dirty="0">
                  <a:solidFill>
                    <a:schemeClr val="accent4"/>
                  </a:solidFill>
                </a:rPr>
                <a:t>I: # non-severe without blood treated with 2-day ORS &amp; 10-day Zinc </a:t>
              </a:r>
            </a:p>
            <a:p>
              <a:pPr algn="ctr">
                <a:spcAft>
                  <a:spcPts val="600"/>
                </a:spcAft>
              </a:pPr>
              <a:r>
                <a:rPr lang="en-US" sz="950" dirty="0">
                  <a:solidFill>
                    <a:schemeClr val="accent4"/>
                  </a:solidFill>
                </a:rPr>
                <a:t>= F x % treated with the regimen</a:t>
              </a:r>
            </a:p>
          </p:txBody>
        </p:sp>
        <p:sp>
          <p:nvSpPr>
            <p:cNvPr id="79" name="Rounded Rectangle 40">
              <a:extLst>
                <a:ext uri="{FF2B5EF4-FFF2-40B4-BE49-F238E27FC236}">
                  <a16:creationId xmlns:a16="http://schemas.microsoft.com/office/drawing/2014/main" id="{191FE369-D6A9-FACC-0CE4-6F94C0A67BCA}"/>
                </a:ext>
              </a:extLst>
            </p:cNvPr>
            <p:cNvSpPr/>
            <p:nvPr/>
          </p:nvSpPr>
          <p:spPr>
            <a:xfrm>
              <a:off x="1055914" y="8143355"/>
              <a:ext cx="4746172" cy="80873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r>
                <a:rPr lang="en-US" sz="950" dirty="0">
                  <a:solidFill>
                    <a:schemeClr val="tx1"/>
                  </a:solidFill>
                </a:rPr>
                <a:t>S: Quantity of each medicine required to treat under 5-year diarrhea cases in public sector</a:t>
              </a:r>
            </a:p>
            <a:p>
              <a:pPr algn="ctr"/>
              <a:r>
                <a:rPr lang="en-US" sz="950" dirty="0">
                  <a:solidFill>
                    <a:schemeClr val="accent4"/>
                  </a:solidFill>
                </a:rPr>
                <a:t>= Community (N) + 1</a:t>
              </a:r>
              <a:r>
                <a:rPr lang="en-US" sz="950" baseline="30000" dirty="0">
                  <a:solidFill>
                    <a:schemeClr val="accent4"/>
                  </a:solidFill>
                </a:rPr>
                <a:t>st</a:t>
              </a:r>
              <a:r>
                <a:rPr lang="en-US" sz="950" dirty="0">
                  <a:solidFill>
                    <a:schemeClr val="accent4"/>
                  </a:solidFill>
                </a:rPr>
                <a:t> level public HFs (P) + Public hospitals (R)</a:t>
              </a:r>
            </a:p>
            <a:p>
              <a:r>
                <a:rPr lang="en-US" sz="950" b="1" dirty="0">
                  <a:solidFill>
                    <a:schemeClr val="accent4"/>
                  </a:solidFill>
                </a:rPr>
                <a:t>S1: ORS low </a:t>
              </a:r>
              <a:r>
                <a:rPr lang="en-US" sz="950" b="1" dirty="0" err="1">
                  <a:solidFill>
                    <a:schemeClr val="accent4"/>
                  </a:solidFill>
                </a:rPr>
                <a:t>Osm</a:t>
              </a:r>
              <a:r>
                <a:rPr lang="en-US" sz="950" b="1" dirty="0">
                  <a:solidFill>
                    <a:schemeClr val="accent4"/>
                  </a:solidFill>
                </a:rPr>
                <a:t>. 20.5g sachets = N1 + P1 + R1</a:t>
              </a:r>
            </a:p>
            <a:p>
              <a:r>
                <a:rPr lang="en-US" sz="950" b="1" dirty="0">
                  <a:solidFill>
                    <a:schemeClr val="accent4"/>
                  </a:solidFill>
                </a:rPr>
                <a:t>S2: Zinc 20mg DT = N2a + N2b + P2a + P2b + R2a + R2b</a:t>
              </a:r>
            </a:p>
            <a:p>
              <a:r>
                <a:rPr lang="en-US" sz="950" dirty="0">
                  <a:solidFill>
                    <a:schemeClr val="accent4"/>
                  </a:solidFill>
                </a:rPr>
                <a:t>Plus other medicines</a:t>
              </a:r>
            </a:p>
          </p:txBody>
        </p:sp>
        <p:sp>
          <p:nvSpPr>
            <p:cNvPr id="80" name="Rounded Rectangle 41">
              <a:extLst>
                <a:ext uri="{FF2B5EF4-FFF2-40B4-BE49-F238E27FC236}">
                  <a16:creationId xmlns:a16="http://schemas.microsoft.com/office/drawing/2014/main" id="{19D275C4-5A54-A616-31F0-25EA9798D6A7}"/>
                </a:ext>
              </a:extLst>
            </p:cNvPr>
            <p:cNvSpPr/>
            <p:nvPr/>
          </p:nvSpPr>
          <p:spPr>
            <a:xfrm>
              <a:off x="0" y="5571912"/>
              <a:ext cx="1828800" cy="2299573"/>
            </a:xfrm>
            <a:prstGeom prst="roundRect">
              <a:avLst>
                <a:gd name="adj" fmla="val 3417"/>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300"/>
                </a:spcAft>
              </a:pPr>
              <a:r>
                <a:rPr lang="en-US" sz="950" dirty="0">
                  <a:solidFill>
                    <a:schemeClr val="tx1"/>
                  </a:solidFill>
                </a:rPr>
                <a:t>N: Quantity of each medicine required by age group: Community level (CHWs)</a:t>
              </a:r>
            </a:p>
            <a:p>
              <a:pPr algn="ctr">
                <a:spcAft>
                  <a:spcPts val="300"/>
                </a:spcAft>
              </a:pPr>
              <a:r>
                <a:rPr lang="en-US" sz="950" dirty="0">
                  <a:solidFill>
                    <a:schemeClr val="accent4"/>
                  </a:solidFill>
                </a:rPr>
                <a:t>N1: ORS 20.5g = I  x M1; </a:t>
              </a:r>
            </a:p>
            <a:p>
              <a:pPr algn="ctr">
                <a:spcAft>
                  <a:spcPts val="300"/>
                </a:spcAft>
              </a:pPr>
              <a:r>
                <a:rPr lang="en-US" sz="950" dirty="0">
                  <a:solidFill>
                    <a:schemeClr val="accent4"/>
                  </a:solidFill>
                </a:rPr>
                <a:t>where M1: quantity per case = 2 sachets;</a:t>
              </a:r>
            </a:p>
            <a:p>
              <a:pPr algn="ctr">
                <a:spcAft>
                  <a:spcPts val="300"/>
                </a:spcAft>
              </a:pPr>
              <a:r>
                <a:rPr lang="en-US" sz="950" dirty="0">
                  <a:solidFill>
                    <a:schemeClr val="accent4"/>
                  </a:solidFill>
                </a:rPr>
                <a:t>N2a: Zinc 20mg DT for 2-5m = I x % treated x M2a; </a:t>
              </a:r>
            </a:p>
            <a:p>
              <a:pPr algn="ctr">
                <a:spcAft>
                  <a:spcPts val="300"/>
                </a:spcAft>
              </a:pPr>
              <a:r>
                <a:rPr lang="en-US" sz="950" dirty="0">
                  <a:solidFill>
                    <a:schemeClr val="accent4"/>
                  </a:solidFill>
                </a:rPr>
                <a:t>where M2a: quantity per case = 5 DTs </a:t>
              </a:r>
            </a:p>
            <a:p>
              <a:pPr algn="ctr">
                <a:spcAft>
                  <a:spcPts val="300"/>
                </a:spcAft>
              </a:pPr>
              <a:r>
                <a:rPr lang="en-US" sz="950" dirty="0">
                  <a:solidFill>
                    <a:schemeClr val="accent4"/>
                  </a:solidFill>
                </a:rPr>
                <a:t>N2b: Zinc 20mg DT for 6-59m = I x % treated x M2b; </a:t>
              </a:r>
            </a:p>
            <a:p>
              <a:pPr algn="ctr">
                <a:spcAft>
                  <a:spcPts val="300"/>
                </a:spcAft>
              </a:pPr>
              <a:r>
                <a:rPr lang="en-US" sz="950" dirty="0">
                  <a:solidFill>
                    <a:schemeClr val="accent4"/>
                  </a:solidFill>
                </a:rPr>
                <a:t>where M2b: quantity per case = 10 DTs</a:t>
              </a:r>
            </a:p>
          </p:txBody>
        </p:sp>
        <p:sp>
          <p:nvSpPr>
            <p:cNvPr id="81" name="Rounded Rectangle 42">
              <a:extLst>
                <a:ext uri="{FF2B5EF4-FFF2-40B4-BE49-F238E27FC236}">
                  <a16:creationId xmlns:a16="http://schemas.microsoft.com/office/drawing/2014/main" id="{917D0362-927A-39FF-5F29-6C8431645DA4}"/>
                </a:ext>
              </a:extLst>
            </p:cNvPr>
            <p:cNvSpPr/>
            <p:nvPr/>
          </p:nvSpPr>
          <p:spPr>
            <a:xfrm>
              <a:off x="4199467" y="3558087"/>
              <a:ext cx="2658533" cy="2321600"/>
            </a:xfrm>
            <a:prstGeom prst="roundRect">
              <a:avLst>
                <a:gd name="adj" fmla="val 4086"/>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r>
                <a:rPr lang="en-US" sz="950" dirty="0">
                  <a:solidFill>
                    <a:schemeClr val="tx1"/>
                  </a:solidFill>
                </a:rPr>
                <a:t>K and L: # of under 5-year diarrhea cases treated with specific regimen: public hospitals</a:t>
              </a:r>
            </a:p>
            <a:p>
              <a:pPr algn="ctr"/>
              <a:endParaRPr lang="en-US" sz="300" dirty="0">
                <a:solidFill>
                  <a:schemeClr val="tx1"/>
                </a:solidFill>
              </a:endParaRPr>
            </a:p>
            <a:p>
              <a:pPr algn="ctr"/>
              <a:r>
                <a:rPr lang="en-US" sz="900" dirty="0">
                  <a:solidFill>
                    <a:schemeClr val="accent4"/>
                  </a:solidFill>
                </a:rPr>
                <a:t>K1: # non severe diarrhea without blood treated with 2-day ORS &amp; 10-day Zinc = H1 x % treated with the regimen</a:t>
              </a:r>
            </a:p>
            <a:p>
              <a:pPr algn="ctr"/>
              <a:endParaRPr lang="en-US" sz="300" dirty="0">
                <a:solidFill>
                  <a:schemeClr val="accent4"/>
                </a:solidFill>
              </a:endParaRPr>
            </a:p>
            <a:p>
              <a:pPr algn="ctr"/>
              <a:r>
                <a:rPr lang="en-US" sz="900" dirty="0">
                  <a:solidFill>
                    <a:schemeClr val="accent4"/>
                  </a:solidFill>
                </a:rPr>
                <a:t>K2: # non severe diarrhea with blood treated with 2-day ORS, 10-day Zinc &amp; 3-day Ciprofloxacin or 5-day Metronidazole = H1 x % treated with the regimen;</a:t>
              </a:r>
            </a:p>
            <a:p>
              <a:pPr algn="ctr"/>
              <a:endParaRPr lang="en-US" sz="300" dirty="0">
                <a:solidFill>
                  <a:schemeClr val="accent4"/>
                </a:solidFill>
              </a:endParaRPr>
            </a:p>
            <a:p>
              <a:pPr algn="ctr"/>
              <a:r>
                <a:rPr lang="en-US" sz="900" dirty="0">
                  <a:solidFill>
                    <a:schemeClr val="accent4"/>
                  </a:solidFill>
                </a:rPr>
                <a:t>L1: # severe diarrhea without blood treated with Ringer's solution stat, 2-day ORS and 10-day Zinc = H2 x % treated with the regimen;</a:t>
              </a:r>
            </a:p>
            <a:p>
              <a:pPr algn="ctr"/>
              <a:endParaRPr lang="en-US" sz="300" dirty="0">
                <a:solidFill>
                  <a:schemeClr val="accent4"/>
                </a:solidFill>
              </a:endParaRPr>
            </a:p>
            <a:p>
              <a:pPr algn="ctr"/>
              <a:r>
                <a:rPr lang="en-US" sz="900" dirty="0">
                  <a:solidFill>
                    <a:schemeClr val="accent4"/>
                  </a:solidFill>
                </a:rPr>
                <a:t>L2: # severe diarrhea with blood treated with Ringer's solution stat, 2-day ORS, 10-day Zinc, 3-day Ceftriaxone or 5-day Metronidazole = H2 x % treated with the regimen</a:t>
              </a:r>
            </a:p>
          </p:txBody>
        </p:sp>
        <p:sp>
          <p:nvSpPr>
            <p:cNvPr id="82" name="Rounded Rectangle 43">
              <a:extLst>
                <a:ext uri="{FF2B5EF4-FFF2-40B4-BE49-F238E27FC236}">
                  <a16:creationId xmlns:a16="http://schemas.microsoft.com/office/drawing/2014/main" id="{0EFAD976-9E52-6BAA-F500-81ADA57755B1}"/>
                </a:ext>
              </a:extLst>
            </p:cNvPr>
            <p:cNvSpPr/>
            <p:nvPr/>
          </p:nvSpPr>
          <p:spPr>
            <a:xfrm>
              <a:off x="1962573" y="5828283"/>
              <a:ext cx="2103120" cy="2043202"/>
            </a:xfrm>
            <a:prstGeom prst="roundRect">
              <a:avLst>
                <a:gd name="adj" fmla="val 3137"/>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300"/>
                </a:spcAft>
              </a:pPr>
              <a:r>
                <a:rPr lang="en-US" sz="950" dirty="0">
                  <a:solidFill>
                    <a:schemeClr val="tx1"/>
                  </a:solidFill>
                </a:rPr>
                <a:t>P: Quantity of each medicine required by age group at 1st level public HFs</a:t>
              </a:r>
            </a:p>
            <a:p>
              <a:pPr algn="ctr">
                <a:spcAft>
                  <a:spcPts val="300"/>
                </a:spcAft>
              </a:pPr>
              <a:r>
                <a:rPr lang="en-US" sz="950" dirty="0">
                  <a:solidFill>
                    <a:schemeClr val="accent4"/>
                  </a:solidFill>
                </a:rPr>
                <a:t>P1: ORS 20.5g = (J1+J2) x O1; </a:t>
              </a:r>
            </a:p>
            <a:p>
              <a:pPr algn="ctr">
                <a:spcAft>
                  <a:spcPts val="300"/>
                </a:spcAft>
              </a:pPr>
              <a:r>
                <a:rPr lang="en-US" sz="950" dirty="0">
                  <a:solidFill>
                    <a:schemeClr val="accent4"/>
                  </a:solidFill>
                </a:rPr>
                <a:t>where O1: quantity per case = 2 sachets </a:t>
              </a:r>
            </a:p>
            <a:p>
              <a:pPr algn="ctr">
                <a:spcAft>
                  <a:spcPts val="300"/>
                </a:spcAft>
              </a:pPr>
              <a:r>
                <a:rPr lang="en-US" sz="950" dirty="0">
                  <a:solidFill>
                    <a:schemeClr val="accent4"/>
                  </a:solidFill>
                </a:rPr>
                <a:t>P2a: Zinc 20mg DT for 2-5m = (J1+J2) x % treated x O2a; </a:t>
              </a:r>
            </a:p>
            <a:p>
              <a:pPr algn="ctr">
                <a:spcAft>
                  <a:spcPts val="300"/>
                </a:spcAft>
              </a:pPr>
              <a:r>
                <a:rPr lang="en-US" sz="950" dirty="0">
                  <a:solidFill>
                    <a:schemeClr val="accent4"/>
                  </a:solidFill>
                </a:rPr>
                <a:t>where O2a: quantity per case = 5 DTs </a:t>
              </a:r>
            </a:p>
            <a:p>
              <a:pPr algn="ctr">
                <a:spcAft>
                  <a:spcPts val="300"/>
                </a:spcAft>
              </a:pPr>
              <a:r>
                <a:rPr lang="en-US" sz="950" dirty="0">
                  <a:solidFill>
                    <a:schemeClr val="accent4"/>
                  </a:solidFill>
                </a:rPr>
                <a:t>P2b: Zinc 20mg DT for 6-59m = (J1+J2) x % treated x O2b; </a:t>
              </a:r>
            </a:p>
            <a:p>
              <a:pPr algn="ctr">
                <a:spcAft>
                  <a:spcPts val="300"/>
                </a:spcAft>
              </a:pPr>
              <a:r>
                <a:rPr lang="en-US" sz="950" dirty="0">
                  <a:solidFill>
                    <a:schemeClr val="accent4"/>
                  </a:solidFill>
                </a:rPr>
                <a:t>where O2b: quantity per case = 10 DTs</a:t>
              </a:r>
            </a:p>
            <a:p>
              <a:pPr algn="ctr">
                <a:spcAft>
                  <a:spcPts val="300"/>
                </a:spcAft>
              </a:pPr>
              <a:r>
                <a:rPr lang="en-US" sz="950" dirty="0">
                  <a:solidFill>
                    <a:schemeClr val="accent4"/>
                  </a:solidFill>
                </a:rPr>
                <a:t>Plus other medicines</a:t>
              </a:r>
            </a:p>
          </p:txBody>
        </p:sp>
        <p:sp>
          <p:nvSpPr>
            <p:cNvPr id="83" name="Rounded Rectangle 44">
              <a:extLst>
                <a:ext uri="{FF2B5EF4-FFF2-40B4-BE49-F238E27FC236}">
                  <a16:creationId xmlns:a16="http://schemas.microsoft.com/office/drawing/2014/main" id="{B6C979A7-A6CF-4C46-860B-65E2BB20DAB8}"/>
                </a:ext>
              </a:extLst>
            </p:cNvPr>
            <p:cNvSpPr/>
            <p:nvPr/>
          </p:nvSpPr>
          <p:spPr>
            <a:xfrm>
              <a:off x="4199467" y="6041301"/>
              <a:ext cx="2658533" cy="1830184"/>
            </a:xfrm>
            <a:prstGeom prst="roundRect">
              <a:avLst>
                <a:gd name="adj" fmla="val 7197"/>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spAutoFit/>
            </a:bodyPr>
            <a:lstStyle/>
            <a:p>
              <a:pPr algn="ctr">
                <a:spcAft>
                  <a:spcPts val="300"/>
                </a:spcAft>
              </a:pPr>
              <a:r>
                <a:rPr lang="en-US" sz="950" dirty="0">
                  <a:solidFill>
                    <a:schemeClr val="tx1"/>
                  </a:solidFill>
                </a:rPr>
                <a:t>R: Quantity of each medicine required by age group at public hospitals</a:t>
              </a:r>
            </a:p>
            <a:p>
              <a:pPr algn="ctr">
                <a:spcAft>
                  <a:spcPts val="300"/>
                </a:spcAft>
              </a:pPr>
              <a:r>
                <a:rPr lang="en-US" sz="950" b="1" dirty="0">
                  <a:solidFill>
                    <a:schemeClr val="accent4"/>
                  </a:solidFill>
                </a:rPr>
                <a:t>R1: ORS 20.5g </a:t>
              </a:r>
            </a:p>
            <a:p>
              <a:pPr algn="ctr">
                <a:spcAft>
                  <a:spcPts val="300"/>
                </a:spcAft>
              </a:pPr>
              <a:r>
                <a:rPr lang="en-US" sz="950" b="1" dirty="0">
                  <a:solidFill>
                    <a:schemeClr val="accent4"/>
                  </a:solidFill>
                </a:rPr>
                <a:t>= (K1+K2+L1+L2) x Q1</a:t>
              </a:r>
              <a:r>
                <a:rPr lang="en-US" sz="950" dirty="0">
                  <a:solidFill>
                    <a:schemeClr val="accent4"/>
                  </a:solidFill>
                </a:rPr>
                <a:t>; </a:t>
              </a:r>
            </a:p>
            <a:p>
              <a:pPr algn="ctr">
                <a:spcAft>
                  <a:spcPts val="300"/>
                </a:spcAft>
              </a:pPr>
              <a:r>
                <a:rPr lang="en-US" sz="950" dirty="0">
                  <a:solidFill>
                    <a:schemeClr val="accent4"/>
                  </a:solidFill>
                </a:rPr>
                <a:t>where Q1: quantity per case = 2 sachets </a:t>
              </a:r>
              <a:r>
                <a:rPr lang="en-US" sz="950" b="1" dirty="0">
                  <a:solidFill>
                    <a:schemeClr val="accent4"/>
                  </a:solidFill>
                </a:rPr>
                <a:t>R2a: Zinc 20mg DT for 2-5m = (K1+K2+L1+L2) x % treated x Q2a</a:t>
              </a:r>
              <a:r>
                <a:rPr lang="en-US" sz="950" dirty="0">
                  <a:solidFill>
                    <a:schemeClr val="accent4"/>
                  </a:solidFill>
                </a:rPr>
                <a:t>; where Q2a: quantity per case = 5 DTs </a:t>
              </a:r>
              <a:r>
                <a:rPr lang="en-US" sz="950" b="1" dirty="0">
                  <a:solidFill>
                    <a:schemeClr val="accent4"/>
                  </a:solidFill>
                </a:rPr>
                <a:t>R2b: Zinc 20mg DT for 6-59m = (K1+K2+L1+L2) x % treated x Q2b</a:t>
              </a:r>
              <a:r>
                <a:rPr lang="en-US" sz="950" dirty="0">
                  <a:solidFill>
                    <a:schemeClr val="accent4"/>
                  </a:solidFill>
                </a:rPr>
                <a:t>; where Q2b: quantity per case = 10 DTs</a:t>
              </a:r>
            </a:p>
            <a:p>
              <a:pPr algn="ctr">
                <a:spcAft>
                  <a:spcPts val="300"/>
                </a:spcAft>
              </a:pPr>
              <a:r>
                <a:rPr lang="en-US" sz="950" dirty="0">
                  <a:solidFill>
                    <a:schemeClr val="accent4"/>
                  </a:solidFill>
                </a:rPr>
                <a:t>Plus other medicines</a:t>
              </a:r>
            </a:p>
          </p:txBody>
        </p:sp>
        <p:cxnSp>
          <p:nvCxnSpPr>
            <p:cNvPr id="84" name="Connector: Elbow 28">
              <a:extLst>
                <a:ext uri="{FF2B5EF4-FFF2-40B4-BE49-F238E27FC236}">
                  <a16:creationId xmlns:a16="http://schemas.microsoft.com/office/drawing/2014/main" id="{26DE377A-0DF9-213F-8D4D-796C5FA78ABD}"/>
                </a:ext>
              </a:extLst>
            </p:cNvPr>
            <p:cNvCxnSpPr>
              <a:cxnSpLocks/>
              <a:stCxn id="80" idx="2"/>
              <a:endCxn id="79" idx="0"/>
            </p:cNvCxnSpPr>
            <p:nvPr/>
          </p:nvCxnSpPr>
          <p:spPr>
            <a:xfrm rot="16200000" flipH="1">
              <a:off x="2035765" y="6750120"/>
              <a:ext cx="271870" cy="2514600"/>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85" name="Connector: Elbow 28">
              <a:extLst>
                <a:ext uri="{FF2B5EF4-FFF2-40B4-BE49-F238E27FC236}">
                  <a16:creationId xmlns:a16="http://schemas.microsoft.com/office/drawing/2014/main" id="{09EA6BB2-A2FB-0E38-40BA-F044329E4947}"/>
                </a:ext>
              </a:extLst>
            </p:cNvPr>
            <p:cNvCxnSpPr>
              <a:cxnSpLocks/>
              <a:stCxn id="83" idx="2"/>
              <a:endCxn id="79" idx="0"/>
            </p:cNvCxnSpPr>
            <p:nvPr/>
          </p:nvCxnSpPr>
          <p:spPr>
            <a:xfrm rot="5400000">
              <a:off x="4342932" y="6957553"/>
              <a:ext cx="271870" cy="2099734"/>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86" name="Straight Arrow Connector 85">
              <a:extLst>
                <a:ext uri="{FF2B5EF4-FFF2-40B4-BE49-F238E27FC236}">
                  <a16:creationId xmlns:a16="http://schemas.microsoft.com/office/drawing/2014/main" id="{A560774E-D5E5-A4F2-86CE-AFFC2274DFE6}"/>
                </a:ext>
              </a:extLst>
            </p:cNvPr>
            <p:cNvCxnSpPr>
              <a:cxnSpLocks/>
              <a:stCxn id="78" idx="2"/>
              <a:endCxn id="80" idx="0"/>
            </p:cNvCxnSpPr>
            <p:nvPr/>
          </p:nvCxnSpPr>
          <p:spPr>
            <a:xfrm>
              <a:off x="914400" y="5281405"/>
              <a:ext cx="0" cy="29050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033E9928-8062-DA7D-4892-8D62169E3B67}"/>
                </a:ext>
              </a:extLst>
            </p:cNvPr>
            <p:cNvCxnSpPr>
              <a:cxnSpLocks/>
              <a:stCxn id="77" idx="2"/>
              <a:endCxn id="82" idx="0"/>
            </p:cNvCxnSpPr>
            <p:nvPr/>
          </p:nvCxnSpPr>
          <p:spPr>
            <a:xfrm>
              <a:off x="3014133" y="5482405"/>
              <a:ext cx="0" cy="345878"/>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D6AA9024-DE03-758D-2D16-E0C5F8AE1689}"/>
                </a:ext>
              </a:extLst>
            </p:cNvPr>
            <p:cNvCxnSpPr>
              <a:cxnSpLocks/>
              <a:stCxn id="81" idx="2"/>
              <a:endCxn id="83" idx="0"/>
            </p:cNvCxnSpPr>
            <p:nvPr/>
          </p:nvCxnSpPr>
          <p:spPr>
            <a:xfrm>
              <a:off x="5528734" y="5879687"/>
              <a:ext cx="0" cy="16161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9" name="Connector: Elbow 27">
              <a:extLst>
                <a:ext uri="{FF2B5EF4-FFF2-40B4-BE49-F238E27FC236}">
                  <a16:creationId xmlns:a16="http://schemas.microsoft.com/office/drawing/2014/main" id="{60A9DB2D-EB78-C55D-20C7-4D40F8FC8C40}"/>
                </a:ext>
              </a:extLst>
            </p:cNvPr>
            <p:cNvCxnSpPr>
              <a:cxnSpLocks/>
              <a:stCxn id="66" idx="2"/>
              <a:endCxn id="72" idx="0"/>
            </p:cNvCxnSpPr>
            <p:nvPr/>
          </p:nvCxnSpPr>
          <p:spPr>
            <a:xfrm rot="5400000">
              <a:off x="3082424" y="2138215"/>
              <a:ext cx="278287" cy="414867"/>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0" name="Connector: Elbow 27">
              <a:extLst>
                <a:ext uri="{FF2B5EF4-FFF2-40B4-BE49-F238E27FC236}">
                  <a16:creationId xmlns:a16="http://schemas.microsoft.com/office/drawing/2014/main" id="{DB66945B-3F4F-0AF6-2731-9C27BA3BB00C}"/>
                </a:ext>
              </a:extLst>
            </p:cNvPr>
            <p:cNvCxnSpPr>
              <a:cxnSpLocks/>
              <a:stCxn id="82" idx="2"/>
              <a:endCxn id="79" idx="0"/>
            </p:cNvCxnSpPr>
            <p:nvPr/>
          </p:nvCxnSpPr>
          <p:spPr>
            <a:xfrm rot="16200000" flipH="1">
              <a:off x="3085631" y="7799986"/>
              <a:ext cx="271870" cy="414867"/>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94827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08EC5F56-331C-4C29-B39B-4D080D379A70}"/>
              </a:ext>
            </a:extLst>
          </p:cNvPr>
          <p:cNvGrpSpPr/>
          <p:nvPr/>
        </p:nvGrpSpPr>
        <p:grpSpPr>
          <a:xfrm>
            <a:off x="2799690" y="1406701"/>
            <a:ext cx="4672969" cy="6558933"/>
            <a:chOff x="2597862" y="731630"/>
            <a:chExt cx="2560320" cy="4465263"/>
          </a:xfrm>
        </p:grpSpPr>
        <p:sp>
          <p:nvSpPr>
            <p:cNvPr id="50" name="Rounded Rectangle 49"/>
            <p:cNvSpPr/>
            <p:nvPr/>
          </p:nvSpPr>
          <p:spPr>
            <a:xfrm>
              <a:off x="2946400" y="731630"/>
              <a:ext cx="1863244" cy="179807"/>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34290" tIns="45720" rIns="34290" bIns="45720" numCol="1" spcCol="0" rtlCol="0" fromWordArt="0" anchor="ctr" anchorCtr="0" forceAA="0" compatLnSpc="1">
              <a:prstTxWarp prst="textNoShape">
                <a:avLst/>
              </a:prstTxWarp>
              <a:spAutoFit/>
            </a:bodyPr>
            <a:lstStyle/>
            <a:p>
              <a:pPr algn="ctr">
                <a:lnSpc>
                  <a:spcPct val="107000"/>
                </a:lnSpc>
                <a:spcAft>
                  <a:spcPts val="600"/>
                </a:spcAft>
              </a:pPr>
              <a:r>
                <a:rPr lang="en-US" sz="950" spc="-8" dirty="0">
                  <a:solidFill>
                    <a:srgbClr val="000000"/>
                  </a:solidFill>
                  <a:ea typeface="Calibri" panose="020F0502020204030204" pitchFamily="34" charset="0"/>
                  <a:cs typeface="Times New Roman" panose="02020603050405020304" pitchFamily="18" charset="0"/>
                </a:rPr>
                <a:t>A: Total population</a:t>
              </a:r>
              <a:endParaRPr lang="en-US" sz="950" spc="-8" dirty="0">
                <a:ea typeface="Calibri" panose="020F0502020204030204" pitchFamily="34" charset="0"/>
                <a:cs typeface="Times New Roman" panose="02020603050405020304" pitchFamily="18" charset="0"/>
              </a:endParaRPr>
            </a:p>
          </p:txBody>
        </p:sp>
        <p:sp>
          <p:nvSpPr>
            <p:cNvPr id="51" name="Rounded Rectangle 50"/>
            <p:cNvSpPr/>
            <p:nvPr/>
          </p:nvSpPr>
          <p:spPr>
            <a:xfrm>
              <a:off x="2597862" y="1211769"/>
              <a:ext cx="2560320" cy="179807"/>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34290" tIns="45720" rIns="34290" bIns="45720" numCol="1" spcCol="0" rtlCol="0" fromWordArt="0" anchor="ctr" anchorCtr="0" forceAA="0" compatLnSpc="1">
              <a:prstTxWarp prst="textNoShape">
                <a:avLst/>
              </a:prstTxWarp>
              <a:spAutoFit/>
            </a:bodyPr>
            <a:lstStyle/>
            <a:p>
              <a:pPr algn="ctr">
                <a:lnSpc>
                  <a:spcPct val="107000"/>
                </a:lnSpc>
              </a:pPr>
              <a:r>
                <a:rPr lang="en-US" sz="950" spc="-8" dirty="0">
                  <a:solidFill>
                    <a:srgbClr val="000000"/>
                  </a:solidFill>
                  <a:ea typeface="Calibri" panose="020F0502020204030204" pitchFamily="34" charset="0"/>
                  <a:cs typeface="Times New Roman" panose="02020603050405020304" pitchFamily="18" charset="0"/>
                </a:rPr>
                <a:t>B: Total population of under 5 years </a:t>
              </a:r>
              <a:r>
                <a:rPr lang="en-US" sz="950" dirty="0">
                  <a:solidFill>
                    <a:srgbClr val="007698"/>
                  </a:solidFill>
                  <a:latin typeface="Gill Sans MT" panose="020B0502020104020203"/>
                </a:rPr>
                <a:t>= A × % of &lt;5 years </a:t>
              </a:r>
            </a:p>
          </p:txBody>
        </p:sp>
        <p:sp>
          <p:nvSpPr>
            <p:cNvPr id="52" name="Rounded Rectangle 51"/>
            <p:cNvSpPr/>
            <p:nvPr/>
          </p:nvSpPr>
          <p:spPr>
            <a:xfrm>
              <a:off x="2597862" y="1691576"/>
              <a:ext cx="2560320" cy="178986"/>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34290" tIns="45720" rIns="34290" bIns="45720" numCol="1" spcCol="0" rtlCol="0" fromWordArt="0" anchor="ctr" anchorCtr="0" forceAA="0" compatLnSpc="1">
              <a:prstTxWarp prst="textNoShape">
                <a:avLst/>
              </a:prstTxWarp>
              <a:spAutoFit/>
            </a:bodyPr>
            <a:lstStyle/>
            <a:p>
              <a:pPr algn="ctr">
                <a:lnSpc>
                  <a:spcPct val="106000"/>
                </a:lnSpc>
                <a:spcAft>
                  <a:spcPts val="600"/>
                </a:spcAft>
              </a:pPr>
              <a:r>
                <a:rPr lang="en-US" sz="950" spc="-8" dirty="0">
                  <a:solidFill>
                    <a:srgbClr val="000000"/>
                  </a:solidFill>
                  <a:ea typeface="Calibri" panose="020F0502020204030204" pitchFamily="34" charset="0"/>
                  <a:cs typeface="Times New Roman" panose="02020603050405020304" pitchFamily="18" charset="0"/>
                </a:rPr>
                <a:t>C: # of under 5-year diarrhea cases </a:t>
              </a:r>
              <a:r>
                <a:rPr lang="en-US" sz="950" dirty="0">
                  <a:solidFill>
                    <a:srgbClr val="007698"/>
                  </a:solidFill>
                  <a:latin typeface="Gill Sans MT" panose="020B0502020104020203"/>
                </a:rPr>
                <a:t>= B × incidence of diarrhea</a:t>
              </a:r>
            </a:p>
          </p:txBody>
        </p:sp>
        <p:sp>
          <p:nvSpPr>
            <p:cNvPr id="53" name="Rounded Rectangle 52"/>
            <p:cNvSpPr/>
            <p:nvPr/>
          </p:nvSpPr>
          <p:spPr>
            <a:xfrm>
              <a:off x="2597862" y="2239838"/>
              <a:ext cx="2560320" cy="295719"/>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34290" tIns="45720" rIns="34290" bIns="45720" numCol="1" spcCol="0" rtlCol="0" fromWordArt="0" anchor="ctr" anchorCtr="0" forceAA="0" compatLnSpc="1">
              <a:prstTxWarp prst="textNoShape">
                <a:avLst/>
              </a:prstTxWarp>
              <a:spAutoFit/>
            </a:bodyPr>
            <a:lstStyle/>
            <a:p>
              <a:pPr algn="ctr">
                <a:lnSpc>
                  <a:spcPct val="106000"/>
                </a:lnSpc>
              </a:pPr>
              <a:r>
                <a:rPr lang="en-US" sz="950" spc="-8" dirty="0">
                  <a:solidFill>
                    <a:schemeClr val="tx1"/>
                  </a:solidFill>
                  <a:ea typeface="Calibri" panose="020F0502020204030204" pitchFamily="34" charset="0"/>
                  <a:cs typeface="Times New Roman" panose="02020603050405020304" pitchFamily="18" charset="0"/>
                </a:rPr>
                <a:t>D: # of under 5-year diarrhea cases treated in public health care services, including CHWs  </a:t>
              </a:r>
            </a:p>
            <a:p>
              <a:pPr algn="ctr">
                <a:lnSpc>
                  <a:spcPct val="106000"/>
                </a:lnSpc>
              </a:pPr>
              <a:r>
                <a:rPr lang="en-US" sz="950" dirty="0">
                  <a:solidFill>
                    <a:srgbClr val="007698"/>
                  </a:solidFill>
                  <a:latin typeface="Gill Sans MT" panose="020B0502020104020203"/>
                </a:rPr>
                <a:t>= C × % of cases treated in public sector services</a:t>
              </a:r>
            </a:p>
          </p:txBody>
        </p:sp>
        <p:cxnSp>
          <p:nvCxnSpPr>
            <p:cNvPr id="55" name="Straight Arrow Connector 54"/>
            <p:cNvCxnSpPr>
              <a:cxnSpLocks/>
              <a:stCxn id="50" idx="2"/>
              <a:endCxn id="51" idx="0"/>
            </p:cNvCxnSpPr>
            <p:nvPr/>
          </p:nvCxnSpPr>
          <p:spPr>
            <a:xfrm>
              <a:off x="3878022" y="911437"/>
              <a:ext cx="0" cy="30033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a:stCxn id="51" idx="2"/>
              <a:endCxn id="52" idx="0"/>
            </p:cNvCxnSpPr>
            <p:nvPr/>
          </p:nvCxnSpPr>
          <p:spPr>
            <a:xfrm>
              <a:off x="3878022" y="1391576"/>
              <a:ext cx="0" cy="30000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cxnSpLocks/>
              <a:stCxn id="53" idx="2"/>
              <a:endCxn id="142" idx="0"/>
            </p:cNvCxnSpPr>
            <p:nvPr/>
          </p:nvCxnSpPr>
          <p:spPr>
            <a:xfrm>
              <a:off x="3878022" y="2535557"/>
              <a:ext cx="0" cy="37424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cxnSpLocks/>
              <a:stCxn id="52" idx="2"/>
              <a:endCxn id="53" idx="0"/>
            </p:cNvCxnSpPr>
            <p:nvPr/>
          </p:nvCxnSpPr>
          <p:spPr>
            <a:xfrm>
              <a:off x="3878022" y="1870562"/>
              <a:ext cx="0" cy="36927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2597862" y="4797000"/>
              <a:ext cx="2560320" cy="399893"/>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34290" tIns="45720" rIns="34290" bIns="45720" numCol="1" spcCol="0" rtlCol="0" fromWordArt="0" anchor="ctr" anchorCtr="0" forceAA="0" compatLnSpc="1">
              <a:prstTxWarp prst="textNoShape">
                <a:avLst/>
              </a:prstTxWarp>
              <a:spAutoFit/>
            </a:bodyPr>
            <a:lstStyle/>
            <a:p>
              <a:pPr algn="ctr"/>
              <a:r>
                <a:rPr lang="en-US" sz="950" dirty="0">
                  <a:solidFill>
                    <a:schemeClr val="tx1"/>
                  </a:solidFill>
                </a:rPr>
                <a:t>H: Quantity of each medicine required to treat under 5-year diarrhea cases in public sector</a:t>
              </a:r>
            </a:p>
            <a:p>
              <a:pPr algn="ctr"/>
              <a:r>
                <a:rPr lang="en-US" sz="950" dirty="0">
                  <a:solidFill>
                    <a:srgbClr val="007698"/>
                  </a:solidFill>
                  <a:latin typeface="Gill Sans MT" panose="020B0502020104020203"/>
                </a:rPr>
                <a:t>H1: ORS low </a:t>
              </a:r>
              <a:r>
                <a:rPr lang="en-US" sz="950" dirty="0" err="1">
                  <a:solidFill>
                    <a:srgbClr val="007698"/>
                  </a:solidFill>
                  <a:latin typeface="Gill Sans MT" panose="020B0502020104020203"/>
                </a:rPr>
                <a:t>Osm</a:t>
              </a:r>
              <a:r>
                <a:rPr lang="en-US" sz="950" dirty="0">
                  <a:solidFill>
                    <a:srgbClr val="007698"/>
                  </a:solidFill>
                  <a:latin typeface="Gill Sans MT" panose="020B0502020104020203"/>
                </a:rPr>
                <a:t>. 20.5g sachets = G1</a:t>
              </a:r>
            </a:p>
            <a:p>
              <a:pPr algn="ctr"/>
              <a:r>
                <a:rPr lang="en-US" sz="950" dirty="0">
                  <a:solidFill>
                    <a:srgbClr val="007698"/>
                  </a:solidFill>
                  <a:latin typeface="Gill Sans MT" panose="020B0502020104020203"/>
                </a:rPr>
                <a:t>H2: Zinc 20mg DT = G2a + G2b</a:t>
              </a:r>
              <a:endParaRPr lang="en-US" sz="950" dirty="0">
                <a:solidFill>
                  <a:srgbClr val="FF0000"/>
                </a:solidFill>
                <a:latin typeface="Gill Sans MT" panose="020B0502020104020203"/>
              </a:endParaRPr>
            </a:p>
          </p:txBody>
        </p:sp>
        <p:sp>
          <p:nvSpPr>
            <p:cNvPr id="142" name="Rounded Rectangle 36">
              <a:extLst>
                <a:ext uri="{FF2B5EF4-FFF2-40B4-BE49-F238E27FC236}">
                  <a16:creationId xmlns:a16="http://schemas.microsoft.com/office/drawing/2014/main" id="{CBF0A64A-8620-4076-AF20-5D1E6C932D4D}"/>
                </a:ext>
              </a:extLst>
            </p:cNvPr>
            <p:cNvSpPr/>
            <p:nvPr/>
          </p:nvSpPr>
          <p:spPr>
            <a:xfrm>
              <a:off x="2718530" y="2909799"/>
              <a:ext cx="2318985" cy="371928"/>
            </a:xfrm>
            <a:prstGeom prst="roundRect">
              <a:avLst>
                <a:gd name="adj" fmla="val 5935"/>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34290" tIns="45720" rIns="34290" bIns="45720" numCol="1" spcCol="0" rtlCol="0" fromWordArt="0" anchor="ctr" anchorCtr="0" forceAA="0" compatLnSpc="1">
              <a:prstTxWarp prst="textNoShape">
                <a:avLst/>
              </a:prstTxWarp>
              <a:spAutoFit/>
            </a:bodyPr>
            <a:lstStyle/>
            <a:p>
              <a:pPr algn="ctr"/>
              <a:r>
                <a:rPr lang="en-US" sz="950" dirty="0">
                  <a:solidFill>
                    <a:schemeClr val="tx1"/>
                  </a:solidFill>
                </a:rPr>
                <a:t>E : # of under 5-year diarrhea cases treated with 2-day ORS and 10-day zinc</a:t>
              </a:r>
              <a:endParaRPr lang="en-US" sz="950" dirty="0">
                <a:solidFill>
                  <a:schemeClr val="accent4"/>
                </a:solidFill>
              </a:endParaRPr>
            </a:p>
            <a:p>
              <a:pPr algn="ctr"/>
              <a:endParaRPr lang="en-US" sz="950" dirty="0">
                <a:solidFill>
                  <a:schemeClr val="accent4"/>
                </a:solidFill>
              </a:endParaRPr>
            </a:p>
            <a:p>
              <a:pPr algn="ctr"/>
              <a:r>
                <a:rPr lang="en-US" sz="950" dirty="0">
                  <a:solidFill>
                    <a:srgbClr val="007698"/>
                  </a:solidFill>
                  <a:latin typeface="Gill Sans MT" panose="020B0502020104020203"/>
                </a:rPr>
                <a:t>= D x % treated with the regimen</a:t>
              </a:r>
            </a:p>
          </p:txBody>
        </p:sp>
        <p:sp>
          <p:nvSpPr>
            <p:cNvPr id="143" name="Rounded Rectangle 43">
              <a:extLst>
                <a:ext uri="{FF2B5EF4-FFF2-40B4-BE49-F238E27FC236}">
                  <a16:creationId xmlns:a16="http://schemas.microsoft.com/office/drawing/2014/main" id="{3427B150-6A44-4B19-BB66-62127C0C0659}"/>
                </a:ext>
              </a:extLst>
            </p:cNvPr>
            <p:cNvSpPr/>
            <p:nvPr/>
          </p:nvSpPr>
          <p:spPr>
            <a:xfrm>
              <a:off x="2597862" y="3593525"/>
              <a:ext cx="2560320" cy="825663"/>
            </a:xfrm>
            <a:prstGeom prst="roundRect">
              <a:avLst>
                <a:gd name="adj" fmla="val 14429"/>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34290" tIns="45720" rIns="34290" bIns="45720" numCol="1" spcCol="0" rtlCol="0" fromWordArt="0" anchor="ctr" anchorCtr="0" forceAA="0" compatLnSpc="1">
              <a:prstTxWarp prst="textNoShape">
                <a:avLst/>
              </a:prstTxWarp>
              <a:spAutoFit/>
            </a:bodyPr>
            <a:lstStyle/>
            <a:p>
              <a:pPr algn="ctr"/>
              <a:r>
                <a:rPr lang="en-US" sz="950" dirty="0">
                  <a:solidFill>
                    <a:schemeClr val="tx1"/>
                  </a:solidFill>
                </a:rPr>
                <a:t>G: Quantity of each medicine required by age group </a:t>
              </a:r>
            </a:p>
            <a:p>
              <a:pPr algn="ctr"/>
              <a:r>
                <a:rPr lang="en-US" sz="950" dirty="0">
                  <a:solidFill>
                    <a:srgbClr val="007698"/>
                  </a:solidFill>
                  <a:latin typeface="Gill Sans MT" panose="020B0502020104020203"/>
                </a:rPr>
                <a:t>G1: ORS 20.5g = E x F1; </a:t>
              </a:r>
            </a:p>
            <a:p>
              <a:pPr algn="ctr"/>
              <a:r>
                <a:rPr lang="en-US" sz="950" dirty="0">
                  <a:solidFill>
                    <a:srgbClr val="007698"/>
                  </a:solidFill>
                  <a:latin typeface="Gill Sans MT" panose="020B0502020104020203"/>
                </a:rPr>
                <a:t>where F1: quantity per case = 2 sachets </a:t>
              </a:r>
            </a:p>
            <a:p>
              <a:pPr algn="ctr"/>
              <a:r>
                <a:rPr lang="en-US" sz="950" dirty="0">
                  <a:solidFill>
                    <a:srgbClr val="007698"/>
                  </a:solidFill>
                  <a:latin typeface="Gill Sans MT" panose="020B0502020104020203"/>
                </a:rPr>
                <a:t>G2a: Zinc 20mg DT for 2-5m = E x % treated x F2a; </a:t>
              </a:r>
            </a:p>
            <a:p>
              <a:pPr algn="ctr"/>
              <a:r>
                <a:rPr lang="en-US" sz="950" dirty="0">
                  <a:solidFill>
                    <a:srgbClr val="007698"/>
                  </a:solidFill>
                  <a:latin typeface="Gill Sans MT" panose="020B0502020104020203"/>
                </a:rPr>
                <a:t>where F2a: quantity per case = 5 DTs </a:t>
              </a:r>
            </a:p>
            <a:p>
              <a:pPr algn="ctr"/>
              <a:r>
                <a:rPr lang="en-US" sz="950" dirty="0">
                  <a:solidFill>
                    <a:srgbClr val="007698"/>
                  </a:solidFill>
                  <a:latin typeface="Gill Sans MT" panose="020B0502020104020203"/>
                </a:rPr>
                <a:t>G2b: Zinc 20mg DT for 6-59m = E x % treated x F2b; </a:t>
              </a:r>
            </a:p>
            <a:p>
              <a:pPr algn="ctr"/>
              <a:r>
                <a:rPr lang="en-US" sz="950" dirty="0">
                  <a:solidFill>
                    <a:srgbClr val="007698"/>
                  </a:solidFill>
                  <a:latin typeface="Gill Sans MT" panose="020B0502020104020203"/>
                </a:rPr>
                <a:t>where F2b: quantity per case = 10 DTs</a:t>
              </a:r>
            </a:p>
          </p:txBody>
        </p:sp>
        <p:cxnSp>
          <p:nvCxnSpPr>
            <p:cNvPr id="144" name="Straight Arrow Connector 143">
              <a:extLst>
                <a:ext uri="{FF2B5EF4-FFF2-40B4-BE49-F238E27FC236}">
                  <a16:creationId xmlns:a16="http://schemas.microsoft.com/office/drawing/2014/main" id="{3D7CA1D3-F5CA-4FAF-A702-91BFF002D32B}"/>
                </a:ext>
              </a:extLst>
            </p:cNvPr>
            <p:cNvCxnSpPr>
              <a:cxnSpLocks/>
              <a:stCxn id="142" idx="2"/>
              <a:endCxn id="143" idx="0"/>
            </p:cNvCxnSpPr>
            <p:nvPr/>
          </p:nvCxnSpPr>
          <p:spPr>
            <a:xfrm>
              <a:off x="3878022" y="3281727"/>
              <a:ext cx="0" cy="311798"/>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3F768891-D796-45B1-9FA0-E6804D38848D}"/>
                </a:ext>
              </a:extLst>
            </p:cNvPr>
            <p:cNvCxnSpPr>
              <a:cxnSpLocks/>
              <a:stCxn id="143" idx="2"/>
              <a:endCxn id="41" idx="0"/>
            </p:cNvCxnSpPr>
            <p:nvPr/>
          </p:nvCxnSpPr>
          <p:spPr>
            <a:xfrm>
              <a:off x="3878022" y="4419188"/>
              <a:ext cx="0" cy="37781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D6227D4E-8427-4B76-9BD2-4D4C21D7E45A}"/>
              </a:ext>
            </a:extLst>
          </p:cNvPr>
          <p:cNvSpPr txBox="1"/>
          <p:nvPr/>
        </p:nvSpPr>
        <p:spPr>
          <a:xfrm>
            <a:off x="102269" y="8719721"/>
            <a:ext cx="8939463" cy="246221"/>
          </a:xfrm>
          <a:prstGeom prst="rect">
            <a:avLst/>
          </a:prstGeom>
          <a:noFill/>
        </p:spPr>
        <p:txBody>
          <a:bodyPr wrap="square" rtlCol="0">
            <a:spAutoFit/>
          </a:bodyPr>
          <a:lstStyle/>
          <a:p>
            <a:pPr algn="ctr"/>
            <a:r>
              <a:rPr lang="en-US" sz="1000" dirty="0"/>
              <a:t>This algorithm only takes into account ORS and zinc and no other antibiotics or fluids that may be needed for the more severe cases covered in the previous algorithm</a:t>
            </a:r>
          </a:p>
        </p:txBody>
      </p:sp>
      <p:sp>
        <p:nvSpPr>
          <p:cNvPr id="17" name="TextBox 16">
            <a:extLst>
              <a:ext uri="{FF2B5EF4-FFF2-40B4-BE49-F238E27FC236}">
                <a16:creationId xmlns:a16="http://schemas.microsoft.com/office/drawing/2014/main" id="{312E526F-875C-E1A5-1CE2-2890C442ACEE}"/>
              </a:ext>
            </a:extLst>
          </p:cNvPr>
          <p:cNvSpPr txBox="1"/>
          <p:nvPr/>
        </p:nvSpPr>
        <p:spPr>
          <a:xfrm>
            <a:off x="47003" y="43025"/>
            <a:ext cx="3195135" cy="609590"/>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ORS and zinc used to treat diarrhea in children under 5 based on morbidity method (simplified version)</a:t>
            </a:r>
          </a:p>
        </p:txBody>
      </p:sp>
    </p:spTree>
    <p:extLst>
      <p:ext uri="{BB962C8B-B14F-4D97-AF65-F5344CB8AC3E}">
        <p14:creationId xmlns:p14="http://schemas.microsoft.com/office/powerpoint/2010/main" val="1831428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E36C1E16-BD34-765B-8E9C-44819685960E}"/>
              </a:ext>
            </a:extLst>
          </p:cNvPr>
          <p:cNvGrpSpPr/>
          <p:nvPr/>
        </p:nvGrpSpPr>
        <p:grpSpPr>
          <a:xfrm>
            <a:off x="1851544" y="752411"/>
            <a:ext cx="6890151" cy="7639178"/>
            <a:chOff x="1141681" y="288325"/>
            <a:chExt cx="6890151" cy="7639178"/>
          </a:xfrm>
        </p:grpSpPr>
        <p:grpSp>
          <p:nvGrpSpPr>
            <p:cNvPr id="36" name="Group 35"/>
            <p:cNvGrpSpPr/>
            <p:nvPr/>
          </p:nvGrpSpPr>
          <p:grpSpPr>
            <a:xfrm>
              <a:off x="1141681" y="288325"/>
              <a:ext cx="6857998" cy="7639178"/>
              <a:chOff x="-1320" y="697894"/>
              <a:chExt cx="6857998" cy="6319151"/>
            </a:xfrm>
          </p:grpSpPr>
          <p:sp>
            <p:nvSpPr>
              <p:cNvPr id="2" name="Rounded Rectangle 1"/>
              <p:cNvSpPr/>
              <p:nvPr/>
            </p:nvSpPr>
            <p:spPr>
              <a:xfrm>
                <a:off x="2253361" y="697894"/>
                <a:ext cx="2343150" cy="21830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Calibri" panose="020F0502020204030204" pitchFamily="34" charset="0"/>
                    <a:cs typeface="Times New Roman" panose="02020603050405020304" pitchFamily="18" charset="0"/>
                  </a:rPr>
                  <a:t>A: Total population</a:t>
                </a:r>
                <a:endParaRPr lang="en-US" sz="950" dirty="0">
                  <a:solidFill>
                    <a:prstClr val="black"/>
                  </a:solidFill>
                  <a:latin typeface="Gill Sans MT" panose="020B0502020104020203"/>
                  <a:ea typeface="Calibri" panose="020F0502020204030204" pitchFamily="34" charset="0"/>
                  <a:cs typeface="Times New Roman" panose="02020603050405020304" pitchFamily="18" charset="0"/>
                </a:endParaRPr>
              </a:p>
            </p:txBody>
          </p:sp>
          <p:sp>
            <p:nvSpPr>
              <p:cNvPr id="3" name="Rounded Rectangle 2"/>
              <p:cNvSpPr/>
              <p:nvPr/>
            </p:nvSpPr>
            <p:spPr>
              <a:xfrm>
                <a:off x="885807" y="1249861"/>
                <a:ext cx="5086386" cy="21830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lvl="0" algn="ct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B: Total # of WRA in the country/region/district </a:t>
                </a:r>
                <a:r>
                  <a:rPr lang="en-US" sz="950" dirty="0">
                    <a:solidFill>
                      <a:srgbClr val="0070C0"/>
                    </a:solidFill>
                  </a:rPr>
                  <a:t>= A × % of WRA</a:t>
                </a:r>
              </a:p>
            </p:txBody>
          </p:sp>
          <p:sp>
            <p:nvSpPr>
              <p:cNvPr id="7" name="Rounded Rectangle 6"/>
              <p:cNvSpPr/>
              <p:nvPr/>
            </p:nvSpPr>
            <p:spPr>
              <a:xfrm>
                <a:off x="-2" y="2397593"/>
                <a:ext cx="3261970" cy="35209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D: # of public sector contraceptive implant users</a:t>
                </a:r>
              </a:p>
              <a:p>
                <a:pPr algn="ctr"/>
                <a:r>
                  <a:rPr lang="en-US" sz="950" dirty="0">
                    <a:solidFill>
                      <a:srgbClr val="0070C0"/>
                    </a:solidFill>
                  </a:rPr>
                  <a:t>= C × % users from public sector</a:t>
                </a:r>
              </a:p>
            </p:txBody>
          </p:sp>
          <p:sp>
            <p:nvSpPr>
              <p:cNvPr id="10" name="Rounded Rectangle 9"/>
              <p:cNvSpPr/>
              <p:nvPr/>
            </p:nvSpPr>
            <p:spPr>
              <a:xfrm>
                <a:off x="883359" y="1698284"/>
                <a:ext cx="5083154" cy="21830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lvl="0" algn="ct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C: Total # of WRA who use contraceptive implants</a:t>
                </a:r>
                <a:r>
                  <a:rPr lang="en-US" sz="950" dirty="0">
                    <a:solidFill>
                      <a:schemeClr val="accent4"/>
                    </a:solidFill>
                    <a:latin typeface="Gill Sans MT" panose="020B0502020104020203"/>
                    <a:ea typeface="Times New Roman" panose="02020603050405020304" pitchFamily="18" charset="0"/>
                    <a:cs typeface="Times New Roman" panose="02020603050405020304" pitchFamily="18" charset="0"/>
                  </a:rPr>
                  <a:t> </a:t>
                </a:r>
                <a:r>
                  <a:rPr lang="en-US" sz="950" dirty="0">
                    <a:solidFill>
                      <a:srgbClr val="0070C0"/>
                    </a:solidFill>
                  </a:rPr>
                  <a:t>= B × CPR in % for contraceptive implants</a:t>
                </a:r>
              </a:p>
            </p:txBody>
          </p:sp>
          <p:cxnSp>
            <p:nvCxnSpPr>
              <p:cNvPr id="20" name="Straight Arrow Connector 19"/>
              <p:cNvCxnSpPr>
                <a:stCxn id="2" idx="2"/>
                <a:endCxn id="3" idx="0"/>
              </p:cNvCxnSpPr>
              <p:nvPr/>
            </p:nvCxnSpPr>
            <p:spPr>
              <a:xfrm>
                <a:off x="3424936" y="916195"/>
                <a:ext cx="4064" cy="33366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a:stCxn id="3" idx="2"/>
                <a:endCxn id="10" idx="0"/>
              </p:cNvCxnSpPr>
              <p:nvPr/>
            </p:nvCxnSpPr>
            <p:spPr>
              <a:xfrm flipH="1">
                <a:off x="3424936" y="1468162"/>
                <a:ext cx="4064" cy="23012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cxnSpLocks/>
                <a:stCxn id="7" idx="2"/>
                <a:endCxn id="86" idx="0"/>
              </p:cNvCxnSpPr>
              <p:nvPr/>
            </p:nvCxnSpPr>
            <p:spPr>
              <a:xfrm>
                <a:off x="1630983" y="2749690"/>
                <a:ext cx="1" cy="27050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Rounded Rectangle 6">
                <a:extLst>
                  <a:ext uri="{FF2B5EF4-FFF2-40B4-BE49-F238E27FC236}">
                    <a16:creationId xmlns:a16="http://schemas.microsoft.com/office/drawing/2014/main" id="{00E00914-4944-44D7-AC4B-67C82AB45387}"/>
                  </a:ext>
                </a:extLst>
              </p:cNvPr>
              <p:cNvSpPr/>
              <p:nvPr/>
            </p:nvSpPr>
            <p:spPr>
              <a:xfrm>
                <a:off x="3697225" y="2401658"/>
                <a:ext cx="3142082" cy="35209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E: # of SM sector contraceptive implant users </a:t>
                </a:r>
              </a:p>
              <a:p>
                <a:pPr algn="ctr"/>
                <a:r>
                  <a:rPr lang="en-US" sz="950" dirty="0">
                    <a:solidFill>
                      <a:srgbClr val="0070C0"/>
                    </a:solidFill>
                  </a:rPr>
                  <a:t>= C × % users from SM sector </a:t>
                </a:r>
              </a:p>
            </p:txBody>
          </p:sp>
          <p:cxnSp>
            <p:nvCxnSpPr>
              <p:cNvPr id="85" name="Straight Arrow Connector 84">
                <a:extLst>
                  <a:ext uri="{FF2B5EF4-FFF2-40B4-BE49-F238E27FC236}">
                    <a16:creationId xmlns:a16="http://schemas.microsoft.com/office/drawing/2014/main" id="{37C0F1FB-9E70-4AC7-A935-D20714D6D110}"/>
                  </a:ext>
                </a:extLst>
              </p:cNvPr>
              <p:cNvCxnSpPr>
                <a:cxnSpLocks/>
                <a:stCxn id="68" idx="2"/>
                <a:endCxn id="91" idx="0"/>
              </p:cNvCxnSpPr>
              <p:nvPr/>
            </p:nvCxnSpPr>
            <p:spPr>
              <a:xfrm>
                <a:off x="5268266" y="2753756"/>
                <a:ext cx="5962" cy="40796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6" name="Rounded Rectangle 6">
                <a:extLst>
                  <a:ext uri="{FF2B5EF4-FFF2-40B4-BE49-F238E27FC236}">
                    <a16:creationId xmlns:a16="http://schemas.microsoft.com/office/drawing/2014/main" id="{886784A9-265E-4B7A-BD21-600E06ACF6EE}"/>
                  </a:ext>
                </a:extLst>
              </p:cNvPr>
              <p:cNvSpPr/>
              <p:nvPr/>
            </p:nvSpPr>
            <p:spPr>
              <a:xfrm>
                <a:off x="0" y="3020199"/>
                <a:ext cx="3261968" cy="976455"/>
              </a:xfrm>
              <a:prstGeom prst="roundRect">
                <a:avLst>
                  <a:gd name="adj" fmla="val 9612"/>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F: # of public sector implant users by type/brand</a:t>
                </a:r>
              </a:p>
              <a:p>
                <a:pPr algn="ctr"/>
                <a:r>
                  <a:rPr lang="en-US" sz="950" dirty="0">
                    <a:solidFill>
                      <a:srgbClr val="0070C0"/>
                    </a:solidFill>
                  </a:rPr>
                  <a:t>F1: Levonorgestrel 75 mg/rod:</a:t>
                </a:r>
              </a:p>
              <a:p>
                <a:pPr algn="ctr"/>
                <a:r>
                  <a:rPr lang="en-US" sz="950" dirty="0">
                    <a:solidFill>
                      <a:srgbClr val="0070C0"/>
                    </a:solidFill>
                  </a:rPr>
                  <a:t>2-rod-5 year = D × % who use 2-rod 5-year type</a:t>
                </a:r>
              </a:p>
              <a:p>
                <a:pPr algn="ctr"/>
                <a:r>
                  <a:rPr lang="en-US" sz="950" dirty="0">
                    <a:solidFill>
                      <a:srgbClr val="0070C0"/>
                    </a:solidFill>
                  </a:rPr>
                  <a:t>F2: Levonorgestrel 75 mg/rod:</a:t>
                </a:r>
              </a:p>
              <a:p>
                <a:pPr algn="ctr"/>
                <a:r>
                  <a:rPr lang="en-US" sz="950" dirty="0">
                    <a:solidFill>
                      <a:srgbClr val="0070C0"/>
                    </a:solidFill>
                  </a:rPr>
                  <a:t>2-rod 3-year = D × % who use 2-rod 3-year type</a:t>
                </a:r>
              </a:p>
              <a:p>
                <a:pPr algn="ctr"/>
                <a:r>
                  <a:rPr lang="en-US" sz="950" dirty="0">
                    <a:solidFill>
                      <a:srgbClr val="0070C0"/>
                    </a:solidFill>
                  </a:rPr>
                  <a:t>F3: Levonorgestrel 68 mg/rod:</a:t>
                </a:r>
              </a:p>
              <a:p>
                <a:pPr algn="ctr"/>
                <a:r>
                  <a:rPr lang="en-US" sz="950" dirty="0">
                    <a:solidFill>
                      <a:srgbClr val="0070C0"/>
                    </a:solidFill>
                  </a:rPr>
                  <a:t>1-rod 3-year = D × % who use 1-rod 3-year type</a:t>
                </a:r>
              </a:p>
            </p:txBody>
          </p:sp>
          <p:sp>
            <p:nvSpPr>
              <p:cNvPr id="91" name="Rounded Rectangle 6">
                <a:extLst>
                  <a:ext uri="{FF2B5EF4-FFF2-40B4-BE49-F238E27FC236}">
                    <a16:creationId xmlns:a16="http://schemas.microsoft.com/office/drawing/2014/main" id="{3451B860-B896-4B89-BCA6-55DCEB887A76}"/>
                  </a:ext>
                </a:extLst>
              </p:cNvPr>
              <p:cNvSpPr/>
              <p:nvPr/>
            </p:nvSpPr>
            <p:spPr>
              <a:xfrm>
                <a:off x="3702526" y="3161724"/>
                <a:ext cx="3143403" cy="976455"/>
              </a:xfrm>
              <a:prstGeom prst="roundRect">
                <a:avLst>
                  <a:gd name="adj" fmla="val 9612"/>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G: # of SM sector implant users by type/brand</a:t>
                </a:r>
              </a:p>
              <a:p>
                <a:pPr algn="ctr"/>
                <a:r>
                  <a:rPr lang="en-US" sz="950" dirty="0">
                    <a:solidFill>
                      <a:srgbClr val="0070C0"/>
                    </a:solidFill>
                  </a:rPr>
                  <a:t>G1:  Levonorgestrel 75 mg/rod:</a:t>
                </a:r>
              </a:p>
              <a:p>
                <a:pPr algn="ctr"/>
                <a:r>
                  <a:rPr lang="en-US" sz="950" dirty="0">
                    <a:solidFill>
                      <a:srgbClr val="0070C0"/>
                    </a:solidFill>
                  </a:rPr>
                  <a:t>2-rod 5-year = E × % who use 2-rod 5-year type</a:t>
                </a:r>
              </a:p>
              <a:p>
                <a:pPr algn="ctr"/>
                <a:r>
                  <a:rPr lang="en-US" sz="950" dirty="0">
                    <a:solidFill>
                      <a:srgbClr val="0070C0"/>
                    </a:solidFill>
                  </a:rPr>
                  <a:t>G2: Levonorgestrel 75 mg/rod:</a:t>
                </a:r>
              </a:p>
              <a:p>
                <a:pPr algn="ctr"/>
                <a:r>
                  <a:rPr lang="en-US" sz="950" dirty="0">
                    <a:solidFill>
                      <a:srgbClr val="0070C0"/>
                    </a:solidFill>
                  </a:rPr>
                  <a:t>2-rod 3-year = E × % who use 2-rod 3-year type</a:t>
                </a:r>
              </a:p>
              <a:p>
                <a:pPr algn="ctr"/>
                <a:r>
                  <a:rPr lang="en-US" sz="950" dirty="0">
                    <a:solidFill>
                      <a:srgbClr val="0070C0"/>
                    </a:solidFill>
                  </a:rPr>
                  <a:t>G3: Levonorgestrel 68 mg/rod:</a:t>
                </a:r>
              </a:p>
              <a:p>
                <a:pPr algn="ctr"/>
                <a:r>
                  <a:rPr lang="en-US" sz="950" dirty="0">
                    <a:solidFill>
                      <a:srgbClr val="0070C0"/>
                    </a:solidFill>
                  </a:rPr>
                  <a:t>1-rod 3-year = E × % who use 1-rod 3-year type</a:t>
                </a:r>
              </a:p>
            </p:txBody>
          </p:sp>
          <p:sp>
            <p:nvSpPr>
              <p:cNvPr id="108" name="Rounded Rectangle 6">
                <a:extLst>
                  <a:ext uri="{FF2B5EF4-FFF2-40B4-BE49-F238E27FC236}">
                    <a16:creationId xmlns:a16="http://schemas.microsoft.com/office/drawing/2014/main" id="{337839AB-7859-4EF4-BADB-E37246C98F38}"/>
                  </a:ext>
                </a:extLst>
              </p:cNvPr>
              <p:cNvSpPr/>
              <p:nvPr/>
            </p:nvSpPr>
            <p:spPr>
              <a:xfrm>
                <a:off x="-1320" y="6397353"/>
                <a:ext cx="6857998" cy="61969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K: Quantity of each brand/type needed in the public and SM sector </a:t>
                </a:r>
              </a:p>
              <a:p>
                <a:pPr algn="ctr" defTabSz="914378">
                  <a:defRPr/>
                </a:pPr>
                <a:r>
                  <a:rPr lang="en-US" sz="950" b="1" dirty="0">
                    <a:solidFill>
                      <a:schemeClr val="accent4"/>
                    </a:solidFill>
                  </a:rPr>
                  <a:t>K1: Levonorgestrel 75 mg/rod, 2-rod 5-year = H1 </a:t>
                </a:r>
                <a:r>
                  <a:rPr lang="en-US" sz="950" b="1">
                    <a:solidFill>
                      <a:schemeClr val="accent4"/>
                    </a:solidFill>
                  </a:rPr>
                  <a:t>+ J1</a:t>
                </a:r>
                <a:endParaRPr lang="en-US" sz="950" b="1" dirty="0">
                  <a:solidFill>
                    <a:schemeClr val="accent4"/>
                  </a:solidFill>
                </a:endParaRPr>
              </a:p>
              <a:p>
                <a:pPr lvl="0" algn="ctr">
                  <a:defRPr/>
                </a:pPr>
                <a:r>
                  <a:rPr lang="en-US" sz="950" b="1" dirty="0">
                    <a:solidFill>
                      <a:schemeClr val="accent4"/>
                    </a:solidFill>
                  </a:rPr>
                  <a:t>K2: Levonorgestrel 75 mg/rod, 2-rod 3-year = H2 + J2 </a:t>
                </a:r>
              </a:p>
              <a:p>
                <a:pPr algn="ctr"/>
                <a:r>
                  <a:rPr lang="en-US" sz="950" b="1" dirty="0">
                    <a:solidFill>
                      <a:schemeClr val="accent4"/>
                    </a:solidFill>
                  </a:rPr>
                  <a:t>K3: Levonorgestrel 68 mg/rod, 1-rod 3-year = H3 + J3</a:t>
                </a:r>
              </a:p>
            </p:txBody>
          </p:sp>
          <p:cxnSp>
            <p:nvCxnSpPr>
              <p:cNvPr id="38" name="Elbow Connector 37"/>
              <p:cNvCxnSpPr>
                <a:cxnSpLocks/>
                <a:stCxn id="50" idx="2"/>
                <a:endCxn id="108" idx="0"/>
              </p:cNvCxnSpPr>
              <p:nvPr/>
            </p:nvCxnSpPr>
            <p:spPr>
              <a:xfrm rot="5400000">
                <a:off x="4044557" y="5171992"/>
                <a:ext cx="608484" cy="1842239"/>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p:cNvCxnSpPr>
                <a:cxnSpLocks/>
                <a:stCxn id="10" idx="2"/>
                <a:endCxn id="7" idx="0"/>
              </p:cNvCxnSpPr>
              <p:nvPr/>
            </p:nvCxnSpPr>
            <p:spPr>
              <a:xfrm rot="5400000">
                <a:off x="2287457" y="1260113"/>
                <a:ext cx="481007" cy="1793953"/>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a:cxnSpLocks/>
                <a:stCxn id="10" idx="2"/>
                <a:endCxn id="68" idx="0"/>
              </p:cNvCxnSpPr>
              <p:nvPr/>
            </p:nvCxnSpPr>
            <p:spPr>
              <a:xfrm rot="16200000" flipH="1">
                <a:off x="4104065" y="1237457"/>
                <a:ext cx="485073" cy="184333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Rounded Rectangle 6">
              <a:extLst>
                <a:ext uri="{FF2B5EF4-FFF2-40B4-BE49-F238E27FC236}">
                  <a16:creationId xmlns:a16="http://schemas.microsoft.com/office/drawing/2014/main" id="{D192849D-D4C6-49B1-9863-2848C38703EA}"/>
                </a:ext>
              </a:extLst>
            </p:cNvPr>
            <p:cNvSpPr/>
            <p:nvPr/>
          </p:nvSpPr>
          <p:spPr>
            <a:xfrm>
              <a:off x="1143001" y="4643632"/>
              <a:ext cx="3261968" cy="1799139"/>
            </a:xfrm>
            <a:prstGeom prst="roundRect">
              <a:avLst>
                <a:gd name="adj" fmla="val 9612"/>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H: # of users who need insertion of implants in the public sector by type/brand in each year </a:t>
              </a:r>
            </a:p>
            <a:p>
              <a:pPr algn="ctr"/>
              <a:r>
                <a:rPr lang="en-US" sz="950" dirty="0">
                  <a:solidFill>
                    <a:srgbClr val="0070C0"/>
                  </a:solidFill>
                </a:rPr>
                <a:t>= (F – users in the previous year) + (number of users who discontinue use during the current year*)]; where</a:t>
              </a:r>
              <a:br>
                <a:rPr lang="en-US" sz="950" dirty="0">
                  <a:solidFill>
                    <a:srgbClr val="0070C0"/>
                  </a:solidFill>
                </a:rPr>
              </a:br>
              <a:endParaRPr lang="en-US" sz="950" dirty="0">
                <a:solidFill>
                  <a:srgbClr val="0070C0"/>
                </a:solidFill>
              </a:endParaRPr>
            </a:p>
            <a:p>
              <a:pPr algn="ctr"/>
              <a:r>
                <a:rPr lang="en-US" sz="950" dirty="0">
                  <a:solidFill>
                    <a:srgbClr val="0070C0"/>
                  </a:solidFill>
                </a:rPr>
                <a:t># of users who discontinue use in current year = # of users in the previous year x discontinuation rate (%)</a:t>
              </a:r>
            </a:p>
            <a:p>
              <a:pPr algn="ctr"/>
              <a:r>
                <a:rPr lang="en-US" sz="950" dirty="0">
                  <a:solidFill>
                    <a:srgbClr val="000000"/>
                  </a:solidFill>
                  <a:latin typeface="Gill Sans MT" panose="020B0502020104020203"/>
                  <a:cs typeface="Times New Roman" panose="02020603050405020304" pitchFamily="18" charset="0"/>
                </a:rPr>
                <a:t>Example: </a:t>
              </a:r>
            </a:p>
            <a:p>
              <a:pPr algn="ctr"/>
              <a:r>
                <a:rPr lang="en-US" sz="950" dirty="0">
                  <a:solidFill>
                    <a:srgbClr val="000000"/>
                  </a:solidFill>
                  <a:latin typeface="Gill Sans MT" panose="020B0502020104020203"/>
                  <a:cs typeface="Times New Roman" panose="02020603050405020304" pitchFamily="18" charset="0"/>
                </a:rPr>
                <a:t>H1: # that need insertion of Levonorgestrel 75 mg/rod, 2-rod 5-year = (F1 – users in the previous year) + (# of users in the previous year x discontinuation rate in %)</a:t>
              </a:r>
            </a:p>
          </p:txBody>
        </p:sp>
        <p:cxnSp>
          <p:nvCxnSpPr>
            <p:cNvPr id="45" name="Straight Arrow Connector 44">
              <a:extLst>
                <a:ext uri="{FF2B5EF4-FFF2-40B4-BE49-F238E27FC236}">
                  <a16:creationId xmlns:a16="http://schemas.microsoft.com/office/drawing/2014/main" id="{05E180FA-5BE5-4DAD-93A1-5CE5B8DE07F5}"/>
                </a:ext>
              </a:extLst>
            </p:cNvPr>
            <p:cNvCxnSpPr>
              <a:cxnSpLocks/>
              <a:stCxn id="86" idx="2"/>
              <a:endCxn id="42" idx="0"/>
            </p:cNvCxnSpPr>
            <p:nvPr/>
          </p:nvCxnSpPr>
          <p:spPr>
            <a:xfrm>
              <a:off x="2773985" y="4276173"/>
              <a:ext cx="0" cy="36745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6">
              <a:extLst>
                <a:ext uri="{FF2B5EF4-FFF2-40B4-BE49-F238E27FC236}">
                  <a16:creationId xmlns:a16="http://schemas.microsoft.com/office/drawing/2014/main" id="{06449B0B-FDAC-4C16-AFE2-2F37737F0887}"/>
                </a:ext>
              </a:extLst>
            </p:cNvPr>
            <p:cNvSpPr/>
            <p:nvPr/>
          </p:nvSpPr>
          <p:spPr>
            <a:xfrm>
              <a:off x="4794006" y="4643632"/>
              <a:ext cx="3237826" cy="1799139"/>
            </a:xfrm>
            <a:prstGeom prst="roundRect">
              <a:avLst>
                <a:gd name="adj" fmla="val 9612"/>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J: # of users who need insertion of implants in the SM sector by type/brand in each year </a:t>
              </a:r>
            </a:p>
            <a:p>
              <a:pPr algn="ctr"/>
              <a:r>
                <a:rPr lang="en-US" sz="950" dirty="0">
                  <a:solidFill>
                    <a:srgbClr val="0070C0"/>
                  </a:solidFill>
                </a:rPr>
                <a:t>= (G – users in the previous year) + (number of users who discontinue use during the current year*)]; where</a:t>
              </a:r>
              <a:br>
                <a:rPr lang="en-US" sz="950" dirty="0">
                  <a:solidFill>
                    <a:srgbClr val="0070C0"/>
                  </a:solidFill>
                </a:rPr>
              </a:br>
              <a:endParaRPr lang="en-US" sz="950" dirty="0">
                <a:solidFill>
                  <a:srgbClr val="0070C0"/>
                </a:solidFill>
              </a:endParaRPr>
            </a:p>
            <a:p>
              <a:pPr algn="ctr"/>
              <a:r>
                <a:rPr lang="en-US" sz="950" dirty="0">
                  <a:solidFill>
                    <a:srgbClr val="0070C0"/>
                  </a:solidFill>
                </a:rPr>
                <a:t># of users who discontinue use in current year = # of users in the previous year x discontinuation rate (%)</a:t>
              </a:r>
            </a:p>
            <a:p>
              <a:pPr algn="ctr"/>
              <a:r>
                <a:rPr lang="en-US" sz="950" dirty="0">
                  <a:solidFill>
                    <a:srgbClr val="000000"/>
                  </a:solidFill>
                  <a:latin typeface="Gill Sans MT" panose="020B0502020104020203"/>
                  <a:cs typeface="Times New Roman" panose="02020603050405020304" pitchFamily="18" charset="0"/>
                </a:rPr>
                <a:t>Example: </a:t>
              </a:r>
            </a:p>
            <a:p>
              <a:pPr algn="ctr"/>
              <a:r>
                <a:rPr lang="en-US" sz="950" dirty="0">
                  <a:solidFill>
                    <a:srgbClr val="000000"/>
                  </a:solidFill>
                  <a:latin typeface="Gill Sans MT" panose="020B0502020104020203"/>
                  <a:cs typeface="Times New Roman" panose="02020603050405020304" pitchFamily="18" charset="0"/>
                </a:rPr>
                <a:t>J1: # that need insertion of Levonorgestrel 75 mg/rod, 2-rod 5-year = (G1 – users in the previous year) + (# of users in the previous year x discontinuation rate in %)</a:t>
              </a:r>
            </a:p>
          </p:txBody>
        </p:sp>
        <p:cxnSp>
          <p:nvCxnSpPr>
            <p:cNvPr id="51" name="Straight Arrow Connector 50">
              <a:extLst>
                <a:ext uri="{FF2B5EF4-FFF2-40B4-BE49-F238E27FC236}">
                  <a16:creationId xmlns:a16="http://schemas.microsoft.com/office/drawing/2014/main" id="{02DA12D5-E7DC-413C-BFE8-7FF560E3711A}"/>
                </a:ext>
              </a:extLst>
            </p:cNvPr>
            <p:cNvCxnSpPr>
              <a:cxnSpLocks/>
              <a:stCxn id="91" idx="2"/>
              <a:endCxn id="50" idx="0"/>
            </p:cNvCxnSpPr>
            <p:nvPr/>
          </p:nvCxnSpPr>
          <p:spPr>
            <a:xfrm flipH="1">
              <a:off x="6412919" y="4447263"/>
              <a:ext cx="4310" cy="19636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nector: Elbow 63">
              <a:extLst>
                <a:ext uri="{FF2B5EF4-FFF2-40B4-BE49-F238E27FC236}">
                  <a16:creationId xmlns:a16="http://schemas.microsoft.com/office/drawing/2014/main" id="{9259B5BF-94DF-49DB-B53B-FAF2CA66FE43}"/>
                </a:ext>
              </a:extLst>
            </p:cNvPr>
            <p:cNvCxnSpPr>
              <a:stCxn id="42" idx="2"/>
              <a:endCxn id="108" idx="0"/>
            </p:cNvCxnSpPr>
            <p:nvPr/>
          </p:nvCxnSpPr>
          <p:spPr>
            <a:xfrm rot="16200000" flipH="1">
              <a:off x="3304536" y="5912219"/>
              <a:ext cx="735592" cy="1796695"/>
            </a:xfrm>
            <a:prstGeom prst="bentConnector3">
              <a:avLst>
                <a:gd name="adj1" fmla="val 50000"/>
              </a:avLst>
            </a:prstGeom>
            <a:ln>
              <a:tailEnd type="triangle"/>
            </a:ln>
          </p:spPr>
          <p:style>
            <a:lnRef idx="3">
              <a:schemeClr val="accent1"/>
            </a:lnRef>
            <a:fillRef idx="0">
              <a:schemeClr val="accent1"/>
            </a:fillRef>
            <a:effectRef idx="2">
              <a:schemeClr val="accent1"/>
            </a:effectRef>
            <a:fontRef idx="minor">
              <a:schemeClr val="tx1"/>
            </a:fontRef>
          </p:style>
        </p:cxnSp>
      </p:grpSp>
      <p:sp>
        <p:nvSpPr>
          <p:cNvPr id="24" name="TextBox 23">
            <a:extLst>
              <a:ext uri="{FF2B5EF4-FFF2-40B4-BE49-F238E27FC236}">
                <a16:creationId xmlns:a16="http://schemas.microsoft.com/office/drawing/2014/main" id="{69A6056F-973D-6793-0C3B-2DBCB5002FC3}"/>
              </a:ext>
            </a:extLst>
          </p:cNvPr>
          <p:cNvSpPr txBox="1"/>
          <p:nvPr/>
        </p:nvSpPr>
        <p:spPr>
          <a:xfrm>
            <a:off x="36096" y="65844"/>
            <a:ext cx="3164304" cy="400110"/>
          </a:xfrm>
          <a:prstGeom prst="rect">
            <a:avLst/>
          </a:prstGeom>
          <a:noFill/>
        </p:spPr>
        <p:txBody>
          <a:bodyPr wrap="square">
            <a:spAutoFit/>
          </a:bodyPr>
          <a:lstStyle/>
          <a:p>
            <a:r>
              <a:rPr lang="en-US" sz="1000" b="1" dirty="0">
                <a:solidFill>
                  <a:srgbClr val="595959"/>
                </a:solidFill>
                <a:effectLst/>
                <a:latin typeface="Gill Sans MT" panose="020B0502020104020203" pitchFamily="34" charset="0"/>
                <a:ea typeface="MS Mincho" panose="02020609040205080304" pitchFamily="49" charset="-128"/>
                <a:cs typeface="GillSansMTStd-Book"/>
              </a:rPr>
              <a:t>Forecasting algorithm for contraceptive implants based on morbidity/demographic method</a:t>
            </a:r>
            <a:endParaRPr lang="en-US" sz="1000" b="1" dirty="0"/>
          </a:p>
        </p:txBody>
      </p:sp>
    </p:spTree>
    <p:extLst>
      <p:ext uri="{BB962C8B-B14F-4D97-AF65-F5344CB8AC3E}">
        <p14:creationId xmlns:p14="http://schemas.microsoft.com/office/powerpoint/2010/main" val="318333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BF13D740-AFF0-48DA-34EC-D967318EC3A6}"/>
              </a:ext>
            </a:extLst>
          </p:cNvPr>
          <p:cNvGrpSpPr/>
          <p:nvPr/>
        </p:nvGrpSpPr>
        <p:grpSpPr>
          <a:xfrm>
            <a:off x="1756611" y="455674"/>
            <a:ext cx="6858000" cy="8232651"/>
            <a:chOff x="1143000" y="710074"/>
            <a:chExt cx="6858000" cy="8232651"/>
          </a:xfrm>
        </p:grpSpPr>
        <p:sp>
          <p:nvSpPr>
            <p:cNvPr id="2" name="Rounded Rectangle 1"/>
            <p:cNvSpPr/>
            <p:nvPr/>
          </p:nvSpPr>
          <p:spPr>
            <a:xfrm>
              <a:off x="3400425" y="710074"/>
              <a:ext cx="2343150" cy="26390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Calibri" panose="020F0502020204030204" pitchFamily="34" charset="0"/>
                  <a:cs typeface="Times New Roman" panose="02020603050405020304" pitchFamily="18" charset="0"/>
                </a:rPr>
                <a:t>A: Total population</a:t>
              </a:r>
              <a:endParaRPr lang="en-US" sz="950" dirty="0">
                <a:solidFill>
                  <a:prstClr val="black"/>
                </a:solidFill>
                <a:latin typeface="Gill Sans MT" panose="020B0502020104020203"/>
                <a:ea typeface="Calibri" panose="020F0502020204030204" pitchFamily="34" charset="0"/>
                <a:cs typeface="Times New Roman" panose="02020603050405020304" pitchFamily="18" charset="0"/>
              </a:endParaRPr>
            </a:p>
          </p:txBody>
        </p:sp>
        <p:sp>
          <p:nvSpPr>
            <p:cNvPr id="3" name="Rounded Rectangle 2"/>
            <p:cNvSpPr/>
            <p:nvPr/>
          </p:nvSpPr>
          <p:spPr>
            <a:xfrm>
              <a:off x="2111829" y="1259216"/>
              <a:ext cx="4920342" cy="26390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lvl="0" algn="ct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B: Total # of women 15-59 years in the country/region/district </a:t>
              </a:r>
              <a:r>
                <a:rPr lang="en-US" sz="950" dirty="0">
                  <a:solidFill>
                    <a:schemeClr val="accent4"/>
                  </a:solidFill>
                </a:rPr>
                <a:t>= A × % of 15-59 years of age</a:t>
              </a:r>
              <a:endParaRPr lang="en-US" sz="950" dirty="0">
                <a:solidFill>
                  <a:schemeClr val="accent4"/>
                </a:solidFill>
                <a:latin typeface="Gill Sans MT" panose="020B0502020104020203"/>
                <a:ea typeface="Times New Roman" panose="02020603050405020304" pitchFamily="18" charset="0"/>
                <a:cs typeface="Times New Roman" panose="02020603050405020304" pitchFamily="18" charset="0"/>
              </a:endParaRPr>
            </a:p>
          </p:txBody>
        </p:sp>
        <p:sp>
          <p:nvSpPr>
            <p:cNvPr id="4" name="Rounded Rectangle 3"/>
            <p:cNvSpPr/>
            <p:nvPr/>
          </p:nvSpPr>
          <p:spPr>
            <a:xfrm>
              <a:off x="1143000" y="1834517"/>
              <a:ext cx="3291840" cy="425648"/>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C: # of sexually active women 15-59 years, excluding CSWs</a:t>
              </a:r>
            </a:p>
            <a:p>
              <a:pPr lvl="0" algn="ctr"/>
              <a:r>
                <a:rPr lang="en-US" sz="950" dirty="0">
                  <a:solidFill>
                    <a:schemeClr val="accent4"/>
                  </a:solidFill>
                </a:rPr>
                <a:t> = B × % sexually active women 15-59 years</a:t>
              </a:r>
            </a:p>
          </p:txBody>
        </p:sp>
        <p:sp>
          <p:nvSpPr>
            <p:cNvPr id="5" name="Rounded Rectangle 4"/>
            <p:cNvSpPr/>
            <p:nvPr/>
          </p:nvSpPr>
          <p:spPr>
            <a:xfrm>
              <a:off x="1143000" y="4260632"/>
              <a:ext cx="3291840" cy="587395"/>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I: # of sexually active women 15-59 years, excluding </a:t>
              </a:r>
              <a:br>
                <a:rPr lang="en-US" sz="950" dirty="0">
                  <a:solidFill>
                    <a:srgbClr val="000000"/>
                  </a:solidFill>
                  <a:latin typeface="Gill Sans MT" panose="020B0502020104020203"/>
                  <a:cs typeface="Times New Roman" panose="02020603050405020304" pitchFamily="18" charset="0"/>
                </a:rPr>
              </a:br>
              <a:r>
                <a:rPr lang="en-US" sz="950" dirty="0">
                  <a:solidFill>
                    <a:srgbClr val="000000"/>
                  </a:solidFill>
                  <a:latin typeface="Gill Sans MT" panose="020B0502020104020203"/>
                  <a:cs typeface="Times New Roman" panose="02020603050405020304" pitchFamily="18" charset="0"/>
                </a:rPr>
                <a:t>CSWs, who are aware of and use female condoms</a:t>
              </a:r>
            </a:p>
            <a:p>
              <a:pPr algn="ctr"/>
              <a:r>
                <a:rPr lang="en-US" sz="950" dirty="0">
                  <a:solidFill>
                    <a:schemeClr val="accent4"/>
                  </a:solidFill>
                </a:rPr>
                <a:t>= G × % who are aware of and use female condoms</a:t>
              </a:r>
            </a:p>
          </p:txBody>
        </p:sp>
        <p:sp>
          <p:nvSpPr>
            <p:cNvPr id="6" name="Rounded Rectangle 5"/>
            <p:cNvSpPr/>
            <p:nvPr/>
          </p:nvSpPr>
          <p:spPr>
            <a:xfrm>
              <a:off x="1143000" y="2521557"/>
              <a:ext cx="3291840" cy="749141"/>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E: # of sexually active women 15-59 years, excluding CSWs with a need for female condoms</a:t>
              </a:r>
            </a:p>
            <a:p>
              <a:pPr algn="ctr"/>
              <a:r>
                <a:rPr lang="en-US" sz="950" dirty="0">
                  <a:solidFill>
                    <a:schemeClr val="accent4"/>
                  </a:solidFill>
                </a:rPr>
                <a:t>= C × % sexually active women 15-59 years with a need for female condoms</a:t>
              </a:r>
            </a:p>
          </p:txBody>
        </p:sp>
        <p:sp>
          <p:nvSpPr>
            <p:cNvPr id="9" name="Rounded Rectangle 8"/>
            <p:cNvSpPr/>
            <p:nvPr/>
          </p:nvSpPr>
          <p:spPr>
            <a:xfrm>
              <a:off x="1143000" y="5178158"/>
              <a:ext cx="3291840" cy="749141"/>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K: # of sexually active women 15-59 years, excluding </a:t>
              </a:r>
              <a:br>
                <a:rPr lang="en-US" sz="950" dirty="0">
                  <a:solidFill>
                    <a:srgbClr val="000000"/>
                  </a:solidFill>
                  <a:latin typeface="Gill Sans MT" panose="020B0502020104020203"/>
                  <a:cs typeface="Times New Roman" panose="02020603050405020304" pitchFamily="18" charset="0"/>
                </a:rPr>
              </a:br>
              <a:r>
                <a:rPr lang="en-US" sz="950" dirty="0">
                  <a:solidFill>
                    <a:srgbClr val="000000"/>
                  </a:solidFill>
                  <a:latin typeface="Gill Sans MT" panose="020B0502020104020203"/>
                  <a:cs typeface="Times New Roman" panose="02020603050405020304" pitchFamily="18" charset="0"/>
                </a:rPr>
                <a:t>CSWs, who have access to female condoms by sector </a:t>
              </a:r>
            </a:p>
            <a:p>
              <a:pPr algn="ctr"/>
              <a:r>
                <a:rPr lang="en-US" sz="950" dirty="0">
                  <a:solidFill>
                    <a:schemeClr val="accent4"/>
                  </a:solidFill>
                </a:rPr>
                <a:t>K1: Public sector = I × % with access from public sector</a:t>
              </a:r>
            </a:p>
            <a:p>
              <a:pPr algn="ctr"/>
              <a:r>
                <a:rPr lang="en-US" sz="950" dirty="0">
                  <a:solidFill>
                    <a:schemeClr val="accent4"/>
                  </a:solidFill>
                </a:rPr>
                <a:t>K2: SM sector = I × % with access from SM sector</a:t>
              </a:r>
            </a:p>
          </p:txBody>
        </p:sp>
        <p:sp>
          <p:nvSpPr>
            <p:cNvPr id="10" name="Rounded Rectangle 9"/>
            <p:cNvSpPr/>
            <p:nvPr/>
          </p:nvSpPr>
          <p:spPr>
            <a:xfrm>
              <a:off x="4709160" y="1913230"/>
              <a:ext cx="3291840" cy="263902"/>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D:  # of CSWs </a:t>
              </a:r>
              <a:r>
                <a:rPr lang="en-US" sz="950" dirty="0">
                  <a:solidFill>
                    <a:schemeClr val="accent4"/>
                  </a:solidFill>
                </a:rPr>
                <a:t>= B × % CSWs</a:t>
              </a:r>
            </a:p>
          </p:txBody>
        </p:sp>
        <p:sp>
          <p:nvSpPr>
            <p:cNvPr id="11" name="Rounded Rectangle 10"/>
            <p:cNvSpPr/>
            <p:nvPr/>
          </p:nvSpPr>
          <p:spPr>
            <a:xfrm>
              <a:off x="4709160" y="2643650"/>
              <a:ext cx="3291840" cy="425648"/>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F: # of CSWs with a need for female condoms</a:t>
              </a:r>
            </a:p>
            <a:p>
              <a:pPr algn="ctr"/>
              <a:r>
                <a:rPr lang="en-US" sz="950" dirty="0">
                  <a:solidFill>
                    <a:schemeClr val="accent4"/>
                  </a:solidFill>
                </a:rPr>
                <a:t>= D × % CSWs with a need for female condoms</a:t>
              </a:r>
            </a:p>
          </p:txBody>
        </p:sp>
        <p:sp>
          <p:nvSpPr>
            <p:cNvPr id="12" name="Rounded Rectangle 11"/>
            <p:cNvSpPr/>
            <p:nvPr/>
          </p:nvSpPr>
          <p:spPr>
            <a:xfrm>
              <a:off x="1143000" y="3488218"/>
              <a:ext cx="3291840" cy="587395"/>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G: # of sexually active women 15-59 years, excluding </a:t>
              </a:r>
              <a:br>
                <a:rPr lang="en-US" sz="950" dirty="0">
                  <a:solidFill>
                    <a:srgbClr val="000000"/>
                  </a:solidFill>
                  <a:latin typeface="Gill Sans MT" panose="020B0502020104020203"/>
                  <a:cs typeface="Times New Roman" panose="02020603050405020304" pitchFamily="18" charset="0"/>
                </a:rPr>
              </a:br>
              <a:r>
                <a:rPr lang="en-US" sz="950" dirty="0">
                  <a:solidFill>
                    <a:srgbClr val="000000"/>
                  </a:solidFill>
                  <a:latin typeface="Gill Sans MT" panose="020B0502020104020203"/>
                  <a:cs typeface="Times New Roman" panose="02020603050405020304" pitchFamily="18" charset="0"/>
                </a:rPr>
                <a:t>CSWs, who are aware of female condoms</a:t>
              </a:r>
            </a:p>
            <a:p>
              <a:pPr algn="ctr"/>
              <a:r>
                <a:rPr lang="en-US" sz="950" dirty="0">
                  <a:solidFill>
                    <a:schemeClr val="accent4"/>
                  </a:solidFill>
                </a:rPr>
                <a:t>= E × % who are aware of female condoms</a:t>
              </a:r>
            </a:p>
          </p:txBody>
        </p:sp>
        <p:sp>
          <p:nvSpPr>
            <p:cNvPr id="13" name="Rounded Rectangle 12"/>
            <p:cNvSpPr/>
            <p:nvPr/>
          </p:nvSpPr>
          <p:spPr>
            <a:xfrm>
              <a:off x="4709160" y="3573290"/>
              <a:ext cx="3291840" cy="425648"/>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H. # of CSWs who are aware of female condoms</a:t>
              </a:r>
            </a:p>
            <a:p>
              <a:pPr algn="ctr"/>
              <a:r>
                <a:rPr lang="en-US" sz="950" dirty="0">
                  <a:solidFill>
                    <a:schemeClr val="accent4"/>
                  </a:solidFill>
                </a:rPr>
                <a:t>= F × % who are aware of female condoms</a:t>
              </a:r>
            </a:p>
          </p:txBody>
        </p:sp>
        <p:sp>
          <p:nvSpPr>
            <p:cNvPr id="14" name="Rounded Rectangle 13"/>
            <p:cNvSpPr/>
            <p:nvPr/>
          </p:nvSpPr>
          <p:spPr>
            <a:xfrm>
              <a:off x="4709160" y="4450470"/>
              <a:ext cx="3291840" cy="425648"/>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J:  # of CSWs who are aware of and use female condoms</a:t>
              </a:r>
            </a:p>
            <a:p>
              <a:pPr algn="ctr"/>
              <a:r>
                <a:rPr lang="en-US" sz="950" dirty="0">
                  <a:solidFill>
                    <a:schemeClr val="accent4"/>
                  </a:solidFill>
                </a:rPr>
                <a:t> = H × % who are aware of and use female condoms</a:t>
              </a:r>
            </a:p>
          </p:txBody>
        </p:sp>
        <p:sp>
          <p:nvSpPr>
            <p:cNvPr id="15" name="Rounded Rectangle 14"/>
            <p:cNvSpPr/>
            <p:nvPr/>
          </p:nvSpPr>
          <p:spPr>
            <a:xfrm>
              <a:off x="4709160" y="5147751"/>
              <a:ext cx="3291839" cy="749141"/>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L: # of CSWs who have access to female </a:t>
              </a:r>
              <a:b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b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condoms by sector</a:t>
              </a:r>
            </a:p>
            <a:p>
              <a:pPr algn="ctr"/>
              <a:r>
                <a:rPr lang="en-US" sz="950" dirty="0">
                  <a:solidFill>
                    <a:schemeClr val="accent4"/>
                  </a:solidFill>
                </a:rPr>
                <a:t>L1: Public sector = J × % with access from public sector</a:t>
              </a:r>
            </a:p>
            <a:p>
              <a:pPr algn="ctr"/>
              <a:r>
                <a:rPr lang="en-US" sz="950" dirty="0">
                  <a:solidFill>
                    <a:schemeClr val="accent4"/>
                  </a:solidFill>
                </a:rPr>
                <a:t>L2: SM sector = J × % with access from SM sector</a:t>
              </a:r>
              <a:endParaRPr lang="en-US" sz="950" dirty="0">
                <a:solidFill>
                  <a:schemeClr val="accent4"/>
                </a:solidFill>
                <a:latin typeface="Gill Sans MT" panose="020B0502020104020203"/>
                <a:ea typeface="Times New Roman" panose="02020603050405020304" pitchFamily="18" charset="0"/>
                <a:cs typeface="Times New Roman" panose="02020603050405020304" pitchFamily="18" charset="0"/>
              </a:endParaRPr>
            </a:p>
          </p:txBody>
        </p:sp>
        <p:sp>
          <p:nvSpPr>
            <p:cNvPr id="17" name="Rounded Rectangle 16"/>
            <p:cNvSpPr/>
            <p:nvPr/>
          </p:nvSpPr>
          <p:spPr>
            <a:xfrm>
              <a:off x="1143000" y="6295523"/>
              <a:ext cx="3291840" cy="1025753"/>
            </a:xfrm>
            <a:prstGeom prst="roundRect">
              <a:avLst>
                <a:gd name="adj" fmla="val 9612"/>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N: # of female condoms required by sexually active women 15-59 years, excluding CSWs, by sector</a:t>
              </a:r>
            </a:p>
            <a:p>
              <a:pPr algn="ctr"/>
              <a:r>
                <a:rPr lang="en-US" sz="950" dirty="0">
                  <a:solidFill>
                    <a:schemeClr val="accent4"/>
                  </a:solidFill>
                </a:rPr>
                <a:t>N1: public sector = K1 × M; </a:t>
              </a:r>
            </a:p>
            <a:p>
              <a:pPr algn="ctr"/>
              <a:r>
                <a:rPr lang="en-US" sz="950" dirty="0">
                  <a:solidFill>
                    <a:schemeClr val="accent4"/>
                  </a:solidFill>
                </a:rPr>
                <a:t>N2: SM sector = K2 × M;</a:t>
              </a:r>
            </a:p>
            <a:p>
              <a:pPr algn="ctr"/>
              <a:r>
                <a:rPr lang="en-US" sz="950" dirty="0">
                  <a:solidFill>
                    <a:schemeClr val="accent4"/>
                  </a:solidFill>
                </a:rPr>
                <a:t>where M = CYP = # of female </a:t>
              </a:r>
              <a:br>
                <a:rPr lang="en-US" sz="950" dirty="0">
                  <a:solidFill>
                    <a:schemeClr val="accent4"/>
                  </a:solidFill>
                </a:rPr>
              </a:br>
              <a:r>
                <a:rPr lang="en-US" sz="950" dirty="0">
                  <a:solidFill>
                    <a:schemeClr val="accent4"/>
                  </a:solidFill>
                </a:rPr>
                <a:t>condoms per women per year = 120 </a:t>
              </a:r>
            </a:p>
          </p:txBody>
        </p:sp>
        <p:sp>
          <p:nvSpPr>
            <p:cNvPr id="18" name="Rounded Rectangle 17"/>
            <p:cNvSpPr/>
            <p:nvPr/>
          </p:nvSpPr>
          <p:spPr>
            <a:xfrm>
              <a:off x="4709160" y="6295523"/>
              <a:ext cx="3291840" cy="1025753"/>
            </a:xfrm>
            <a:prstGeom prst="roundRect">
              <a:avLst>
                <a:gd name="adj" fmla="val 10578"/>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P: # of female condoms required by CSWs by sector</a:t>
              </a:r>
            </a:p>
            <a:p>
              <a:pPr algn="ctr"/>
              <a:r>
                <a:rPr lang="en-US" sz="950" b="1" dirty="0">
                  <a:solidFill>
                    <a:schemeClr val="accent4"/>
                  </a:solidFill>
                </a:rPr>
                <a:t>P1: public sector = L1 × O; </a:t>
              </a:r>
            </a:p>
            <a:p>
              <a:pPr algn="ctr"/>
              <a:r>
                <a:rPr lang="en-US" sz="950" b="1" dirty="0">
                  <a:solidFill>
                    <a:schemeClr val="accent4"/>
                  </a:solidFill>
                </a:rPr>
                <a:t>P2: SM sector = L2 × O;</a:t>
              </a:r>
            </a:p>
            <a:p>
              <a:pPr algn="ctr"/>
              <a:endParaRPr lang="en-US" sz="950" dirty="0">
                <a:solidFill>
                  <a:schemeClr val="accent4"/>
                </a:solidFill>
              </a:endParaRPr>
            </a:p>
            <a:p>
              <a:pPr algn="ctr"/>
              <a:r>
                <a:rPr lang="en-US" sz="950" dirty="0">
                  <a:solidFill>
                    <a:schemeClr val="accent4"/>
                  </a:solidFill>
                </a:rPr>
                <a:t>where O = CYP = # of female </a:t>
              </a:r>
              <a:br>
                <a:rPr lang="en-US" sz="950" dirty="0">
                  <a:solidFill>
                    <a:schemeClr val="accent4"/>
                  </a:solidFill>
                </a:rPr>
              </a:br>
              <a:r>
                <a:rPr lang="en-US" sz="950" dirty="0">
                  <a:solidFill>
                    <a:schemeClr val="accent4"/>
                  </a:solidFill>
                </a:rPr>
                <a:t>condoms per CSW per year = 120 </a:t>
              </a:r>
            </a:p>
          </p:txBody>
        </p:sp>
        <p:sp>
          <p:nvSpPr>
            <p:cNvPr id="19" name="Rounded Rectangle 18"/>
            <p:cNvSpPr/>
            <p:nvPr/>
          </p:nvSpPr>
          <p:spPr>
            <a:xfrm>
              <a:off x="2634343" y="8517077"/>
              <a:ext cx="3875314" cy="425648"/>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Gill Sans MT" panose="020B0502020104020203"/>
                  <a:ea typeface="Times New Roman" panose="02020603050405020304" pitchFamily="18" charset="0"/>
                  <a:cs typeface="Times New Roman" panose="02020603050405020304" pitchFamily="18" charset="0"/>
                </a:rPr>
                <a:t>R: Total # of female condoms required per year (public and SM sectors)</a:t>
              </a:r>
            </a:p>
            <a:p>
              <a:pPr algn="ctr"/>
              <a:r>
                <a:rPr lang="en-US" sz="950" dirty="0">
                  <a:solidFill>
                    <a:schemeClr val="accent4"/>
                  </a:solidFill>
                </a:rPr>
                <a:t>= Q1 + Q2</a:t>
              </a:r>
              <a:r>
                <a:rPr lang="en-US" sz="950" dirty="0">
                  <a:solidFill>
                    <a:schemeClr val="accent4"/>
                  </a:solidFill>
                  <a:ea typeface="Times New Roman" panose="02020603050405020304" pitchFamily="18" charset="0"/>
                  <a:cs typeface="Times New Roman" panose="02020603050405020304" pitchFamily="18" charset="0"/>
                </a:rPr>
                <a:t> </a:t>
              </a:r>
            </a:p>
          </p:txBody>
        </p:sp>
        <p:cxnSp>
          <p:nvCxnSpPr>
            <p:cNvPr id="20" name="Straight Arrow Connector 19"/>
            <p:cNvCxnSpPr>
              <a:cxnSpLocks/>
              <a:stCxn id="2" idx="2"/>
              <a:endCxn id="3" idx="0"/>
            </p:cNvCxnSpPr>
            <p:nvPr/>
          </p:nvCxnSpPr>
          <p:spPr>
            <a:xfrm>
              <a:off x="4572000" y="973976"/>
              <a:ext cx="0" cy="28524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cxnSpLocks/>
              <a:endCxn id="4" idx="0"/>
            </p:cNvCxnSpPr>
            <p:nvPr/>
          </p:nvCxnSpPr>
          <p:spPr>
            <a:xfrm>
              <a:off x="2788920" y="1557267"/>
              <a:ext cx="0" cy="27725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cxnSpLocks/>
              <a:endCxn id="10" idx="0"/>
            </p:cNvCxnSpPr>
            <p:nvPr/>
          </p:nvCxnSpPr>
          <p:spPr>
            <a:xfrm>
              <a:off x="6355079" y="1557267"/>
              <a:ext cx="1" cy="35596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a:stCxn id="4" idx="2"/>
              <a:endCxn id="6" idx="0"/>
            </p:cNvCxnSpPr>
            <p:nvPr/>
          </p:nvCxnSpPr>
          <p:spPr>
            <a:xfrm>
              <a:off x="2788920" y="2260165"/>
              <a:ext cx="0" cy="26139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cxnSpLocks/>
              <a:stCxn id="10" idx="2"/>
              <a:endCxn id="11" idx="0"/>
            </p:cNvCxnSpPr>
            <p:nvPr/>
          </p:nvCxnSpPr>
          <p:spPr>
            <a:xfrm>
              <a:off x="6355080" y="2177132"/>
              <a:ext cx="0" cy="46651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a:stCxn id="6" idx="2"/>
              <a:endCxn id="12" idx="0"/>
            </p:cNvCxnSpPr>
            <p:nvPr/>
          </p:nvCxnSpPr>
          <p:spPr>
            <a:xfrm>
              <a:off x="2788920" y="3270698"/>
              <a:ext cx="0" cy="21751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cxnSpLocks/>
              <a:stCxn id="11" idx="2"/>
              <a:endCxn id="13" idx="0"/>
            </p:cNvCxnSpPr>
            <p:nvPr/>
          </p:nvCxnSpPr>
          <p:spPr>
            <a:xfrm>
              <a:off x="6355080" y="3069298"/>
              <a:ext cx="0" cy="50399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a:stCxn id="12" idx="2"/>
              <a:endCxn id="5" idx="0"/>
            </p:cNvCxnSpPr>
            <p:nvPr/>
          </p:nvCxnSpPr>
          <p:spPr>
            <a:xfrm>
              <a:off x="2788920" y="4075613"/>
              <a:ext cx="0" cy="18501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cxnSpLocks/>
              <a:stCxn id="13" idx="2"/>
              <a:endCxn id="14" idx="0"/>
            </p:cNvCxnSpPr>
            <p:nvPr/>
          </p:nvCxnSpPr>
          <p:spPr>
            <a:xfrm>
              <a:off x="6355080" y="3998938"/>
              <a:ext cx="0" cy="45153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cxnSpLocks/>
              <a:stCxn id="5" idx="2"/>
              <a:endCxn id="9" idx="0"/>
            </p:cNvCxnSpPr>
            <p:nvPr/>
          </p:nvCxnSpPr>
          <p:spPr>
            <a:xfrm>
              <a:off x="2788920" y="4848027"/>
              <a:ext cx="0" cy="33013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cxnSpLocks/>
              <a:stCxn id="14" idx="2"/>
              <a:endCxn id="15" idx="0"/>
            </p:cNvCxnSpPr>
            <p:nvPr/>
          </p:nvCxnSpPr>
          <p:spPr>
            <a:xfrm>
              <a:off x="6355080" y="4876118"/>
              <a:ext cx="0" cy="27163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cxnSpLocks/>
              <a:stCxn id="9" idx="2"/>
              <a:endCxn id="17" idx="0"/>
            </p:cNvCxnSpPr>
            <p:nvPr/>
          </p:nvCxnSpPr>
          <p:spPr>
            <a:xfrm>
              <a:off x="2788920" y="5927299"/>
              <a:ext cx="0" cy="36822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cxnSpLocks/>
              <a:stCxn id="15" idx="2"/>
              <a:endCxn id="18" idx="0"/>
            </p:cNvCxnSpPr>
            <p:nvPr/>
          </p:nvCxnSpPr>
          <p:spPr>
            <a:xfrm>
              <a:off x="6355080" y="5896892"/>
              <a:ext cx="0" cy="39863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Elbow Connector 65">
              <a:extLst>
                <a:ext uri="{FF2B5EF4-FFF2-40B4-BE49-F238E27FC236}">
                  <a16:creationId xmlns:a16="http://schemas.microsoft.com/office/drawing/2014/main" id="{F198CBC2-D3AA-402D-8C30-9E90C0C5D62C}"/>
                </a:ext>
              </a:extLst>
            </p:cNvPr>
            <p:cNvCxnSpPr>
              <a:cxnSpLocks/>
              <a:stCxn id="17" idx="2"/>
              <a:endCxn id="57" idx="0"/>
            </p:cNvCxnSpPr>
            <p:nvPr/>
          </p:nvCxnSpPr>
          <p:spPr>
            <a:xfrm rot="16200000" flipH="1">
              <a:off x="3532508" y="6577688"/>
              <a:ext cx="295905" cy="178308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EC08F9DB-F6E6-4C7D-A7DE-518B871F3D5F}"/>
                </a:ext>
              </a:extLst>
            </p:cNvPr>
            <p:cNvCxnSpPr>
              <a:cxnSpLocks/>
            </p:cNvCxnSpPr>
            <p:nvPr/>
          </p:nvCxnSpPr>
          <p:spPr>
            <a:xfrm>
              <a:off x="4601810" y="8217637"/>
              <a:ext cx="0" cy="29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Rounded Rectangle 6">
              <a:extLst>
                <a:ext uri="{FF2B5EF4-FFF2-40B4-BE49-F238E27FC236}">
                  <a16:creationId xmlns:a16="http://schemas.microsoft.com/office/drawing/2014/main" id="{7742DCB1-A584-466F-8201-F992C0D98438}"/>
                </a:ext>
              </a:extLst>
            </p:cNvPr>
            <p:cNvSpPr/>
            <p:nvPr/>
          </p:nvSpPr>
          <p:spPr>
            <a:xfrm>
              <a:off x="1371600" y="7617181"/>
              <a:ext cx="6400800" cy="587395"/>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latin typeface="Gill Sans MT" panose="020B0502020104020203"/>
                  <a:cs typeface="Times New Roman" panose="02020603050405020304" pitchFamily="18" charset="0"/>
                </a:rPr>
                <a:t>Q: Quantity of female condoms required for each sector</a:t>
              </a:r>
            </a:p>
            <a:p>
              <a:pPr algn="ctr"/>
              <a:r>
                <a:rPr lang="en-US" sz="950" dirty="0">
                  <a:solidFill>
                    <a:schemeClr val="accent4"/>
                  </a:solidFill>
                </a:rPr>
                <a:t>Q1: Qty needed for Public sector = N1 + P1 </a:t>
              </a:r>
            </a:p>
            <a:p>
              <a:pPr algn="ctr"/>
              <a:r>
                <a:rPr lang="en-US" sz="950" dirty="0">
                  <a:solidFill>
                    <a:schemeClr val="accent4"/>
                  </a:solidFill>
                </a:rPr>
                <a:t> Q2: Qty needed for Social marketing sector = N2 + P2  </a:t>
              </a:r>
            </a:p>
          </p:txBody>
        </p:sp>
        <p:cxnSp>
          <p:nvCxnSpPr>
            <p:cNvPr id="40" name="Elbow Connector 65">
              <a:extLst>
                <a:ext uri="{FF2B5EF4-FFF2-40B4-BE49-F238E27FC236}">
                  <a16:creationId xmlns:a16="http://schemas.microsoft.com/office/drawing/2014/main" id="{03839532-F721-675F-D07B-5328B1B53C19}"/>
                </a:ext>
              </a:extLst>
            </p:cNvPr>
            <p:cNvCxnSpPr>
              <a:cxnSpLocks/>
              <a:stCxn id="18" idx="2"/>
              <a:endCxn id="57" idx="0"/>
            </p:cNvCxnSpPr>
            <p:nvPr/>
          </p:nvCxnSpPr>
          <p:spPr>
            <a:xfrm rot="5400000">
              <a:off x="5315588" y="6577688"/>
              <a:ext cx="295905" cy="178308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DD5366BD-5998-197A-6902-E4C122D231F1}"/>
              </a:ext>
            </a:extLst>
          </p:cNvPr>
          <p:cNvSpPr txBox="1"/>
          <p:nvPr/>
        </p:nvSpPr>
        <p:spPr>
          <a:xfrm>
            <a:off x="47003" y="43025"/>
            <a:ext cx="2936829"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female condoms based on morbidity/demographic method</a:t>
            </a:r>
          </a:p>
        </p:txBody>
      </p:sp>
    </p:spTree>
    <p:extLst>
      <p:ext uri="{BB962C8B-B14F-4D97-AF65-F5344CB8AC3E}">
        <p14:creationId xmlns:p14="http://schemas.microsoft.com/office/powerpoint/2010/main" val="50991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Group 115">
            <a:extLst>
              <a:ext uri="{FF2B5EF4-FFF2-40B4-BE49-F238E27FC236}">
                <a16:creationId xmlns:a16="http://schemas.microsoft.com/office/drawing/2014/main" id="{A5FDB0DB-BE27-4E9E-9D4C-4C5D47144A35}"/>
              </a:ext>
            </a:extLst>
          </p:cNvPr>
          <p:cNvGrpSpPr/>
          <p:nvPr/>
        </p:nvGrpSpPr>
        <p:grpSpPr>
          <a:xfrm>
            <a:off x="1784343" y="652615"/>
            <a:ext cx="6936869" cy="7746094"/>
            <a:chOff x="160079" y="341134"/>
            <a:chExt cx="6936869" cy="7298045"/>
          </a:xfrm>
        </p:grpSpPr>
        <p:grpSp>
          <p:nvGrpSpPr>
            <p:cNvPr id="27" name="Group 26"/>
            <p:cNvGrpSpPr/>
            <p:nvPr/>
          </p:nvGrpSpPr>
          <p:grpSpPr>
            <a:xfrm>
              <a:off x="160079" y="341134"/>
              <a:ext cx="6936869" cy="7298045"/>
              <a:chOff x="123445" y="755167"/>
              <a:chExt cx="6936869" cy="6697254"/>
            </a:xfrm>
          </p:grpSpPr>
          <p:sp>
            <p:nvSpPr>
              <p:cNvPr id="5" name="Rounded Rectangle 4"/>
              <p:cNvSpPr/>
              <p:nvPr/>
            </p:nvSpPr>
            <p:spPr>
              <a:xfrm>
                <a:off x="2232838" y="755167"/>
                <a:ext cx="2373086" cy="22816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A: Total population</a:t>
                </a:r>
                <a:endParaRPr lang="en-US" sz="95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Rounded Rectangle 5"/>
              <p:cNvSpPr/>
              <p:nvPr/>
            </p:nvSpPr>
            <p:spPr>
              <a:xfrm>
                <a:off x="1937656" y="1258734"/>
                <a:ext cx="2963451" cy="22816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B: Total pregnancies </a:t>
                </a:r>
                <a:r>
                  <a:rPr lang="en-US" sz="950" dirty="0">
                    <a:solidFill>
                      <a:schemeClr val="accent4"/>
                    </a:solidFill>
                    <a:ea typeface="Times New Roman" panose="02020603050405020304" pitchFamily="18" charset="0"/>
                    <a:cs typeface="Times New Roman" panose="02020603050405020304" pitchFamily="18" charset="0"/>
                  </a:rPr>
                  <a:t>= A× % of pregnancies</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ounded Rectangle 6"/>
              <p:cNvSpPr/>
              <p:nvPr/>
            </p:nvSpPr>
            <p:spPr>
              <a:xfrm>
                <a:off x="1474122" y="1762300"/>
                <a:ext cx="3890518" cy="22816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C: Total deliveries </a:t>
                </a:r>
                <a:r>
                  <a:rPr lang="en-US" sz="950" dirty="0">
                    <a:solidFill>
                      <a:schemeClr val="accent4"/>
                    </a:solidFill>
                    <a:ea typeface="Calibri" panose="020F0502020204030204" pitchFamily="34" charset="0"/>
                    <a:cs typeface="Times New Roman" panose="02020603050405020304" pitchFamily="18" charset="0"/>
                  </a:rPr>
                  <a:t>= B × [100% - miscarriage rate (%)]</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Rounded Rectangle 7"/>
              <p:cNvSpPr/>
              <p:nvPr/>
            </p:nvSpPr>
            <p:spPr>
              <a:xfrm>
                <a:off x="123445" y="2265867"/>
                <a:ext cx="3291840" cy="228169"/>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D: # of public HF deliveries </a:t>
                </a:r>
                <a:r>
                  <a:rPr lang="en-US" sz="950" dirty="0">
                    <a:solidFill>
                      <a:schemeClr val="accent4"/>
                    </a:solidFill>
                    <a:ea typeface="Calibri" panose="020F0502020204030204" pitchFamily="34" charset="0"/>
                    <a:cs typeface="Times New Roman" panose="02020603050405020304" pitchFamily="18" charset="0"/>
                  </a:rPr>
                  <a:t>= C × % of deliveries in public HFs</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Rounded Rectangle 8"/>
              <p:cNvSpPr/>
              <p:nvPr/>
            </p:nvSpPr>
            <p:spPr>
              <a:xfrm>
                <a:off x="3765489" y="2265867"/>
                <a:ext cx="3291840" cy="228169"/>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G: # of home deliveries </a:t>
                </a:r>
                <a:r>
                  <a:rPr lang="en-US" sz="950" dirty="0">
                    <a:solidFill>
                      <a:schemeClr val="accent4"/>
                    </a:solidFill>
                    <a:ea typeface="Calibri" panose="020F0502020204030204" pitchFamily="34" charset="0"/>
                    <a:cs typeface="Times New Roman" panose="02020603050405020304" pitchFamily="18" charset="0"/>
                  </a:rPr>
                  <a:t>= C × % of deliveries at home</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Rounded Rectangle 9"/>
              <p:cNvSpPr/>
              <p:nvPr/>
            </p:nvSpPr>
            <p:spPr>
              <a:xfrm>
                <a:off x="123445" y="2769434"/>
                <a:ext cx="3291840" cy="368014"/>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dirty="0">
                    <a:solidFill>
                      <a:srgbClr val="000000"/>
                    </a:solidFill>
                    <a:ea typeface="Times New Roman" panose="02020603050405020304" pitchFamily="18" charset="0"/>
                    <a:cs typeface="Times New Roman" panose="02020603050405020304" pitchFamily="18" charset="0"/>
                  </a:rPr>
                  <a:t>E: # of public HF deliveries provided with prevention for PPH</a:t>
                </a:r>
                <a:endParaRPr lang="en-US" sz="950" dirty="0">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 D × % provided with prevention for PPH</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Rounded Rectangle 10"/>
              <p:cNvSpPr/>
              <p:nvPr/>
            </p:nvSpPr>
            <p:spPr>
              <a:xfrm>
                <a:off x="3768474" y="3455075"/>
                <a:ext cx="3291840" cy="50786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b="1" dirty="0">
                    <a:solidFill>
                      <a:srgbClr val="000000"/>
                    </a:solidFill>
                    <a:ea typeface="Times New Roman" panose="02020603050405020304" pitchFamily="18" charset="0"/>
                    <a:cs typeface="Times New Roman" panose="02020603050405020304" pitchFamily="18" charset="0"/>
                  </a:rPr>
                  <a:t>H: # of home deliveries provided with prevention (misoprostol) for PPH</a:t>
                </a:r>
                <a:endParaRPr lang="en-US" sz="950" b="1" dirty="0">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 G × % provided with misoprostol for PPH prevention</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Rounded Rectangle 11"/>
              <p:cNvSpPr/>
              <p:nvPr/>
            </p:nvSpPr>
            <p:spPr>
              <a:xfrm>
                <a:off x="123445" y="3412846"/>
                <a:ext cx="3291840" cy="92739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b="1" dirty="0">
                    <a:solidFill>
                      <a:srgbClr val="000000"/>
                    </a:solidFill>
                    <a:ea typeface="Times New Roman" panose="02020603050405020304" pitchFamily="18" charset="0"/>
                    <a:cs typeface="Times New Roman" panose="02020603050405020304" pitchFamily="18" charset="0"/>
                  </a:rPr>
                  <a:t>F: # of public HF deliveries provided with a specific uterotonic for prevention of PPH </a:t>
                </a:r>
                <a:endParaRPr lang="en-US" sz="950" dirty="0">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 E × % to be given specific uterotonic for PPH prevention</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F1: # provided oxytocin = E x % given oxytocin</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F2: # provided HSC = E x % given HSC </a:t>
                </a:r>
                <a:endParaRPr lang="en-US" sz="950" strike="sngStrike"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F3: # provided misoprostol = E x % given misoprostol</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Rounded Rectangle 13"/>
              <p:cNvSpPr/>
              <p:nvPr/>
            </p:nvSpPr>
            <p:spPr>
              <a:xfrm>
                <a:off x="123445" y="6385179"/>
                <a:ext cx="6933884" cy="106724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b="1" dirty="0">
                    <a:solidFill>
                      <a:srgbClr val="000000"/>
                    </a:solidFill>
                    <a:ea typeface="Times New Roman" panose="02020603050405020304" pitchFamily="18" charset="0"/>
                    <a:cs typeface="Times New Roman" panose="02020603050405020304" pitchFamily="18" charset="0"/>
                  </a:rPr>
                  <a:t>L: Total qty. of each medicine needed for prevention of PPH (public HF + home)</a:t>
                </a:r>
              </a:p>
              <a:p>
                <a:pPr algn="ctr"/>
                <a:endParaRPr lang="en-US" sz="950" dirty="0">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b="1" dirty="0">
                    <a:solidFill>
                      <a:schemeClr val="accent4"/>
                    </a:solidFill>
                    <a:ea typeface="Calibri" panose="020F0502020204030204" pitchFamily="34" charset="0"/>
                    <a:cs typeface="Times New Roman" panose="02020603050405020304" pitchFamily="18" charset="0"/>
                  </a:rPr>
                  <a:t>= Qty. of each uterotonic required for public HF deliveries + qty. of each uterotonic required for home deliveries</a:t>
                </a:r>
              </a:p>
              <a:p>
                <a:pPr algn="ctr"/>
                <a:endParaRPr lang="en-US" sz="950" b="1"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a:p>
                <a:pPr algn="ctr"/>
                <a:r>
                  <a:rPr lang="en-US" sz="950" b="1" dirty="0">
                    <a:solidFill>
                      <a:schemeClr val="accent4"/>
                    </a:solidFill>
                    <a:ea typeface="Calibri" panose="020F0502020204030204" pitchFamily="34" charset="0"/>
                    <a:cs typeface="Times New Roman" panose="02020603050405020304" pitchFamily="18" charset="0"/>
                  </a:rPr>
                  <a:t>L1: quantity of oxytocin needed = J1</a:t>
                </a:r>
              </a:p>
              <a:p>
                <a:pPr algn="ctr"/>
                <a:r>
                  <a:rPr lang="en-US" sz="950" b="1" dirty="0">
                    <a:solidFill>
                      <a:schemeClr val="accent4"/>
                    </a:solidFill>
                    <a:ea typeface="Calibri" panose="020F0502020204030204" pitchFamily="34" charset="0"/>
                    <a:cs typeface="Times New Roman" panose="02020603050405020304" pitchFamily="18" charset="0"/>
                  </a:rPr>
                  <a:t>L2: quantity of HSC needed = J2</a:t>
                </a:r>
              </a:p>
              <a:p>
                <a:pPr algn="ctr"/>
                <a:r>
                  <a:rPr lang="en-US" sz="950" b="1" dirty="0">
                    <a:solidFill>
                      <a:schemeClr val="accent4"/>
                    </a:solidFill>
                    <a:ea typeface="Calibri" panose="020F0502020204030204" pitchFamily="34" charset="0"/>
                    <a:cs typeface="Times New Roman" panose="02020603050405020304" pitchFamily="18" charset="0"/>
                  </a:rPr>
                  <a:t>L3: quantity of misoprostol needed = J3 + K</a:t>
                </a:r>
              </a:p>
            </p:txBody>
          </p:sp>
          <p:cxnSp>
            <p:nvCxnSpPr>
              <p:cNvPr id="15" name="Elbow Connector 14"/>
              <p:cNvCxnSpPr>
                <a:cxnSpLocks/>
                <a:stCxn id="7" idx="2"/>
                <a:endCxn id="8" idx="0"/>
              </p:cNvCxnSpPr>
              <p:nvPr/>
            </p:nvCxnSpPr>
            <p:spPr>
              <a:xfrm rot="5400000">
                <a:off x="2456674" y="1303160"/>
                <a:ext cx="275399" cy="1650016"/>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a:stCxn id="5" idx="2"/>
                <a:endCxn id="6" idx="0"/>
              </p:cNvCxnSpPr>
              <p:nvPr/>
            </p:nvCxnSpPr>
            <p:spPr>
              <a:xfrm>
                <a:off x="3419381" y="983336"/>
                <a:ext cx="1" cy="27539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a:stCxn id="6" idx="2"/>
                <a:endCxn id="7" idx="0"/>
              </p:cNvCxnSpPr>
              <p:nvPr/>
            </p:nvCxnSpPr>
            <p:spPr>
              <a:xfrm flipH="1">
                <a:off x="3419381" y="1486903"/>
                <a:ext cx="1" cy="27539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a:stCxn id="80" idx="2"/>
              </p:cNvCxnSpPr>
              <p:nvPr/>
            </p:nvCxnSpPr>
            <p:spPr>
              <a:xfrm flipH="1">
                <a:off x="1769365" y="6070599"/>
                <a:ext cx="2101" cy="27635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18"/>
              <p:cNvCxnSpPr>
                <a:cxnSpLocks/>
                <a:stCxn id="7" idx="2"/>
                <a:endCxn id="9" idx="0"/>
              </p:cNvCxnSpPr>
              <p:nvPr/>
            </p:nvCxnSpPr>
            <p:spPr>
              <a:xfrm rot="16200000" flipH="1">
                <a:off x="4277696" y="1132154"/>
                <a:ext cx="275399" cy="1992028"/>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cxnSpLocks/>
                <a:stCxn id="8" idx="2"/>
                <a:endCxn id="10" idx="0"/>
              </p:cNvCxnSpPr>
              <p:nvPr/>
            </p:nvCxnSpPr>
            <p:spPr>
              <a:xfrm>
                <a:off x="1769365" y="2494036"/>
                <a:ext cx="0" cy="27539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cxnSpLocks/>
                <a:stCxn id="10" idx="2"/>
                <a:endCxn id="12" idx="0"/>
              </p:cNvCxnSpPr>
              <p:nvPr/>
            </p:nvCxnSpPr>
            <p:spPr>
              <a:xfrm>
                <a:off x="1769365" y="3137448"/>
                <a:ext cx="0" cy="27539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cxnSpLocks/>
                <a:stCxn id="9" idx="2"/>
                <a:endCxn id="11" idx="0"/>
              </p:cNvCxnSpPr>
              <p:nvPr/>
            </p:nvCxnSpPr>
            <p:spPr>
              <a:xfrm>
                <a:off x="5411409" y="2494036"/>
                <a:ext cx="2985" cy="96103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a:stCxn id="11" idx="2"/>
                <a:endCxn id="97" idx="0"/>
              </p:cNvCxnSpPr>
              <p:nvPr/>
            </p:nvCxnSpPr>
            <p:spPr>
              <a:xfrm flipH="1">
                <a:off x="5411409" y="3962935"/>
                <a:ext cx="2985" cy="111722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cxnSpLocks/>
                <a:stCxn id="12" idx="2"/>
                <a:endCxn id="80" idx="0"/>
              </p:cNvCxnSpPr>
              <p:nvPr/>
            </p:nvCxnSpPr>
            <p:spPr>
              <a:xfrm>
                <a:off x="1769365" y="4340243"/>
                <a:ext cx="2101" cy="31458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5" name="Group 114">
              <a:extLst>
                <a:ext uri="{FF2B5EF4-FFF2-40B4-BE49-F238E27FC236}">
                  <a16:creationId xmlns:a16="http://schemas.microsoft.com/office/drawing/2014/main" id="{BF85E942-FDDD-45A6-B443-3358F1BF433E}"/>
                </a:ext>
              </a:extLst>
            </p:cNvPr>
            <p:cNvGrpSpPr/>
            <p:nvPr/>
          </p:nvGrpSpPr>
          <p:grpSpPr>
            <a:xfrm>
              <a:off x="162180" y="4590617"/>
              <a:ext cx="6931783" cy="1875140"/>
              <a:chOff x="162180" y="4590617"/>
              <a:chExt cx="6931783" cy="1875140"/>
            </a:xfrm>
          </p:grpSpPr>
          <p:sp>
            <p:nvSpPr>
              <p:cNvPr id="80" name="Rounded Rectangle 11">
                <a:extLst>
                  <a:ext uri="{FF2B5EF4-FFF2-40B4-BE49-F238E27FC236}">
                    <a16:creationId xmlns:a16="http://schemas.microsoft.com/office/drawing/2014/main" id="{DC66F756-CAD5-4120-8F5C-259555E1A628}"/>
                  </a:ext>
                </a:extLst>
              </p:cNvPr>
              <p:cNvSpPr/>
              <p:nvPr/>
            </p:nvSpPr>
            <p:spPr>
              <a:xfrm>
                <a:off x="162180" y="4590617"/>
                <a:ext cx="3291840" cy="1542780"/>
              </a:xfrm>
              <a:prstGeom prst="roundRect">
                <a:avLst>
                  <a:gd name="adj" fmla="val 9009"/>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b="1" dirty="0">
                    <a:solidFill>
                      <a:srgbClr val="000000"/>
                    </a:solidFill>
                    <a:ea typeface="Times New Roman" panose="02020603050405020304" pitchFamily="18" charset="0"/>
                    <a:cs typeface="Times New Roman" panose="02020603050405020304" pitchFamily="18" charset="0"/>
                  </a:rPr>
                  <a:t>J: Qty. of each uterotonic required for the public HFs </a:t>
                </a:r>
              </a:p>
              <a:p>
                <a:pPr algn="ctr">
                  <a:spcAft>
                    <a:spcPts val="600"/>
                  </a:spcAft>
                </a:pPr>
                <a:r>
                  <a:rPr lang="en-US" sz="950" b="1" dirty="0">
                    <a:solidFill>
                      <a:schemeClr val="accent4"/>
                    </a:solidFill>
                    <a:ea typeface="Times New Roman" panose="02020603050405020304" pitchFamily="18" charset="0"/>
                    <a:cs typeface="Times New Roman" panose="02020603050405020304" pitchFamily="18" charset="0"/>
                  </a:rPr>
                  <a:t>= </a:t>
                </a:r>
                <a:r>
                  <a:rPr lang="en-US" sz="950" b="1" dirty="0">
                    <a:solidFill>
                      <a:schemeClr val="accent4"/>
                    </a:solidFill>
                    <a:ea typeface="Calibri" panose="020F0502020204030204" pitchFamily="34" charset="0"/>
                    <a:cs typeface="Times New Roman" panose="02020603050405020304" pitchFamily="18" charset="0"/>
                  </a:rPr>
                  <a:t>F × I; </a:t>
                </a:r>
              </a:p>
              <a:p>
                <a:pPr algn="ctr"/>
                <a:r>
                  <a:rPr lang="en-US" sz="950" b="1" dirty="0">
                    <a:solidFill>
                      <a:schemeClr val="accent4"/>
                    </a:solidFill>
                    <a:ea typeface="Calibri" panose="020F0502020204030204" pitchFamily="34" charset="0"/>
                    <a:cs typeface="Times New Roman" panose="02020603050405020304" pitchFamily="18" charset="0"/>
                  </a:rPr>
                  <a:t>J1 = F1 × I1;   </a:t>
                </a:r>
              </a:p>
              <a:p>
                <a:pPr algn="ctr"/>
                <a:r>
                  <a:rPr lang="en-US" sz="950" b="1" dirty="0">
                    <a:solidFill>
                      <a:schemeClr val="accent4"/>
                    </a:solidFill>
                    <a:ea typeface="Calibri" panose="020F0502020204030204" pitchFamily="34" charset="0"/>
                    <a:cs typeface="Times New Roman" panose="02020603050405020304" pitchFamily="18" charset="0"/>
                  </a:rPr>
                  <a:t>J2 = F2 × I2; </a:t>
                </a:r>
              </a:p>
              <a:p>
                <a:pPr algn="ctr">
                  <a:spcAft>
                    <a:spcPts val="600"/>
                  </a:spcAft>
                </a:pPr>
                <a:r>
                  <a:rPr lang="en-US" sz="950" b="1" dirty="0">
                    <a:solidFill>
                      <a:schemeClr val="accent4"/>
                    </a:solidFill>
                    <a:ea typeface="Calibri" panose="020F0502020204030204" pitchFamily="34" charset="0"/>
                    <a:cs typeface="Times New Roman" panose="02020603050405020304" pitchFamily="18" charset="0"/>
                  </a:rPr>
                  <a:t>J3 = F3 × I3;</a:t>
                </a:r>
                <a:endParaRPr lang="en-US" sz="950" dirty="0">
                  <a:solidFill>
                    <a:schemeClr val="accent4"/>
                  </a:solidFill>
                  <a:ea typeface="Calibri" panose="020F0502020204030204" pitchFamily="34"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where I = </a:t>
                </a:r>
                <a:r>
                  <a:rPr lang="en-US" sz="950" b="1" dirty="0">
                    <a:solidFill>
                      <a:schemeClr val="accent4"/>
                    </a:solidFill>
                    <a:ea typeface="Calibri" panose="020F0502020204030204" pitchFamily="34" charset="0"/>
                    <a:cs typeface="Times New Roman" panose="02020603050405020304" pitchFamily="18" charset="0"/>
                  </a:rPr>
                  <a:t>average quantity of each uterotonic per case</a:t>
                </a:r>
                <a:endParaRPr lang="en-US" sz="950" dirty="0">
                  <a:solidFill>
                    <a:schemeClr val="accent4"/>
                  </a:solidFill>
                  <a:ea typeface="Calibri" panose="020F0502020204030204" pitchFamily="34"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I1: oxytocin 10 IU amp = 1 amp;   </a:t>
                </a:r>
              </a:p>
              <a:p>
                <a:pPr algn="ctr"/>
                <a:r>
                  <a:rPr lang="en-US" sz="950" dirty="0">
                    <a:solidFill>
                      <a:schemeClr val="accent4"/>
                    </a:solidFill>
                    <a:ea typeface="Calibri" panose="020F0502020204030204" pitchFamily="34" charset="0"/>
                    <a:cs typeface="Times New Roman" panose="02020603050405020304" pitchFamily="18" charset="0"/>
                  </a:rPr>
                  <a:t>I2: HSC 100 mcg amp = 1 amp; </a:t>
                </a:r>
              </a:p>
              <a:p>
                <a:pPr algn="ctr"/>
                <a:r>
                  <a:rPr lang="en-US" sz="950" dirty="0">
                    <a:solidFill>
                      <a:schemeClr val="accent4"/>
                    </a:solidFill>
                    <a:ea typeface="Calibri" panose="020F0502020204030204" pitchFamily="34" charset="0"/>
                    <a:cs typeface="Times New Roman" panose="02020603050405020304" pitchFamily="18" charset="0"/>
                  </a:rPr>
                  <a:t>I3: misoprostol 200 mcg tab = 3 tabs </a:t>
                </a:r>
                <a:endParaRPr lang="en-US" sz="9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97" name="Rounded Rectangle 10">
                <a:extLst>
                  <a:ext uri="{FF2B5EF4-FFF2-40B4-BE49-F238E27FC236}">
                    <a16:creationId xmlns:a16="http://schemas.microsoft.com/office/drawing/2014/main" id="{A17D187F-9E17-48BE-BCF2-08A5061FF3EB}"/>
                  </a:ext>
                </a:extLst>
              </p:cNvPr>
              <p:cNvSpPr/>
              <p:nvPr/>
            </p:nvSpPr>
            <p:spPr>
              <a:xfrm>
                <a:off x="3802123" y="5054109"/>
                <a:ext cx="3291840" cy="982996"/>
              </a:xfrm>
              <a:prstGeom prst="roundRect">
                <a:avLst>
                  <a:gd name="adj" fmla="val 1152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a:r>
                  <a:rPr lang="en-US" sz="950" b="1" dirty="0">
                    <a:solidFill>
                      <a:srgbClr val="000000"/>
                    </a:solidFill>
                    <a:ea typeface="Times New Roman" panose="02020603050405020304" pitchFamily="18" charset="0"/>
                    <a:cs typeface="Times New Roman" panose="02020603050405020304" pitchFamily="18" charset="0"/>
                  </a:rPr>
                  <a:t>K: Qty. of each uterotonic required for home deliveries  </a:t>
                </a:r>
              </a:p>
              <a:p>
                <a:pPr algn="ctr">
                  <a:spcAft>
                    <a:spcPts val="600"/>
                  </a:spcAft>
                </a:pPr>
                <a:r>
                  <a:rPr lang="en-US" sz="950" b="1" dirty="0">
                    <a:solidFill>
                      <a:schemeClr val="accent4"/>
                    </a:solidFill>
                    <a:ea typeface="Times New Roman" panose="02020603050405020304" pitchFamily="18" charset="0"/>
                    <a:cs typeface="Times New Roman" panose="02020603050405020304" pitchFamily="18" charset="0"/>
                  </a:rPr>
                  <a:t>= H</a:t>
                </a:r>
                <a:r>
                  <a:rPr lang="en-US" sz="950" b="1" dirty="0">
                    <a:solidFill>
                      <a:schemeClr val="accent4"/>
                    </a:solidFill>
                    <a:ea typeface="Calibri" panose="020F0502020204030204" pitchFamily="34" charset="0"/>
                    <a:cs typeface="Times New Roman" panose="02020603050405020304" pitchFamily="18" charset="0"/>
                  </a:rPr>
                  <a:t> × I; </a:t>
                </a:r>
              </a:p>
              <a:p>
                <a:pPr algn="ctr">
                  <a:spcAft>
                    <a:spcPts val="600"/>
                  </a:spcAft>
                </a:pPr>
                <a:r>
                  <a:rPr lang="en-US" sz="950" b="1" dirty="0">
                    <a:solidFill>
                      <a:schemeClr val="accent4"/>
                    </a:solidFill>
                    <a:ea typeface="Calibri" panose="020F0502020204030204" pitchFamily="34" charset="0"/>
                    <a:cs typeface="Times New Roman" panose="02020603050405020304" pitchFamily="18" charset="0"/>
                  </a:rPr>
                  <a:t>K = H × I3</a:t>
                </a:r>
                <a:endParaRPr lang="en-US" sz="950" dirty="0">
                  <a:solidFill>
                    <a:schemeClr val="accent4"/>
                  </a:solidFill>
                  <a:ea typeface="Calibri" panose="020F0502020204030204" pitchFamily="34"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where I = </a:t>
                </a:r>
                <a:r>
                  <a:rPr lang="en-US" sz="950" b="1" dirty="0">
                    <a:solidFill>
                      <a:schemeClr val="accent4"/>
                    </a:solidFill>
                    <a:ea typeface="Calibri" panose="020F0502020204030204" pitchFamily="34" charset="0"/>
                    <a:cs typeface="Times New Roman" panose="02020603050405020304" pitchFamily="18" charset="0"/>
                  </a:rPr>
                  <a:t>average quantity of each uterotonic per case</a:t>
                </a:r>
                <a:endParaRPr lang="en-US" sz="950" dirty="0">
                  <a:solidFill>
                    <a:schemeClr val="accent4"/>
                  </a:solidFill>
                  <a:ea typeface="Calibri" panose="020F0502020204030204" pitchFamily="34" charset="0"/>
                  <a:cs typeface="Times New Roman" panose="02020603050405020304" pitchFamily="18" charset="0"/>
                </a:endParaRPr>
              </a:p>
              <a:p>
                <a:pPr algn="ctr"/>
                <a:r>
                  <a:rPr lang="en-US" sz="950" dirty="0">
                    <a:solidFill>
                      <a:schemeClr val="accent4"/>
                    </a:solidFill>
                    <a:ea typeface="Calibri" panose="020F0502020204030204" pitchFamily="34" charset="0"/>
                    <a:cs typeface="Times New Roman" panose="02020603050405020304" pitchFamily="18" charset="0"/>
                  </a:rPr>
                  <a:t>I3: misoprostol 200 mcg tab = 3 tabs; </a:t>
                </a:r>
              </a:p>
            </p:txBody>
          </p:sp>
          <p:cxnSp>
            <p:nvCxnSpPr>
              <p:cNvPr id="110" name="Straight Arrow Connector 109">
                <a:extLst>
                  <a:ext uri="{FF2B5EF4-FFF2-40B4-BE49-F238E27FC236}">
                    <a16:creationId xmlns:a16="http://schemas.microsoft.com/office/drawing/2014/main" id="{8FD60ADD-DA08-4EAB-9805-74400E945966}"/>
                  </a:ext>
                </a:extLst>
              </p:cNvPr>
              <p:cNvCxnSpPr>
                <a:cxnSpLocks/>
                <a:stCxn id="97" idx="2"/>
              </p:cNvCxnSpPr>
              <p:nvPr/>
            </p:nvCxnSpPr>
            <p:spPr>
              <a:xfrm>
                <a:off x="5448043" y="6037104"/>
                <a:ext cx="0" cy="42865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8" name="TextBox 27">
            <a:extLst>
              <a:ext uri="{FF2B5EF4-FFF2-40B4-BE49-F238E27FC236}">
                <a16:creationId xmlns:a16="http://schemas.microsoft.com/office/drawing/2014/main" id="{91846A42-2919-B4E4-CAB6-A0B04B01FA0C}"/>
              </a:ext>
            </a:extLst>
          </p:cNvPr>
          <p:cNvSpPr txBox="1"/>
          <p:nvPr/>
        </p:nvSpPr>
        <p:spPr>
          <a:xfrm>
            <a:off x="47003" y="43025"/>
            <a:ext cx="3088017" cy="432619"/>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medicines used for prevention of PPH based on morbidity method</a:t>
            </a:r>
          </a:p>
        </p:txBody>
      </p:sp>
    </p:spTree>
    <p:extLst>
      <p:ext uri="{BB962C8B-B14F-4D97-AF65-F5344CB8AC3E}">
        <p14:creationId xmlns:p14="http://schemas.microsoft.com/office/powerpoint/2010/main" val="336260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70124440-E8FE-BEDE-BD44-4ED41AB1A1E2}"/>
              </a:ext>
            </a:extLst>
          </p:cNvPr>
          <p:cNvSpPr txBox="1"/>
          <p:nvPr/>
        </p:nvSpPr>
        <p:spPr>
          <a:xfrm>
            <a:off x="185195" y="225420"/>
            <a:ext cx="2862883" cy="609590"/>
          </a:xfrm>
          <a:prstGeom prst="rect">
            <a:avLst/>
          </a:prstGeom>
          <a:noFill/>
        </p:spPr>
        <p:txBody>
          <a:bodyPr wrap="square">
            <a:spAutoFit/>
          </a:bodyPr>
          <a:lstStyle/>
          <a:p>
            <a:pPr>
              <a:lnSpc>
                <a:spcPct val="115000"/>
              </a:lnSpc>
              <a:spcBef>
                <a:spcPts val="600"/>
              </a:spcBef>
              <a:spcAft>
                <a:spcPts val="1800"/>
              </a:spcAft>
            </a:pPr>
            <a:r>
              <a:rPr lang="en-US" sz="10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Forecasting algorithm for medicines used for treatment of PPH based on morbidity method </a:t>
            </a:r>
          </a:p>
        </p:txBody>
      </p:sp>
      <p:grpSp>
        <p:nvGrpSpPr>
          <p:cNvPr id="12" name="Group 11">
            <a:extLst>
              <a:ext uri="{FF2B5EF4-FFF2-40B4-BE49-F238E27FC236}">
                <a16:creationId xmlns:a16="http://schemas.microsoft.com/office/drawing/2014/main" id="{AD75EE5F-49CB-9376-C5A4-566EC65F1F0E}"/>
              </a:ext>
            </a:extLst>
          </p:cNvPr>
          <p:cNvGrpSpPr/>
          <p:nvPr/>
        </p:nvGrpSpPr>
        <p:grpSpPr>
          <a:xfrm>
            <a:off x="1239331" y="365239"/>
            <a:ext cx="6665337" cy="8381283"/>
            <a:chOff x="1864895" y="241057"/>
            <a:chExt cx="6858000" cy="8514003"/>
          </a:xfrm>
        </p:grpSpPr>
        <p:cxnSp>
          <p:nvCxnSpPr>
            <p:cNvPr id="3" name="Elbow Connector 2"/>
            <p:cNvCxnSpPr>
              <a:cxnSpLocks/>
              <a:stCxn id="44" idx="2"/>
              <a:endCxn id="19" idx="0"/>
            </p:cNvCxnSpPr>
            <p:nvPr/>
          </p:nvCxnSpPr>
          <p:spPr>
            <a:xfrm rot="5400000">
              <a:off x="6027415" y="5100533"/>
              <a:ext cx="333755" cy="1752441"/>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cxnSpLocks/>
              <a:stCxn id="26" idx="2"/>
            </p:cNvCxnSpPr>
            <p:nvPr/>
          </p:nvCxnSpPr>
          <p:spPr>
            <a:xfrm>
              <a:off x="4369478" y="4477390"/>
              <a:ext cx="0" cy="90674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25" idx="2"/>
              <a:endCxn id="44" idx="0"/>
            </p:cNvCxnSpPr>
            <p:nvPr/>
          </p:nvCxnSpPr>
          <p:spPr>
            <a:xfrm>
              <a:off x="7070512" y="5170658"/>
              <a:ext cx="0" cy="21338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3725928" y="7411873"/>
              <a:ext cx="3184285" cy="1343187"/>
            </a:xfrm>
            <a:prstGeom prst="roundRect">
              <a:avLst>
                <a:gd name="adj" fmla="val 5452"/>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spAutoFit/>
            </a:bodyPr>
            <a:lstStyle/>
            <a:p>
              <a:pPr algn="ctr" defTabSz="685800"/>
              <a:r>
                <a:rPr lang="en-US" sz="700" dirty="0">
                  <a:solidFill>
                    <a:srgbClr val="000000"/>
                  </a:solidFill>
                  <a:latin typeface="Gill Sans MT" panose="020B0502020104020203"/>
                  <a:ea typeface="Times New Roman" panose="02020603050405020304" pitchFamily="18" charset="0"/>
                  <a:cs typeface="Times New Roman"/>
                </a:rPr>
                <a:t>X: Qty. of each medicine required to treat PPH cases </a:t>
              </a:r>
              <a:endParaRPr lang="en-US" sz="713"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00" dirty="0">
                  <a:solidFill>
                    <a:srgbClr val="007698"/>
                  </a:solidFill>
                  <a:latin typeface="Gill Sans MT" panose="020B0502020104020203"/>
                  <a:ea typeface="Calibri"/>
                  <a:cs typeface="Times New Roman"/>
                </a:rPr>
                <a:t>= # of PPH cases treated with each medicine by group × V;   </a:t>
              </a:r>
            </a:p>
            <a:p>
              <a:pPr algn="ctr" defTabSz="685800"/>
              <a:endParaRPr lang="en-US" sz="45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00" b="1" dirty="0">
                  <a:solidFill>
                    <a:schemeClr val="accent4"/>
                  </a:solidFill>
                  <a:latin typeface="Gill Sans MT" panose="020B0502020104020203"/>
                  <a:ea typeface="Calibri"/>
                  <a:cs typeface="Times New Roman"/>
                </a:rPr>
                <a:t>X1 = V1 × W1; OR</a:t>
              </a:r>
            </a:p>
            <a:p>
              <a:pPr algn="ctr" defTabSz="685800"/>
              <a:r>
                <a:rPr lang="en-US" sz="700" b="1" dirty="0">
                  <a:solidFill>
                    <a:srgbClr val="007698"/>
                  </a:solidFill>
                  <a:latin typeface="Gill Sans MT" panose="020B0502020104020203"/>
                  <a:ea typeface="Calibri"/>
                  <a:cs typeface="Times New Roman"/>
                </a:rPr>
                <a:t>X2 = V2 × W2;</a:t>
              </a:r>
            </a:p>
            <a:p>
              <a:pPr algn="ctr" defTabSz="685800"/>
              <a:r>
                <a:rPr lang="en-US" sz="700" b="1" dirty="0">
                  <a:solidFill>
                    <a:schemeClr val="accent4"/>
                  </a:solidFill>
                  <a:latin typeface="Gill Sans MT" panose="020B0502020104020203"/>
                  <a:ea typeface="Calibri"/>
                  <a:cs typeface="Times New Roman"/>
                </a:rPr>
                <a:t>AND</a:t>
              </a:r>
              <a:endParaRPr lang="en-US" sz="713" b="1" dirty="0">
                <a:solidFill>
                  <a:schemeClr val="accent4"/>
                </a:solidFill>
                <a:latin typeface="Arial" panose="020B0604020202020204" pitchFamily="34" charset="0"/>
                <a:ea typeface="Calibri"/>
                <a:cs typeface="Times New Roman" panose="02020603050405020304" pitchFamily="18" charset="0"/>
              </a:endParaRPr>
            </a:p>
            <a:p>
              <a:pPr algn="ctr" defTabSz="685800"/>
              <a:r>
                <a:rPr lang="en-US" sz="700" b="1" dirty="0">
                  <a:solidFill>
                    <a:srgbClr val="007698"/>
                  </a:solidFill>
                  <a:latin typeface="Gill Sans MT" panose="020B0502020104020203"/>
                  <a:ea typeface="Calibri"/>
                  <a:cs typeface="Times New Roman"/>
                </a:rPr>
                <a:t>X3 = V3 × W3;</a:t>
              </a:r>
            </a:p>
            <a:p>
              <a:pPr algn="ctr" defTabSz="685800"/>
              <a:endParaRPr lang="en-US" sz="450" dirty="0">
                <a:solidFill>
                  <a:srgbClr val="007698"/>
                </a:solidFill>
                <a:latin typeface="Gill Sans MT" panose="020B0502020104020203"/>
                <a:ea typeface="Calibri" panose="020F0502020204030204" pitchFamily="34" charset="0"/>
                <a:cs typeface="Times New Roman" panose="02020603050405020304" pitchFamily="18" charset="0"/>
              </a:endParaRPr>
            </a:p>
            <a:p>
              <a:pPr algn="ctr" defTabSz="685800"/>
              <a:r>
                <a:rPr lang="en-US" sz="700" dirty="0">
                  <a:solidFill>
                    <a:srgbClr val="007698"/>
                  </a:solidFill>
                  <a:latin typeface="Gill Sans MT" panose="020B0502020104020203"/>
                  <a:ea typeface="Calibri"/>
                  <a:cs typeface="Times New Roman"/>
                </a:rPr>
                <a:t>Where, W = average quantity of each medicine per case </a:t>
              </a:r>
            </a:p>
            <a:p>
              <a:pPr algn="ctr" defTabSz="685800"/>
              <a:r>
                <a:rPr lang="en-US" sz="700" dirty="0">
                  <a:solidFill>
                    <a:srgbClr val="007698"/>
                  </a:solidFill>
                  <a:latin typeface="Gill Sans MT" panose="020B0502020104020203"/>
                  <a:ea typeface="Calibri"/>
                  <a:cs typeface="Times New Roman"/>
                </a:rPr>
                <a:t>W1= 4 amps of oxytocin 10 IU amp, </a:t>
              </a:r>
              <a:r>
                <a:rPr lang="en-US" sz="700" b="1" dirty="0">
                  <a:solidFill>
                    <a:schemeClr val="accent4"/>
                  </a:solidFill>
                  <a:latin typeface="Gill Sans MT" panose="020B0502020104020203"/>
                  <a:ea typeface="Calibri"/>
                  <a:cs typeface="Times New Roman"/>
                </a:rPr>
                <a:t>OR</a:t>
              </a:r>
            </a:p>
            <a:p>
              <a:pPr algn="ctr" defTabSz="685800"/>
              <a:r>
                <a:rPr lang="en-US" sz="700" dirty="0">
                  <a:solidFill>
                    <a:schemeClr val="accent4"/>
                  </a:solidFill>
                  <a:latin typeface="Gill Sans MT" panose="020B0502020104020203"/>
                  <a:ea typeface="Calibri"/>
                  <a:cs typeface="Times New Roman"/>
                </a:rPr>
                <a:t>W2 = 4 tablets of misoprostol 200 mcg; </a:t>
              </a:r>
              <a:r>
                <a:rPr lang="en-US" sz="700" b="1" dirty="0">
                  <a:solidFill>
                    <a:schemeClr val="accent4"/>
                  </a:solidFill>
                  <a:latin typeface="Gill Sans MT" panose="020B0502020104020203"/>
                  <a:ea typeface="Calibri"/>
                  <a:cs typeface="Times New Roman"/>
                </a:rPr>
                <a:t>AND</a:t>
              </a:r>
            </a:p>
            <a:p>
              <a:pPr algn="ctr" defTabSz="685800"/>
              <a:r>
                <a:rPr lang="en-US" sz="700" dirty="0">
                  <a:solidFill>
                    <a:srgbClr val="007698"/>
                  </a:solidFill>
                  <a:latin typeface="Gill Sans MT" panose="020B0502020104020203"/>
                  <a:ea typeface="Calibri"/>
                  <a:cs typeface="Times New Roman"/>
                </a:rPr>
                <a:t>W3 = 1 amp of TXA 1 g</a:t>
              </a:r>
            </a:p>
          </p:txBody>
        </p:sp>
        <p:cxnSp>
          <p:nvCxnSpPr>
            <p:cNvPr id="10" name="Straight Arrow Connector 9"/>
            <p:cNvCxnSpPr>
              <a:cxnSpLocks/>
              <a:stCxn id="19" idx="2"/>
              <a:endCxn id="9" idx="0"/>
            </p:cNvCxnSpPr>
            <p:nvPr/>
          </p:nvCxnSpPr>
          <p:spPr>
            <a:xfrm flipH="1">
              <a:off x="5318071" y="7014421"/>
              <a:ext cx="1" cy="39745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4354931" y="241057"/>
              <a:ext cx="1877928" cy="333015"/>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Calibri" panose="020F0502020204030204" pitchFamily="34" charset="0"/>
                  <a:cs typeface="Times New Roman" panose="02020603050405020304" pitchFamily="18" charset="0"/>
                </a:rPr>
                <a:t>A: Total population</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5" name="Rounded Rectangle 14"/>
            <p:cNvSpPr/>
            <p:nvPr/>
          </p:nvSpPr>
          <p:spPr>
            <a:xfrm>
              <a:off x="3693695" y="776901"/>
              <a:ext cx="3200400" cy="28848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B: Total pregnancies </a:t>
              </a:r>
              <a:r>
                <a:rPr lang="en-US" sz="713">
                  <a:solidFill>
                    <a:srgbClr val="007698"/>
                  </a:solidFill>
                  <a:latin typeface="Gill Sans MT" panose="020B0502020104020203"/>
                  <a:ea typeface="Times New Roman" panose="02020603050405020304" pitchFamily="18" charset="0"/>
                  <a:cs typeface="Times New Roman" panose="02020603050405020304" pitchFamily="18" charset="0"/>
                </a:rPr>
                <a:t>= A × % of pregnancies</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6" name="Rounded Rectangle 15"/>
            <p:cNvSpPr/>
            <p:nvPr/>
          </p:nvSpPr>
          <p:spPr>
            <a:xfrm>
              <a:off x="3554831" y="1279980"/>
              <a:ext cx="3478128" cy="309078"/>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C: Total deliveries </a:t>
              </a:r>
              <a:r>
                <a:rPr lang="en-US" sz="713">
                  <a:solidFill>
                    <a:srgbClr val="007698"/>
                  </a:solidFill>
                  <a:latin typeface="Gill Sans MT" panose="020B0502020104020203"/>
                  <a:ea typeface="Calibri" panose="020F0502020204030204" pitchFamily="34" charset="0"/>
                  <a:cs typeface="Times New Roman" panose="02020603050405020304" pitchFamily="18" charset="0"/>
                </a:rPr>
                <a:t>= B × [100% - miscarriage rate (%)]</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Rounded Rectangle 16"/>
            <p:cNvSpPr/>
            <p:nvPr/>
          </p:nvSpPr>
          <p:spPr>
            <a:xfrm>
              <a:off x="1870052" y="2441234"/>
              <a:ext cx="1600200" cy="914400"/>
            </a:xfrm>
            <a:prstGeom prst="roundRect">
              <a:avLst>
                <a:gd name="adj" fmla="val 1049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E: # of public HF deliveries provided with prevention for PPH</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D × % provided with prevention for PPH</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8" name="Rounded Rectangle 17"/>
            <p:cNvSpPr/>
            <p:nvPr/>
          </p:nvSpPr>
          <p:spPr>
            <a:xfrm>
              <a:off x="5414014" y="2441234"/>
              <a:ext cx="1600200" cy="914400"/>
            </a:xfrm>
            <a:prstGeom prst="roundRect">
              <a:avLst>
                <a:gd name="adj" fmla="val 11729"/>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H: # of home deliveries provided with prevention for PPH</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G × % provided with prevention for PPH</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19" name="Rounded Rectangle 18"/>
            <p:cNvSpPr/>
            <p:nvPr/>
          </p:nvSpPr>
          <p:spPr>
            <a:xfrm>
              <a:off x="3586666" y="6143630"/>
              <a:ext cx="3462811" cy="870791"/>
            </a:xfrm>
            <a:prstGeom prst="roundRect">
              <a:avLst>
                <a:gd name="adj" fmla="val 6795"/>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spAutoFit/>
            </a:bodyPr>
            <a:lstStyle/>
            <a:p>
              <a:pPr algn="ctr" defTabSz="685800"/>
              <a:r>
                <a:rPr lang="en-US" sz="700" dirty="0">
                  <a:solidFill>
                    <a:srgbClr val="000000"/>
                  </a:solidFill>
                  <a:latin typeface="Gill Sans MT" panose="020B0502020104020203"/>
                  <a:ea typeface="Times New Roman" panose="02020603050405020304" pitchFamily="18" charset="0"/>
                  <a:cs typeface="Times New Roman"/>
                </a:rPr>
                <a:t>V: # of PPH cases treated with a specific medicine/regimen</a:t>
              </a:r>
              <a:endParaRPr lang="en-US" sz="700" dirty="0">
                <a:solidFill>
                  <a:prstClr val="black"/>
                </a:solidFill>
                <a:latin typeface="Arial" panose="020B0604020202020204" pitchFamily="34" charset="0"/>
                <a:ea typeface="Times New Roman" panose="02020603050405020304" pitchFamily="18" charset="0"/>
                <a:cs typeface="Times New Roman"/>
              </a:endParaRPr>
            </a:p>
            <a:p>
              <a:pPr algn="ctr" defTabSz="685800"/>
              <a:r>
                <a:rPr lang="en-US" sz="700" dirty="0">
                  <a:solidFill>
                    <a:srgbClr val="007698"/>
                  </a:solidFill>
                  <a:latin typeface="Gill Sans MT" panose="020B0502020104020203"/>
                  <a:ea typeface="Calibri"/>
                  <a:cs typeface="Times New Roman"/>
                </a:rPr>
                <a:t>= (P + U) × % to be given specific medicine for PPH treatment</a:t>
              </a:r>
            </a:p>
            <a:p>
              <a:pPr algn="ctr" defTabSz="685800"/>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00" b="1" dirty="0">
                  <a:solidFill>
                    <a:srgbClr val="007698"/>
                  </a:solidFill>
                  <a:latin typeface="Gill Sans MT" panose="020B0502020104020203"/>
                  <a:ea typeface="Calibri"/>
                  <a:cs typeface="Times New Roman"/>
                </a:rPr>
                <a:t>V1 = (P + U) × % treated with oxytocin, </a:t>
              </a:r>
              <a:r>
                <a:rPr lang="en-US" sz="700" b="1" dirty="0">
                  <a:solidFill>
                    <a:schemeClr val="accent4"/>
                  </a:solidFill>
                  <a:latin typeface="Gill Sans MT" panose="020B0502020104020203"/>
                  <a:ea typeface="Calibri"/>
                  <a:cs typeface="Times New Roman"/>
                </a:rPr>
                <a:t>OR</a:t>
              </a:r>
              <a:endParaRPr lang="en-US" sz="700" b="1" dirty="0">
                <a:solidFill>
                  <a:schemeClr val="accent4"/>
                </a:solidFill>
                <a:latin typeface="Arial" panose="020B0604020202020204" pitchFamily="34" charset="0"/>
                <a:ea typeface="Calibri"/>
                <a:cs typeface="Times New Roman"/>
              </a:endParaRPr>
            </a:p>
            <a:p>
              <a:pPr algn="ctr" defTabSz="685800"/>
              <a:r>
                <a:rPr lang="en-US" sz="700" b="1" dirty="0">
                  <a:solidFill>
                    <a:srgbClr val="007698"/>
                  </a:solidFill>
                  <a:latin typeface="Gill Sans MT" panose="020B0502020104020203"/>
                  <a:ea typeface="Calibri"/>
                  <a:cs typeface="Times New Roman"/>
                </a:rPr>
                <a:t>V2 = (P + U) × % treated with misoprostol</a:t>
              </a:r>
            </a:p>
            <a:p>
              <a:pPr algn="ctr" defTabSz="685800"/>
              <a:r>
                <a:rPr lang="en-US" sz="700" b="1" dirty="0">
                  <a:solidFill>
                    <a:schemeClr val="accent4"/>
                  </a:solidFill>
                  <a:latin typeface="Gill Sans MT" panose="020B0502020104020203"/>
                  <a:ea typeface="Calibri"/>
                  <a:cs typeface="Times New Roman"/>
                </a:rPr>
                <a:t>AND</a:t>
              </a:r>
              <a:endParaRPr lang="en-US" sz="700" b="1" dirty="0">
                <a:solidFill>
                  <a:schemeClr val="accent4"/>
                </a:solidFill>
                <a:latin typeface="Arial" panose="020B0604020202020204" pitchFamily="34" charset="0"/>
                <a:ea typeface="Calibri"/>
                <a:cs typeface="Times New Roman"/>
              </a:endParaRPr>
            </a:p>
            <a:p>
              <a:pPr algn="ctr" defTabSz="685800"/>
              <a:r>
                <a:rPr lang="en-US" sz="700" b="1" dirty="0">
                  <a:solidFill>
                    <a:srgbClr val="007698"/>
                  </a:solidFill>
                  <a:latin typeface="Gill Sans MT" panose="020B0502020104020203"/>
                  <a:ea typeface="Calibri"/>
                  <a:cs typeface="Times New Roman"/>
                </a:rPr>
                <a:t>V3 = (P + U) × % treated with TXA</a:t>
              </a:r>
              <a:endParaRPr lang="en-US" sz="700" b="1" dirty="0">
                <a:solidFill>
                  <a:srgbClr val="007698"/>
                </a:solidFill>
                <a:latin typeface="Arial" panose="020B0604020202020204" pitchFamily="34" charset="0"/>
                <a:ea typeface="Calibri"/>
                <a:cs typeface="Times New Roman"/>
              </a:endParaRPr>
            </a:p>
          </p:txBody>
        </p:sp>
        <p:sp>
          <p:nvSpPr>
            <p:cNvPr id="20" name="Rounded Rectangle 19"/>
            <p:cNvSpPr/>
            <p:nvPr/>
          </p:nvSpPr>
          <p:spPr>
            <a:xfrm>
              <a:off x="3569378" y="2441234"/>
              <a:ext cx="1600200" cy="914400"/>
            </a:xfrm>
            <a:prstGeom prst="roundRect">
              <a:avLst>
                <a:gd name="adj" fmla="val 1049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dirty="0">
                  <a:solidFill>
                    <a:srgbClr val="000000"/>
                  </a:solidFill>
                  <a:latin typeface="Gill Sans MT" panose="020B0502020104020203"/>
                  <a:ea typeface="Times New Roman" panose="02020603050405020304" pitchFamily="18" charset="0"/>
                  <a:cs typeface="Times New Roman" panose="02020603050405020304" pitchFamily="18" charset="0"/>
                </a:rPr>
                <a:t>M: # of public HF deliveries NOT provided with prevention for PPH</a:t>
              </a:r>
              <a:endParaRPr lang="en-US" sz="713"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dirty="0">
                  <a:solidFill>
                    <a:srgbClr val="007698"/>
                  </a:solidFill>
                  <a:latin typeface="Gill Sans MT" panose="020B0502020104020203"/>
                  <a:ea typeface="Calibri" panose="020F0502020204030204" pitchFamily="34" charset="0"/>
                  <a:cs typeface="Times New Roman" panose="02020603050405020304" pitchFamily="18" charset="0"/>
                </a:rPr>
                <a:t>= D × % NOT provided with prevention for PPH</a:t>
              </a:r>
              <a:endParaRPr lang="en-US" sz="713" dirty="0">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1" name="Rounded Rectangle 20"/>
            <p:cNvSpPr/>
            <p:nvPr/>
          </p:nvSpPr>
          <p:spPr>
            <a:xfrm>
              <a:off x="7122695" y="2441234"/>
              <a:ext cx="1600200" cy="914400"/>
            </a:xfrm>
            <a:prstGeom prst="roundRect">
              <a:avLst>
                <a:gd name="adj" fmla="val 8025"/>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Q: # of home deliveries NOT provided with prevention for PPH</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G × % NOT provided with prevention for PPH</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2" name="Rounded Rectangle 21"/>
            <p:cNvSpPr/>
            <p:nvPr/>
          </p:nvSpPr>
          <p:spPr>
            <a:xfrm>
              <a:off x="1870052" y="3562991"/>
              <a:ext cx="1600200" cy="914400"/>
            </a:xfrm>
            <a:prstGeom prst="roundRect">
              <a:avLst>
                <a:gd name="adj" fmla="val 10470"/>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N: # of public HF deliveries that develop PPH after prevention</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E × incidence of PPH after prevention</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3" name="Rounded Rectangle 22"/>
            <p:cNvSpPr/>
            <p:nvPr/>
          </p:nvSpPr>
          <p:spPr>
            <a:xfrm>
              <a:off x="1877822" y="5384038"/>
              <a:ext cx="3291840" cy="42583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sp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P: # of public HF PPH cases treated</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(N + O) × % treated at public HFs </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4" name="Rounded Rectangle 23"/>
            <p:cNvSpPr/>
            <p:nvPr/>
          </p:nvSpPr>
          <p:spPr>
            <a:xfrm>
              <a:off x="5414014" y="3562991"/>
              <a:ext cx="1600200" cy="914400"/>
            </a:xfrm>
            <a:prstGeom prst="roundRect">
              <a:avLst>
                <a:gd name="adj" fmla="val 10470"/>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R: # of home deliveries that develop PPH after prevention</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H × incidence of PPH after prevention</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5" name="Rounded Rectangle 24"/>
            <p:cNvSpPr/>
            <p:nvPr/>
          </p:nvSpPr>
          <p:spPr>
            <a:xfrm>
              <a:off x="5424592" y="4744821"/>
              <a:ext cx="3291840" cy="42583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sp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T: # of home PPH cases referred to public HFs</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(R + S) × % referred to public HFs for treatment </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6" name="Rounded Rectangle 25"/>
            <p:cNvSpPr/>
            <p:nvPr/>
          </p:nvSpPr>
          <p:spPr>
            <a:xfrm>
              <a:off x="3569378" y="3562991"/>
              <a:ext cx="1600200" cy="914400"/>
            </a:xfrm>
            <a:prstGeom prst="roundRect">
              <a:avLst>
                <a:gd name="adj" fmla="val 6752"/>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O: # of public HF deliveries that develop PPH without prevention</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M × incidence of PPH without prevention </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7" name="Rounded Rectangle 26"/>
            <p:cNvSpPr/>
            <p:nvPr/>
          </p:nvSpPr>
          <p:spPr>
            <a:xfrm>
              <a:off x="7122695" y="3562991"/>
              <a:ext cx="1600200" cy="914400"/>
            </a:xfrm>
            <a:prstGeom prst="roundRect">
              <a:avLst>
                <a:gd name="adj" fmla="val 9231"/>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S: # of home deliveries that develop PPH without prevention</a:t>
              </a:r>
              <a:endParaRPr lang="en-US" sz="713">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r>
                <a:rPr lang="en-US" sz="713">
                  <a:solidFill>
                    <a:srgbClr val="007698"/>
                  </a:solidFill>
                  <a:latin typeface="Gill Sans MT" panose="020B0502020104020203"/>
                  <a:ea typeface="Calibri" panose="020F0502020204030204" pitchFamily="34" charset="0"/>
                  <a:cs typeface="Times New Roman" panose="02020603050405020304" pitchFamily="18" charset="0"/>
                </a:rPr>
                <a:t>= Q × incidence of PPH without prevention</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8" name="Rounded Rectangle 27"/>
            <p:cNvSpPr/>
            <p:nvPr/>
          </p:nvSpPr>
          <p:spPr>
            <a:xfrm>
              <a:off x="1864895" y="1797640"/>
              <a:ext cx="3291840" cy="42583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sp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D: # of public HF deliveries </a:t>
              </a:r>
              <a:r>
                <a:rPr lang="en-US" sz="713">
                  <a:solidFill>
                    <a:srgbClr val="007698"/>
                  </a:solidFill>
                  <a:latin typeface="Gill Sans MT" panose="020B0502020104020203"/>
                  <a:ea typeface="Calibri" panose="020F0502020204030204" pitchFamily="34" charset="0"/>
                  <a:cs typeface="Times New Roman" panose="02020603050405020304" pitchFamily="18" charset="0"/>
                </a:rPr>
                <a:t>= C × % of deliveries in public HFs</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29" name="Rounded Rectangle 28"/>
            <p:cNvSpPr/>
            <p:nvPr/>
          </p:nvSpPr>
          <p:spPr>
            <a:xfrm>
              <a:off x="5387039" y="1878560"/>
              <a:ext cx="3291840" cy="26399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spAutoFit/>
            </a:bodyPr>
            <a:lstStyle/>
            <a:p>
              <a:pPr algn="ctr" defTabSz="685800"/>
              <a:r>
                <a:rPr lang="en-US" sz="713">
                  <a:solidFill>
                    <a:srgbClr val="000000"/>
                  </a:solidFill>
                  <a:latin typeface="Gill Sans MT" panose="020B0502020104020203"/>
                  <a:ea typeface="Times New Roman" panose="02020603050405020304" pitchFamily="18" charset="0"/>
                  <a:cs typeface="Times New Roman" panose="02020603050405020304" pitchFamily="18" charset="0"/>
                </a:rPr>
                <a:t>G: # of home deliveries </a:t>
              </a:r>
              <a:r>
                <a:rPr lang="en-US" sz="713">
                  <a:solidFill>
                    <a:srgbClr val="007698"/>
                  </a:solidFill>
                  <a:latin typeface="Gill Sans MT" panose="020B0502020104020203"/>
                  <a:ea typeface="Calibri" panose="020F0502020204030204" pitchFamily="34" charset="0"/>
                  <a:cs typeface="Times New Roman" panose="02020603050405020304" pitchFamily="18" charset="0"/>
                </a:rPr>
                <a:t>= C × % of deliveries at home</a:t>
              </a:r>
              <a:endParaRPr lang="en-US" sz="713">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30" name="Straight Arrow Connector 29"/>
            <p:cNvCxnSpPr>
              <a:stCxn id="14" idx="2"/>
              <a:endCxn id="15" idx="0"/>
            </p:cNvCxnSpPr>
            <p:nvPr/>
          </p:nvCxnSpPr>
          <p:spPr>
            <a:xfrm>
              <a:off x="5293895" y="574072"/>
              <a:ext cx="0" cy="20282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5" idx="2"/>
              <a:endCxn id="16" idx="0"/>
            </p:cNvCxnSpPr>
            <p:nvPr/>
          </p:nvCxnSpPr>
          <p:spPr>
            <a:xfrm>
              <a:off x="5293895" y="1065387"/>
              <a:ext cx="0" cy="21459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7" idx="2"/>
              <a:endCxn id="22" idx="0"/>
            </p:cNvCxnSpPr>
            <p:nvPr/>
          </p:nvCxnSpPr>
          <p:spPr>
            <a:xfrm>
              <a:off x="2670152" y="3355634"/>
              <a:ext cx="0" cy="20735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cxnSpLocks/>
              <a:stCxn id="20" idx="2"/>
              <a:endCxn id="26" idx="0"/>
            </p:cNvCxnSpPr>
            <p:nvPr/>
          </p:nvCxnSpPr>
          <p:spPr>
            <a:xfrm>
              <a:off x="4369478" y="3355634"/>
              <a:ext cx="0" cy="20735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1" idx="2"/>
              <a:endCxn id="27" idx="0"/>
            </p:cNvCxnSpPr>
            <p:nvPr/>
          </p:nvCxnSpPr>
          <p:spPr>
            <a:xfrm>
              <a:off x="7922795" y="3355634"/>
              <a:ext cx="0" cy="20735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cxnSpLocks/>
              <a:stCxn id="24" idx="2"/>
            </p:cNvCxnSpPr>
            <p:nvPr/>
          </p:nvCxnSpPr>
          <p:spPr>
            <a:xfrm>
              <a:off x="6214114" y="4477390"/>
              <a:ext cx="4115" cy="27080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cxnSpLocks/>
              <a:stCxn id="27" idx="2"/>
            </p:cNvCxnSpPr>
            <p:nvPr/>
          </p:nvCxnSpPr>
          <p:spPr>
            <a:xfrm>
              <a:off x="7922795" y="4477390"/>
              <a:ext cx="0" cy="27080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16" idx="2"/>
              <a:endCxn id="28" idx="0"/>
            </p:cNvCxnSpPr>
            <p:nvPr/>
          </p:nvCxnSpPr>
          <p:spPr>
            <a:xfrm rot="5400000">
              <a:off x="4298064" y="801809"/>
              <a:ext cx="208581" cy="178308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16" idx="2"/>
              <a:endCxn id="29" idx="0"/>
            </p:cNvCxnSpPr>
            <p:nvPr/>
          </p:nvCxnSpPr>
          <p:spPr>
            <a:xfrm rot="16200000" flipH="1">
              <a:off x="6018676" y="864277"/>
              <a:ext cx="289501" cy="1739064"/>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Elbow Connector 39"/>
            <p:cNvCxnSpPr>
              <a:stCxn id="28" idx="2"/>
              <a:endCxn id="17" idx="0"/>
            </p:cNvCxnSpPr>
            <p:nvPr/>
          </p:nvCxnSpPr>
          <p:spPr>
            <a:xfrm rot="5400000">
              <a:off x="2981606" y="1912025"/>
              <a:ext cx="217757" cy="840663"/>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cxnSpLocks/>
              <a:stCxn id="28" idx="2"/>
              <a:endCxn id="20" idx="0"/>
            </p:cNvCxnSpPr>
            <p:nvPr/>
          </p:nvCxnSpPr>
          <p:spPr>
            <a:xfrm rot="16200000" flipH="1">
              <a:off x="3831267" y="1903024"/>
              <a:ext cx="217757" cy="858663"/>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Elbow Connector 41"/>
            <p:cNvCxnSpPr>
              <a:stCxn id="29" idx="2"/>
              <a:endCxn id="18" idx="0"/>
            </p:cNvCxnSpPr>
            <p:nvPr/>
          </p:nvCxnSpPr>
          <p:spPr>
            <a:xfrm rot="5400000">
              <a:off x="6474198" y="1882473"/>
              <a:ext cx="298677" cy="818845"/>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Elbow Connector 42"/>
            <p:cNvCxnSpPr>
              <a:stCxn id="29" idx="2"/>
              <a:endCxn id="21" idx="0"/>
            </p:cNvCxnSpPr>
            <p:nvPr/>
          </p:nvCxnSpPr>
          <p:spPr>
            <a:xfrm rot="16200000" flipH="1">
              <a:off x="7328538" y="1846977"/>
              <a:ext cx="298677" cy="889836"/>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5424592" y="5384038"/>
              <a:ext cx="3291840" cy="42583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spAutoFit/>
            </a:bodyPr>
            <a:lstStyle/>
            <a:p>
              <a:pPr algn="ctr" defTabSz="685800"/>
              <a:r>
                <a:rPr lang="en-US" sz="700" dirty="0">
                  <a:solidFill>
                    <a:srgbClr val="000000"/>
                  </a:solidFill>
                  <a:latin typeface="Gill Sans MT" panose="020B0502020104020203"/>
                  <a:ea typeface="Times New Roman" panose="02020603050405020304" pitchFamily="18" charset="0"/>
                  <a:cs typeface="Times New Roman"/>
                </a:rPr>
                <a:t>U: # of home PPH cases treated </a:t>
              </a:r>
              <a:r>
                <a:rPr lang="en-US" sz="700" dirty="0">
                  <a:solidFill>
                    <a:schemeClr val="tx1"/>
                  </a:solidFill>
                  <a:latin typeface="Gill Sans MT" panose="020B0502020104020203"/>
                  <a:ea typeface="Times New Roman" panose="02020603050405020304" pitchFamily="18" charset="0"/>
                  <a:cs typeface="Times New Roman"/>
                </a:rPr>
                <a:t>at public HFs </a:t>
              </a:r>
              <a:endParaRPr lang="en-US" sz="700" dirty="0">
                <a:solidFill>
                  <a:schemeClr val="tx1"/>
                </a:solidFill>
                <a:latin typeface="Arial" panose="020B0604020202020204" pitchFamily="34" charset="0"/>
                <a:ea typeface="Times New Roman" panose="02020603050405020304" pitchFamily="18" charset="0"/>
                <a:cs typeface="Times New Roman"/>
              </a:endParaRPr>
            </a:p>
            <a:p>
              <a:pPr algn="ctr" defTabSz="685800"/>
              <a:r>
                <a:rPr lang="en-US" sz="700" dirty="0">
                  <a:solidFill>
                    <a:srgbClr val="007698"/>
                  </a:solidFill>
                  <a:latin typeface="Gill Sans MT" panose="020B0502020104020203"/>
                  <a:ea typeface="Calibri"/>
                  <a:cs typeface="Times New Roman"/>
                </a:rPr>
                <a:t>= T × % treated at public HFs  </a:t>
              </a:r>
              <a:endParaRPr lang="en-US" sz="700" dirty="0">
                <a:solidFill>
                  <a:srgbClr val="007698"/>
                </a:solidFill>
                <a:latin typeface="Arial" panose="020B0604020202020204" pitchFamily="34" charset="0"/>
                <a:ea typeface="Calibri"/>
                <a:cs typeface="Times New Roman"/>
              </a:endParaRPr>
            </a:p>
          </p:txBody>
        </p:sp>
        <p:cxnSp>
          <p:nvCxnSpPr>
            <p:cNvPr id="13" name="Straight Arrow Connector 12"/>
            <p:cNvCxnSpPr>
              <a:stCxn id="18" idx="2"/>
              <a:endCxn id="24" idx="0"/>
            </p:cNvCxnSpPr>
            <p:nvPr/>
          </p:nvCxnSpPr>
          <p:spPr>
            <a:xfrm>
              <a:off x="6214114" y="3355634"/>
              <a:ext cx="0" cy="20735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2">
              <a:extLst>
                <a:ext uri="{FF2B5EF4-FFF2-40B4-BE49-F238E27FC236}">
                  <a16:creationId xmlns:a16="http://schemas.microsoft.com/office/drawing/2014/main" id="{BA821D2F-E488-4953-8BD2-9247BF16D39E}"/>
                </a:ext>
              </a:extLst>
            </p:cNvPr>
            <p:cNvCxnSpPr>
              <a:cxnSpLocks/>
              <a:stCxn id="23" idx="2"/>
              <a:endCxn id="19" idx="0"/>
            </p:cNvCxnSpPr>
            <p:nvPr/>
          </p:nvCxnSpPr>
          <p:spPr>
            <a:xfrm rot="16200000" flipH="1">
              <a:off x="4254029" y="5079587"/>
              <a:ext cx="333755" cy="1794329"/>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9C37C14E-9C95-5496-46DA-CDF3F6A7D1B1}"/>
                </a:ext>
              </a:extLst>
            </p:cNvPr>
            <p:cNvCxnSpPr>
              <a:cxnSpLocks/>
              <a:stCxn id="22" idx="2"/>
            </p:cNvCxnSpPr>
            <p:nvPr/>
          </p:nvCxnSpPr>
          <p:spPr>
            <a:xfrm>
              <a:off x="2670152" y="4477391"/>
              <a:ext cx="0" cy="9067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9107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C9FF66D6-0B0F-4CAB-62C9-C133F098AC87}"/>
              </a:ext>
            </a:extLst>
          </p:cNvPr>
          <p:cNvGrpSpPr/>
          <p:nvPr/>
        </p:nvGrpSpPr>
        <p:grpSpPr>
          <a:xfrm>
            <a:off x="1358794" y="750542"/>
            <a:ext cx="6426411" cy="8024967"/>
            <a:chOff x="1105244" y="791487"/>
            <a:chExt cx="5133510" cy="6124732"/>
          </a:xfrm>
        </p:grpSpPr>
        <p:grpSp>
          <p:nvGrpSpPr>
            <p:cNvPr id="28" name="Group 27"/>
            <p:cNvGrpSpPr/>
            <p:nvPr/>
          </p:nvGrpSpPr>
          <p:grpSpPr>
            <a:xfrm>
              <a:off x="1105244" y="791487"/>
              <a:ext cx="5133510" cy="5051752"/>
              <a:chOff x="1556657" y="2064703"/>
              <a:chExt cx="3854002" cy="3495519"/>
            </a:xfrm>
          </p:grpSpPr>
          <p:sp>
            <p:nvSpPr>
              <p:cNvPr id="3" name="Rounded Rectangle 2"/>
              <p:cNvSpPr/>
              <p:nvPr/>
            </p:nvSpPr>
            <p:spPr>
              <a:xfrm>
                <a:off x="1556657" y="2064703"/>
                <a:ext cx="3854002" cy="28088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marL="612775" indent="-301625" algn="ctr">
                  <a:defRPr/>
                </a:pPr>
                <a:r>
                  <a:rPr lang="en-US" sz="1050">
                    <a:solidFill>
                      <a:srgbClr val="000000"/>
                    </a:solidFill>
                    <a:latin typeface="Gill Sans MT" panose="020B0502020104020203" pitchFamily="34" charset="0"/>
                    <a:ea typeface="Calibri" panose="020F0502020204030204" pitchFamily="34" charset="0"/>
                  </a:rPr>
                  <a:t>A. Total population</a:t>
                </a:r>
                <a:endParaRPr lang="en-US" sz="1050">
                  <a:solidFill>
                    <a:prstClr val="black"/>
                  </a:solidFill>
                  <a:latin typeface="Times New Roman" panose="02020603050405020304" pitchFamily="18" charset="0"/>
                  <a:ea typeface="Times New Roman" panose="02020603050405020304" pitchFamily="18" charset="0"/>
                </a:endParaRPr>
              </a:p>
            </p:txBody>
          </p:sp>
          <p:cxnSp>
            <p:nvCxnSpPr>
              <p:cNvPr id="4" name="Straight Arrow Connector 3"/>
              <p:cNvCxnSpPr>
                <a:cxnSpLocks/>
                <a:stCxn id="3" idx="2"/>
                <a:endCxn id="5" idx="0"/>
              </p:cNvCxnSpPr>
              <p:nvPr/>
            </p:nvCxnSpPr>
            <p:spPr>
              <a:xfrm>
                <a:off x="3483658" y="2345583"/>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1556657" y="2625024"/>
                <a:ext cx="3854002" cy="28088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defRPr/>
                </a:pPr>
                <a:r>
                  <a:rPr lang="en-US" sz="1050">
                    <a:solidFill>
                      <a:srgbClr val="000000"/>
                    </a:solidFill>
                    <a:latin typeface="Gill Sans MT" panose="020B0502020104020203" pitchFamily="34" charset="0"/>
                    <a:ea typeface="Calibri" panose="020F0502020204030204" pitchFamily="34" charset="0"/>
                  </a:rPr>
                  <a:t>B. Total pregnancies </a:t>
                </a:r>
                <a:r>
                  <a:rPr lang="en-US" sz="105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(Total population × % of pregnancies)</a:t>
                </a:r>
                <a:endParaRPr lang="en-US" sz="1050">
                  <a:solidFill>
                    <a:prstClr val="black"/>
                  </a:solidFill>
                  <a:latin typeface="Times New Roman" panose="02020603050405020304" pitchFamily="18" charset="0"/>
                  <a:ea typeface="Times New Roman" panose="02020603050405020304" pitchFamily="18" charset="0"/>
                </a:endParaRPr>
              </a:p>
            </p:txBody>
          </p:sp>
          <p:sp>
            <p:nvSpPr>
              <p:cNvPr id="6" name="Rounded Rectangle 5"/>
              <p:cNvSpPr/>
              <p:nvPr/>
            </p:nvSpPr>
            <p:spPr>
              <a:xfrm>
                <a:off x="1556657" y="5100601"/>
                <a:ext cx="3854002" cy="459621"/>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685800">
                  <a:defRPr/>
                </a:pPr>
                <a:r>
                  <a:rPr lang="en-US" sz="1100">
                    <a:solidFill>
                      <a:srgbClr val="000000"/>
                    </a:solidFill>
                    <a:latin typeface="Gill Sans MT" panose="020B0502020104020203" pitchFamily="34" charset="0"/>
                    <a:ea typeface="Calibri" panose="020F0502020204030204" pitchFamily="34" charset="0"/>
                  </a:rPr>
                  <a:t>F. </a:t>
                </a:r>
                <a:r>
                  <a:rPr lang="en-US" sz="1050">
                    <a:solidFill>
                      <a:srgbClr val="000000"/>
                    </a:solidFill>
                    <a:latin typeface="Gill Sans MT" panose="020B0502020104020203"/>
                    <a:ea typeface="Times New Roman" panose="02020603050405020304" pitchFamily="18" charset="0"/>
                    <a:cs typeface="Times New Roman" panose="02020603050405020304" pitchFamily="18" charset="0"/>
                  </a:rPr>
                  <a:t># of public HF vaginal deliveries provided with calibrated drapes for PPH diagnosis</a:t>
                </a:r>
                <a:endParaRPr lang="en-US" sz="105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defRPr/>
                </a:pPr>
                <a:r>
                  <a:rPr lang="en-US" sz="1050">
                    <a:solidFill>
                      <a:srgbClr val="007698"/>
                    </a:solidFill>
                    <a:latin typeface="Gill Sans MT" panose="020B0502020104020203"/>
                    <a:ea typeface="Calibri" panose="020F0502020204030204" pitchFamily="34" charset="0"/>
                    <a:cs typeface="Times New Roman" panose="02020603050405020304" pitchFamily="18" charset="0"/>
                  </a:rPr>
                  <a:t>= E × % provided with calibrated drapes</a:t>
                </a:r>
                <a:endParaRPr lang="en-US" sz="1050">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ounded Rectangle 6"/>
              <p:cNvSpPr/>
              <p:nvPr/>
            </p:nvSpPr>
            <p:spPr>
              <a:xfrm>
                <a:off x="1556657" y="3185345"/>
                <a:ext cx="3854002" cy="310911"/>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defRPr/>
                </a:pPr>
                <a:r>
                  <a:rPr lang="en-US" sz="1050">
                    <a:solidFill>
                      <a:srgbClr val="000000"/>
                    </a:solidFill>
                    <a:latin typeface="Gill Sans MT" panose="020B0502020104020203" pitchFamily="34" charset="0"/>
                    <a:ea typeface="Calibri" panose="020F0502020204030204" pitchFamily="34" charset="0"/>
                  </a:rPr>
                  <a:t>C. Total deliveries </a:t>
                </a:r>
                <a:r>
                  <a:rPr lang="en-US" sz="105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{Pregnancies × [100% - miscarriage rate (%)]}</a:t>
                </a:r>
                <a:endParaRPr lang="en-US" sz="1050">
                  <a:solidFill>
                    <a:prstClr val="black"/>
                  </a:solidFill>
                  <a:latin typeface="Times New Roman" panose="02020603050405020304" pitchFamily="18" charset="0"/>
                  <a:ea typeface="Times New Roman" panose="02020603050405020304" pitchFamily="18" charset="0"/>
                </a:endParaRPr>
              </a:p>
            </p:txBody>
          </p:sp>
          <p:sp>
            <p:nvSpPr>
              <p:cNvPr id="8" name="Rounded Rectangle 7"/>
              <p:cNvSpPr/>
              <p:nvPr/>
            </p:nvSpPr>
            <p:spPr>
              <a:xfrm>
                <a:off x="1556657" y="4370163"/>
                <a:ext cx="3854002" cy="45099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defTabSz="685800">
                  <a:defRPr/>
                </a:pPr>
                <a:r>
                  <a:rPr lang="en-US" sz="1050">
                    <a:solidFill>
                      <a:srgbClr val="000000"/>
                    </a:solidFill>
                    <a:latin typeface="Gill Sans MT" panose="020B0502020104020203" pitchFamily="34" charset="0"/>
                    <a:ea typeface="Calibri" panose="020F0502020204030204" pitchFamily="34" charset="0"/>
                  </a:rPr>
                  <a:t>E. </a:t>
                </a:r>
                <a:r>
                  <a:rPr lang="en-US" sz="1000">
                    <a:solidFill>
                      <a:srgbClr val="000000"/>
                    </a:solidFill>
                    <a:latin typeface="Gill Sans MT" panose="020B0502020104020203"/>
                    <a:ea typeface="Times New Roman" panose="02020603050405020304" pitchFamily="18" charset="0"/>
                    <a:cs typeface="Times New Roman" panose="02020603050405020304" pitchFamily="18" charset="0"/>
                  </a:rPr>
                  <a:t># of public HF non-CS or Vaginal deliveries</a:t>
                </a:r>
                <a:endParaRPr lang="en-US" sz="100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685800">
                  <a:defRPr/>
                </a:pPr>
                <a:r>
                  <a:rPr lang="en-US" sz="1000">
                    <a:solidFill>
                      <a:srgbClr val="007698"/>
                    </a:solidFill>
                    <a:latin typeface="Gill Sans MT" panose="020B0502020104020203"/>
                    <a:ea typeface="Calibri" panose="020F0502020204030204" pitchFamily="34" charset="0"/>
                    <a:cs typeface="Times New Roman" panose="02020603050405020304" pitchFamily="18" charset="0"/>
                  </a:rPr>
                  <a:t>= D × % vaginal deliveries at public HFs</a:t>
                </a:r>
                <a:endParaRPr lang="en-US" sz="1000">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0" name="Straight Arrow Connector 9"/>
              <p:cNvCxnSpPr>
                <a:cxnSpLocks/>
                <a:stCxn id="5" idx="2"/>
                <a:endCxn id="7" idx="0"/>
              </p:cNvCxnSpPr>
              <p:nvPr/>
            </p:nvCxnSpPr>
            <p:spPr>
              <a:xfrm>
                <a:off x="3483658" y="2905904"/>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a:stCxn id="7" idx="2"/>
                <a:endCxn id="14" idx="0"/>
              </p:cNvCxnSpPr>
              <p:nvPr/>
            </p:nvCxnSpPr>
            <p:spPr>
              <a:xfrm>
                <a:off x="3483658" y="3496256"/>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a:stCxn id="8" idx="2"/>
                <a:endCxn id="6" idx="0"/>
              </p:cNvCxnSpPr>
              <p:nvPr/>
            </p:nvCxnSpPr>
            <p:spPr>
              <a:xfrm>
                <a:off x="3483658" y="4821160"/>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a:extLst>
                  <a:ext uri="{FF2B5EF4-FFF2-40B4-BE49-F238E27FC236}">
                    <a16:creationId xmlns:a16="http://schemas.microsoft.com/office/drawing/2014/main" id="{8DEC3FC7-45BD-4966-81EA-F46C210CCB94}"/>
                  </a:ext>
                </a:extLst>
              </p:cNvPr>
              <p:cNvSpPr/>
              <p:nvPr/>
            </p:nvSpPr>
            <p:spPr>
              <a:xfrm>
                <a:off x="1556657" y="3775697"/>
                <a:ext cx="3854002" cy="315025"/>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defRPr/>
                </a:pPr>
                <a:r>
                  <a:rPr lang="en-US" sz="1050">
                    <a:solidFill>
                      <a:srgbClr val="000000"/>
                    </a:solidFill>
                    <a:latin typeface="Gill Sans MT" panose="020B0502020104020203" pitchFamily="34" charset="0"/>
                    <a:ea typeface="Calibri" panose="020F0502020204030204" pitchFamily="34" charset="0"/>
                  </a:rPr>
                  <a:t>D. # of public HF deliveries </a:t>
                </a:r>
                <a:r>
                  <a:rPr lang="en-US" sz="1000">
                    <a:solidFill>
                      <a:srgbClr val="007698"/>
                    </a:solidFill>
                    <a:latin typeface="Gill Sans MT" panose="020B0502020104020203"/>
                    <a:ea typeface="Calibri" panose="020F0502020204030204" pitchFamily="34" charset="0"/>
                    <a:cs typeface="Times New Roman" panose="02020603050405020304" pitchFamily="18" charset="0"/>
                  </a:rPr>
                  <a:t>= C × % of deliveries in public HFs</a:t>
                </a:r>
                <a:endParaRPr lang="en-US" sz="1050">
                  <a:solidFill>
                    <a:prstClr val="black"/>
                  </a:solidFill>
                  <a:latin typeface="Times New Roman" panose="02020603050405020304" pitchFamily="18" charset="0"/>
                  <a:ea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8AAB1AF3-503E-4374-8DD7-F8ABFC5A8862}"/>
                  </a:ext>
                </a:extLst>
              </p:cNvPr>
              <p:cNvCxnSpPr>
                <a:cxnSpLocks/>
                <a:stCxn id="14" idx="2"/>
                <a:endCxn id="8" idx="0"/>
              </p:cNvCxnSpPr>
              <p:nvPr/>
            </p:nvCxnSpPr>
            <p:spPr>
              <a:xfrm>
                <a:off x="3483658" y="4090722"/>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 name="Rounded Rectangle 5">
              <a:extLst>
                <a:ext uri="{FF2B5EF4-FFF2-40B4-BE49-F238E27FC236}">
                  <a16:creationId xmlns:a16="http://schemas.microsoft.com/office/drawing/2014/main" id="{179B3B61-B07D-E6A7-B1BD-F070A9D2D625}"/>
                </a:ext>
              </a:extLst>
            </p:cNvPr>
            <p:cNvSpPr/>
            <p:nvPr/>
          </p:nvSpPr>
          <p:spPr>
            <a:xfrm>
              <a:off x="1105244" y="6323632"/>
              <a:ext cx="5133510" cy="59258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algn="ctr">
                <a:defRPr/>
              </a:pPr>
              <a:r>
                <a:rPr lang="en-US" sz="1050" dirty="0">
                  <a:solidFill>
                    <a:srgbClr val="000000"/>
                  </a:solidFill>
                  <a:latin typeface="Gill Sans MT" panose="020B0502020104020203" pitchFamily="34" charset="0"/>
                  <a:ea typeface="Calibri" panose="020F0502020204030204" pitchFamily="34" charset="0"/>
                </a:rPr>
                <a:t>H. </a:t>
              </a:r>
              <a:r>
                <a:rPr lang="en-US" sz="1050" dirty="0">
                  <a:solidFill>
                    <a:srgbClr val="000000"/>
                  </a:solidFill>
                  <a:latin typeface="Gill Sans MT" panose="020B0502020104020203"/>
                  <a:ea typeface="Times New Roman" panose="02020603050405020304" pitchFamily="18" charset="0"/>
                  <a:cs typeface="Times New Roman" panose="02020603050405020304" pitchFamily="18" charset="0"/>
                </a:rPr>
                <a:t>Quantity of disposable calibrated drapes needed at public HFs</a:t>
              </a:r>
              <a:endParaRPr lang="en-US" sz="1050" dirty="0">
                <a:solidFill>
                  <a:prstClr val="black"/>
                </a:solidFill>
                <a:latin typeface="Times New Roman" panose="02020603050405020304" pitchFamily="18" charset="0"/>
                <a:ea typeface="Times New Roman" panose="02020603050405020304" pitchFamily="18" charset="0"/>
              </a:endParaRPr>
            </a:p>
            <a:p>
              <a:pPr algn="ctr">
                <a:defRPr/>
              </a:pPr>
              <a:r>
                <a:rPr lang="en-US" sz="1050"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H = F × G </a:t>
              </a:r>
            </a:p>
            <a:p>
              <a:pPr algn="ctr">
                <a:defRPr/>
              </a:pPr>
              <a:r>
                <a:rPr lang="en-US" sz="1050"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Where G = quantity of calibrated drapes per case (1 per case for single use drapes)</a:t>
              </a:r>
              <a:endParaRPr lang="en-US" sz="1050" dirty="0">
                <a:solidFill>
                  <a:prstClr val="black"/>
                </a:solidFill>
                <a:latin typeface="Times New Roman" panose="02020603050405020304" pitchFamily="18" charset="0"/>
                <a:ea typeface="Times New Roman" panose="02020603050405020304" pitchFamily="18" charset="0"/>
              </a:endParaRPr>
            </a:p>
          </p:txBody>
        </p:sp>
        <p:cxnSp>
          <p:nvCxnSpPr>
            <p:cNvPr id="9" name="Straight Arrow Connector 8">
              <a:extLst>
                <a:ext uri="{FF2B5EF4-FFF2-40B4-BE49-F238E27FC236}">
                  <a16:creationId xmlns:a16="http://schemas.microsoft.com/office/drawing/2014/main" id="{8C184634-7378-F431-5B9A-F7AE2BCE9083}"/>
                </a:ext>
              </a:extLst>
            </p:cNvPr>
            <p:cNvCxnSpPr>
              <a:cxnSpLocks/>
              <a:stCxn id="6" idx="2"/>
              <a:endCxn id="2" idx="0"/>
            </p:cNvCxnSpPr>
            <p:nvPr/>
          </p:nvCxnSpPr>
          <p:spPr>
            <a:xfrm>
              <a:off x="3671999" y="5843239"/>
              <a:ext cx="0" cy="48039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55D829A5-EEDB-80B6-F7DB-9CC4047CA7DD}"/>
              </a:ext>
            </a:extLst>
          </p:cNvPr>
          <p:cNvSpPr txBox="1"/>
          <p:nvPr/>
        </p:nvSpPr>
        <p:spPr>
          <a:xfrm>
            <a:off x="942976" y="147474"/>
            <a:ext cx="2886074" cy="347596"/>
          </a:xfrm>
          <a:prstGeom prst="rect">
            <a:avLst/>
          </a:prstGeom>
          <a:noFill/>
        </p:spPr>
        <p:txBody>
          <a:bodyPr wrap="square">
            <a:spAutoFit/>
          </a:bodyPr>
          <a:lstStyle/>
          <a:p>
            <a:pPr defTabSz="685800">
              <a:lnSpc>
                <a:spcPct val="115000"/>
              </a:lnSpc>
              <a:spcBef>
                <a:spcPts val="450"/>
              </a:spcBef>
              <a:spcAft>
                <a:spcPts val="1350"/>
              </a:spcAft>
            </a:pPr>
            <a:r>
              <a:rPr lang="en-US" sz="75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Forecasting algorithm for single use calibrated drapes used for diagnosis of PPH based on morbidity method </a:t>
            </a:r>
          </a:p>
        </p:txBody>
      </p:sp>
    </p:spTree>
    <p:extLst>
      <p:ext uri="{BB962C8B-B14F-4D97-AF65-F5344CB8AC3E}">
        <p14:creationId xmlns:p14="http://schemas.microsoft.com/office/powerpoint/2010/main" val="146080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C5A8276-5473-4E92-9BE1-218F42C19486}"/>
              </a:ext>
            </a:extLst>
          </p:cNvPr>
          <p:cNvGrpSpPr/>
          <p:nvPr/>
        </p:nvGrpSpPr>
        <p:grpSpPr>
          <a:xfrm>
            <a:off x="2131979" y="418104"/>
            <a:ext cx="6479496" cy="8307792"/>
            <a:chOff x="0" y="1686"/>
            <a:chExt cx="6479818" cy="8456947"/>
          </a:xfrm>
        </p:grpSpPr>
        <p:sp>
          <p:nvSpPr>
            <p:cNvPr id="3" name="Rounded Rectangle 28">
              <a:extLst>
                <a:ext uri="{FF2B5EF4-FFF2-40B4-BE49-F238E27FC236}">
                  <a16:creationId xmlns:a16="http://schemas.microsoft.com/office/drawing/2014/main" id="{CA788F43-35E5-4A02-B4CE-BAAA80705FBE}"/>
                </a:ext>
              </a:extLst>
            </p:cNvPr>
            <p:cNvSpPr/>
            <p:nvPr/>
          </p:nvSpPr>
          <p:spPr>
            <a:xfrm>
              <a:off x="3381375" y="3035434"/>
              <a:ext cx="3098443" cy="433290"/>
            </a:xfrm>
            <a:prstGeom prst="round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H: # of severe hypertensive cases treated: public hospitals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algn="ct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F x % treated with antihypertensives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p:txBody>
        </p:sp>
        <p:cxnSp>
          <p:nvCxnSpPr>
            <p:cNvPr id="4" name="Straight Arrow Connector 3">
              <a:extLst>
                <a:ext uri="{FF2B5EF4-FFF2-40B4-BE49-F238E27FC236}">
                  <a16:creationId xmlns:a16="http://schemas.microsoft.com/office/drawing/2014/main" id="{D7334BDC-77F5-480E-8CD7-5F59118EB735}"/>
                </a:ext>
              </a:extLst>
            </p:cNvPr>
            <p:cNvCxnSpPr>
              <a:cxnSpLocks/>
              <a:stCxn id="5" idx="2"/>
              <a:endCxn id="6" idx="0"/>
            </p:cNvCxnSpPr>
            <p:nvPr/>
          </p:nvCxnSpPr>
          <p:spPr>
            <a:xfrm flipH="1">
              <a:off x="3281471" y="270326"/>
              <a:ext cx="253" cy="248289"/>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sp>
          <p:nvSpPr>
            <p:cNvPr id="5" name="Rounded Rectangle 36">
              <a:extLst>
                <a:ext uri="{FF2B5EF4-FFF2-40B4-BE49-F238E27FC236}">
                  <a16:creationId xmlns:a16="http://schemas.microsoft.com/office/drawing/2014/main" id="{75423F86-F24E-4E67-A58F-504DA69A31F5}"/>
                </a:ext>
              </a:extLst>
            </p:cNvPr>
            <p:cNvSpPr/>
            <p:nvPr/>
          </p:nvSpPr>
          <p:spPr>
            <a:xfrm>
              <a:off x="2171381" y="1686"/>
              <a:ext cx="2220686" cy="26864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457189"/>
              <a:r>
                <a:rPr lang="en-US" sz="950" dirty="0">
                  <a:solidFill>
                    <a:prstClr val="black"/>
                  </a:solidFill>
                  <a:latin typeface="Gill Sans MT" panose="020B0502020104020203"/>
                  <a:cs typeface="Times New Roman" panose="02020603050405020304" pitchFamily="18" charset="0"/>
                </a:rPr>
                <a:t>A: Total population</a:t>
              </a:r>
            </a:p>
          </p:txBody>
        </p:sp>
        <p:sp>
          <p:nvSpPr>
            <p:cNvPr id="6" name="Rounded Rectangle 37">
              <a:extLst>
                <a:ext uri="{FF2B5EF4-FFF2-40B4-BE49-F238E27FC236}">
                  <a16:creationId xmlns:a16="http://schemas.microsoft.com/office/drawing/2014/main" id="{53DF40F5-A7EA-474F-BADE-C0A50CD5435E}"/>
                </a:ext>
              </a:extLst>
            </p:cNvPr>
            <p:cNvSpPr/>
            <p:nvPr/>
          </p:nvSpPr>
          <p:spPr>
            <a:xfrm>
              <a:off x="1453125" y="518615"/>
              <a:ext cx="3656692" cy="26864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457189"/>
              <a:r>
                <a:rPr lang="en-US" sz="950" dirty="0">
                  <a:solidFill>
                    <a:prstClr val="black"/>
                  </a:solidFill>
                  <a:latin typeface="Gill Sans MT" panose="020B0502020104020203"/>
                  <a:cs typeface="Times New Roman" panose="02020603050405020304" pitchFamily="18" charset="0"/>
                </a:rPr>
                <a:t>B: Total pregnancies </a:t>
              </a:r>
              <a:r>
                <a:rPr lang="en-US" sz="950" dirty="0">
                  <a:solidFill>
                    <a:srgbClr val="007698"/>
                  </a:solidFill>
                  <a:latin typeface="Calibri" panose="020F0502020204030204"/>
                  <a:cs typeface="Times New Roman" panose="02020603050405020304" pitchFamily="18" charset="0"/>
                </a:rPr>
                <a:t>= A x % of pregnancies</a:t>
              </a:r>
            </a:p>
          </p:txBody>
        </p:sp>
        <p:sp>
          <p:nvSpPr>
            <p:cNvPr id="7" name="Rounded Rectangle 38">
              <a:extLst>
                <a:ext uri="{FF2B5EF4-FFF2-40B4-BE49-F238E27FC236}">
                  <a16:creationId xmlns:a16="http://schemas.microsoft.com/office/drawing/2014/main" id="{700B1C51-0A1F-4176-81EE-FD40AE1762B6}"/>
                </a:ext>
              </a:extLst>
            </p:cNvPr>
            <p:cNvSpPr/>
            <p:nvPr/>
          </p:nvSpPr>
          <p:spPr>
            <a:xfrm>
              <a:off x="1055476" y="1035545"/>
              <a:ext cx="4452350" cy="26864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457189"/>
              <a:r>
                <a:rPr lang="en-US" sz="950" dirty="0">
                  <a:solidFill>
                    <a:prstClr val="black"/>
                  </a:solidFill>
                  <a:latin typeface="Gill Sans MT" panose="020B0502020104020203"/>
                  <a:cs typeface="Times New Roman" panose="02020603050405020304" pitchFamily="18" charset="0"/>
                </a:rPr>
                <a:t>C: # of pregnancies with severe hypertension </a:t>
              </a:r>
              <a:r>
                <a:rPr lang="en-US" sz="950" dirty="0">
                  <a:solidFill>
                    <a:srgbClr val="007698"/>
                  </a:solidFill>
                  <a:latin typeface="Calibri" panose="020F0502020204030204"/>
                  <a:cs typeface="Times New Roman" panose="02020603050405020304" pitchFamily="18" charset="0"/>
                </a:rPr>
                <a:t>= B x Incidence of severe hypertension </a:t>
              </a:r>
            </a:p>
          </p:txBody>
        </p:sp>
        <p:sp>
          <p:nvSpPr>
            <p:cNvPr id="8" name="Rounded Rectangle 39">
              <a:extLst>
                <a:ext uri="{FF2B5EF4-FFF2-40B4-BE49-F238E27FC236}">
                  <a16:creationId xmlns:a16="http://schemas.microsoft.com/office/drawing/2014/main" id="{20AA505F-CBFB-432F-8D3E-0591BF79349E}"/>
                </a:ext>
              </a:extLst>
            </p:cNvPr>
            <p:cNvSpPr/>
            <p:nvPr/>
          </p:nvSpPr>
          <p:spPr>
            <a:xfrm>
              <a:off x="1451899" y="1552476"/>
              <a:ext cx="3657250" cy="43329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457189"/>
              <a:r>
                <a:rPr lang="en-US" sz="950" dirty="0">
                  <a:solidFill>
                    <a:prstClr val="black"/>
                  </a:solidFill>
                  <a:latin typeface="Gill Sans MT" panose="020B0502020104020203"/>
                  <a:cs typeface="Times New Roman" panose="02020603050405020304" pitchFamily="18" charset="0"/>
                </a:rPr>
                <a:t>D: # of pregnancies with severe hypertension identified at public HFs </a:t>
              </a:r>
            </a:p>
            <a:p>
              <a:pPr algn="ctr" defTabSz="457189"/>
              <a:r>
                <a:rPr lang="en-US" sz="950" dirty="0">
                  <a:solidFill>
                    <a:srgbClr val="007698"/>
                  </a:solidFill>
                  <a:latin typeface="Calibri" panose="020F0502020204030204"/>
                  <a:cs typeface="Times New Roman" panose="02020603050405020304" pitchFamily="18" charset="0"/>
                </a:rPr>
                <a:t>= C x % of cases identified at public health facilities</a:t>
              </a:r>
            </a:p>
          </p:txBody>
        </p:sp>
        <p:sp>
          <p:nvSpPr>
            <p:cNvPr id="9" name="Rounded Rectangle 40">
              <a:extLst>
                <a:ext uri="{FF2B5EF4-FFF2-40B4-BE49-F238E27FC236}">
                  <a16:creationId xmlns:a16="http://schemas.microsoft.com/office/drawing/2014/main" id="{8C4974F8-E1C6-4C8A-A4D9-73EFBF4AE4C1}"/>
                </a:ext>
              </a:extLst>
            </p:cNvPr>
            <p:cNvSpPr/>
            <p:nvPr/>
          </p:nvSpPr>
          <p:spPr>
            <a:xfrm>
              <a:off x="393376" y="7366741"/>
              <a:ext cx="5776544" cy="1091892"/>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457189"/>
              <a:r>
                <a:rPr lang="en-US" sz="950" dirty="0">
                  <a:solidFill>
                    <a:prstClr val="black"/>
                  </a:solidFill>
                  <a:latin typeface="Gill Sans MT" panose="020B0502020104020203"/>
                  <a:cs typeface="Times New Roman" panose="02020603050405020304" pitchFamily="18" charset="0"/>
                </a:rPr>
                <a:t>O. Quantity of each medicine required to treat severe hypertension in pregnancies in the public sector</a:t>
              </a:r>
            </a:p>
            <a:p>
              <a:pPr defTabSz="457189"/>
              <a:r>
                <a:rPr lang="en-US" sz="950" dirty="0">
                  <a:solidFill>
                    <a:srgbClr val="007698"/>
                  </a:solidFill>
                  <a:latin typeface="Calibri" panose="020F0502020204030204"/>
                  <a:cs typeface="Times New Roman" panose="02020603050405020304" pitchFamily="18" charset="0"/>
                </a:rPr>
                <a:t>O1: Quantity of methyldopa 250mg tab = L1 + N1;</a:t>
              </a:r>
            </a:p>
            <a:p>
              <a:pPr defTabSz="457189"/>
              <a:r>
                <a:rPr lang="en-US" sz="950" dirty="0">
                  <a:solidFill>
                    <a:srgbClr val="007698"/>
                  </a:solidFill>
                  <a:latin typeface="Calibri" panose="020F0502020204030204"/>
                  <a:cs typeface="Times New Roman" panose="02020603050405020304" pitchFamily="18" charset="0"/>
                </a:rPr>
                <a:t>O2: Quantity of labetalol 200mg tab = L2 + N2a;</a:t>
              </a:r>
            </a:p>
            <a:p>
              <a:pPr defTabSz="457189"/>
              <a:r>
                <a:rPr lang="en-US" sz="950" dirty="0">
                  <a:solidFill>
                    <a:srgbClr val="007698"/>
                  </a:solidFill>
                  <a:latin typeface="Calibri" panose="020F0502020204030204"/>
                  <a:cs typeface="Times New Roman" panose="02020603050405020304" pitchFamily="18" charset="0"/>
                </a:rPr>
                <a:t>O3: Quantity of labetalol 20mg/2ml sol. for inj. in amp = N2b;</a:t>
              </a:r>
            </a:p>
            <a:p>
              <a:pPr defTabSz="457189"/>
              <a:r>
                <a:rPr lang="en-US" sz="950" dirty="0">
                  <a:solidFill>
                    <a:srgbClr val="007698"/>
                  </a:solidFill>
                  <a:latin typeface="Calibri" panose="020F0502020204030204"/>
                  <a:cs typeface="Times New Roman" panose="02020603050405020304" pitchFamily="18" charset="0"/>
                </a:rPr>
                <a:t>O4: Quantity of hydralazine 20mg powder for inj. in 2ml vial = N3; </a:t>
              </a:r>
            </a:p>
            <a:p>
              <a:pPr defTabSz="457189"/>
              <a:r>
                <a:rPr lang="en-US" sz="950" b="1" dirty="0">
                  <a:solidFill>
                    <a:srgbClr val="007698"/>
                  </a:solidFill>
                  <a:latin typeface="Calibri" panose="020F0502020204030204"/>
                  <a:cs typeface="Times New Roman" panose="02020603050405020304" pitchFamily="18" charset="0"/>
                </a:rPr>
                <a:t>Plus other medicines*</a:t>
              </a:r>
            </a:p>
          </p:txBody>
        </p:sp>
        <p:sp>
          <p:nvSpPr>
            <p:cNvPr id="10" name="Rounded Rectangle 41">
              <a:extLst>
                <a:ext uri="{FF2B5EF4-FFF2-40B4-BE49-F238E27FC236}">
                  <a16:creationId xmlns:a16="http://schemas.microsoft.com/office/drawing/2014/main" id="{27DDFBDF-1FFA-4FA3-88D9-F7B66787AAD6}"/>
                </a:ext>
              </a:extLst>
            </p:cNvPr>
            <p:cNvSpPr/>
            <p:nvPr/>
          </p:nvSpPr>
          <p:spPr>
            <a:xfrm>
              <a:off x="0" y="2326294"/>
              <a:ext cx="3292636" cy="597941"/>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E: # of pregnancies with severe hypertension at </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1st level public HFs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algn="ct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D x % identified at 1st level public HFs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126E03DB-375B-4846-BB30-DE0994AA43DD}"/>
                </a:ext>
              </a:extLst>
            </p:cNvPr>
            <p:cNvCxnSpPr>
              <a:cxnSpLocks/>
              <a:stCxn id="6" idx="2"/>
              <a:endCxn id="7" idx="0"/>
            </p:cNvCxnSpPr>
            <p:nvPr/>
          </p:nvCxnSpPr>
          <p:spPr>
            <a:xfrm>
              <a:off x="3281471" y="787255"/>
              <a:ext cx="180" cy="248290"/>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cxnSp>
          <p:nvCxnSpPr>
            <p:cNvPr id="12" name="Straight Arrow Connector 11">
              <a:extLst>
                <a:ext uri="{FF2B5EF4-FFF2-40B4-BE49-F238E27FC236}">
                  <a16:creationId xmlns:a16="http://schemas.microsoft.com/office/drawing/2014/main" id="{B5A24A4A-828D-48EB-BA9A-2AD33E7FC095}"/>
                </a:ext>
              </a:extLst>
            </p:cNvPr>
            <p:cNvCxnSpPr>
              <a:cxnSpLocks/>
              <a:stCxn id="7" idx="2"/>
              <a:endCxn id="8" idx="0"/>
            </p:cNvCxnSpPr>
            <p:nvPr/>
          </p:nvCxnSpPr>
          <p:spPr>
            <a:xfrm flipH="1">
              <a:off x="3280524" y="1304185"/>
              <a:ext cx="1127" cy="248291"/>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sp>
          <p:nvSpPr>
            <p:cNvPr id="13" name="Rounded Rectangle 34">
              <a:extLst>
                <a:ext uri="{FF2B5EF4-FFF2-40B4-BE49-F238E27FC236}">
                  <a16:creationId xmlns:a16="http://schemas.microsoft.com/office/drawing/2014/main" id="{33378CB2-8B25-4C25-9125-4F9C78D6ED25}"/>
                </a:ext>
              </a:extLst>
            </p:cNvPr>
            <p:cNvSpPr/>
            <p:nvPr/>
          </p:nvSpPr>
          <p:spPr>
            <a:xfrm>
              <a:off x="3381375" y="2326294"/>
              <a:ext cx="3098443" cy="597941"/>
            </a:xfrm>
            <a:prstGeom prst="round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F: # of pregnancies with severe hypertension: public hospitals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algn="ct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D x % identified at public hospitals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p:txBody>
        </p:sp>
        <p:sp>
          <p:nvSpPr>
            <p:cNvPr id="14" name="Rounded Rectangle 30">
              <a:extLst>
                <a:ext uri="{FF2B5EF4-FFF2-40B4-BE49-F238E27FC236}">
                  <a16:creationId xmlns:a16="http://schemas.microsoft.com/office/drawing/2014/main" id="{312B6D2D-8AE6-4409-84C6-519EED9B208F}"/>
                </a:ext>
              </a:extLst>
            </p:cNvPr>
            <p:cNvSpPr/>
            <p:nvPr/>
          </p:nvSpPr>
          <p:spPr>
            <a:xfrm>
              <a:off x="6068" y="3518590"/>
              <a:ext cx="3280499" cy="433290"/>
            </a:xfrm>
            <a:prstGeom prst="roundRect">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G: # of severe hypertensive cases treated at 1st level public HFs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algn="ct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E x % treated with antihypertensives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p:txBody>
        </p:sp>
        <p:sp>
          <p:nvSpPr>
            <p:cNvPr id="15" name="Rounded Rectangle 31">
              <a:extLst>
                <a:ext uri="{FF2B5EF4-FFF2-40B4-BE49-F238E27FC236}">
                  <a16:creationId xmlns:a16="http://schemas.microsoft.com/office/drawing/2014/main" id="{05D144CA-BF1B-430F-88BA-5A30AC1C897F}"/>
                </a:ext>
              </a:extLst>
            </p:cNvPr>
            <p:cNvSpPr/>
            <p:nvPr/>
          </p:nvSpPr>
          <p:spPr>
            <a:xfrm>
              <a:off x="6068" y="4492833"/>
              <a:ext cx="3280499" cy="894820"/>
            </a:xfrm>
            <a:prstGeom prst="roundRect">
              <a:avLst>
                <a:gd name="adj" fmla="val 12258"/>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I: # of 1st level public HF severe hypertensive cases treated with specific regimens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I1: # treated with methyldopa = G x % treated with </a:t>
              </a:r>
              <a:r>
                <a:rPr lang="en-US" sz="950" dirty="0">
                  <a:solidFill>
                    <a:srgbClr val="007698"/>
                  </a:solidFill>
                  <a:latin typeface="Calibri" panose="020F0502020204030204"/>
                  <a:cs typeface="Times New Roman" panose="02020603050405020304" pitchFamily="18" charset="0"/>
                </a:rPr>
                <a:t>methyldopa</a:t>
              </a: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I2: # treated with labetalol = G x % treated with the </a:t>
              </a:r>
              <a:r>
                <a:rPr lang="en-US" sz="950" dirty="0">
                  <a:solidFill>
                    <a:srgbClr val="007698"/>
                  </a:solidFill>
                  <a:latin typeface="Calibri" panose="020F0502020204030204"/>
                  <a:cs typeface="Times New Roman" panose="02020603050405020304" pitchFamily="18" charset="0"/>
                </a:rPr>
                <a:t>labetalol</a:t>
              </a:r>
            </a:p>
            <a:p>
              <a:pPr defTabSz="914378">
                <a:defRPr/>
              </a:pPr>
              <a:r>
                <a:rPr lang="en-US" sz="950" b="1" dirty="0">
                  <a:solidFill>
                    <a:srgbClr val="007698"/>
                  </a:solidFill>
                  <a:latin typeface="Calibri" panose="020F0502020204030204"/>
                  <a:ea typeface="Times New Roman" panose="02020603050405020304" pitchFamily="18" charset="0"/>
                  <a:cs typeface="Times New Roman" panose="02020603050405020304" pitchFamily="18" charset="0"/>
                </a:rPr>
                <a:t>Plus other regimens</a:t>
              </a:r>
              <a:endParaRPr lang="en-US" sz="1200" b="1" kern="0" dirty="0">
                <a:solidFill>
                  <a:sysClr val="windowText" lastClr="000000"/>
                </a:solidFill>
                <a:latin typeface="Times New Roman" panose="02020603050405020304" pitchFamily="18" charset="0"/>
                <a:ea typeface="Times New Roman" panose="02020603050405020304" pitchFamily="18" charset="0"/>
              </a:endParaRPr>
            </a:p>
          </p:txBody>
        </p:sp>
        <p:sp>
          <p:nvSpPr>
            <p:cNvPr id="16" name="Rounded Rectangle 19">
              <a:extLst>
                <a:ext uri="{FF2B5EF4-FFF2-40B4-BE49-F238E27FC236}">
                  <a16:creationId xmlns:a16="http://schemas.microsoft.com/office/drawing/2014/main" id="{738E8361-EDE6-4FB6-9899-DC2C2F1DD7C2}"/>
                </a:ext>
              </a:extLst>
            </p:cNvPr>
            <p:cNvSpPr/>
            <p:nvPr/>
          </p:nvSpPr>
          <p:spPr>
            <a:xfrm>
              <a:off x="46146" y="6073213"/>
              <a:ext cx="3200343" cy="1034625"/>
            </a:xfrm>
            <a:prstGeom prst="roundRect">
              <a:avLst>
                <a:gd name="adj" fmla="val 8675"/>
              </a:avLst>
            </a:prstGeom>
            <a:gradFill>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rgbClr val="4472C4"/>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marL="228594" indent="-228594"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L: Quantity of each medicine required at 1st level public HF</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marL="228594" indent="-228594"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L1: Quantity of methyldopa 250mg tab = I1 x % treated x K; </a:t>
              </a:r>
            </a:p>
            <a:p>
              <a:pPr marL="228594" indent="-228594"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where  K1: quantity per case =36 tabs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marL="228594" indent="-228594"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L2: Quantity of labetalol 200mg tab = I2 x % treated x K2;</a:t>
              </a:r>
            </a:p>
            <a:p>
              <a:pPr marL="228594" indent="-228594"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where K2: quantity per case = 18 tabs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marL="228594" indent="-228594" defTabSz="914378">
                <a:defRPr/>
              </a:pPr>
              <a:r>
                <a:rPr lang="en-US" sz="950" b="1" dirty="0">
                  <a:solidFill>
                    <a:srgbClr val="007698"/>
                  </a:solidFill>
                  <a:latin typeface="Calibri" panose="020F0502020204030204"/>
                  <a:ea typeface="Times New Roman" panose="02020603050405020304" pitchFamily="18" charset="0"/>
                  <a:cs typeface="Times New Roman" panose="02020603050405020304" pitchFamily="18" charset="0"/>
                </a:rPr>
                <a:t>Plus other medicines*</a:t>
              </a:r>
              <a:endParaRPr lang="en-US" sz="1200" b="1" kern="0" dirty="0">
                <a:solidFill>
                  <a:sysClr val="windowText" lastClr="000000"/>
                </a:solidFill>
                <a:latin typeface="Times New Roman" panose="02020603050405020304" pitchFamily="18" charset="0"/>
                <a:ea typeface="Times New Roman" panose="02020603050405020304" pitchFamily="18" charset="0"/>
              </a:endParaRPr>
            </a:p>
          </p:txBody>
        </p:sp>
        <p:sp>
          <p:nvSpPr>
            <p:cNvPr id="17" name="Rounded Rectangle 20">
              <a:extLst>
                <a:ext uri="{FF2B5EF4-FFF2-40B4-BE49-F238E27FC236}">
                  <a16:creationId xmlns:a16="http://schemas.microsoft.com/office/drawing/2014/main" id="{CCAE77A1-7586-4C0D-B9E0-47D16FCA0767}"/>
                </a:ext>
              </a:extLst>
            </p:cNvPr>
            <p:cNvSpPr/>
            <p:nvPr/>
          </p:nvSpPr>
          <p:spPr>
            <a:xfrm>
              <a:off x="3381375" y="5000729"/>
              <a:ext cx="3098443" cy="2107109"/>
            </a:xfrm>
            <a:prstGeom prst="roundRect">
              <a:avLst>
                <a:gd name="adj" fmla="val 6437"/>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marL="228594" indent="-228594" algn="ctr" defTabSz="914378">
                <a:defRPr/>
              </a:pPr>
              <a:r>
                <a:rPr lang="en-US" sz="950" dirty="0">
                  <a:solidFill>
                    <a:srgbClr val="000000"/>
                  </a:solidFill>
                  <a:latin typeface="Calibri" panose="020F0502020204030204"/>
                  <a:ea typeface="Times New Roman" panose="02020603050405020304" pitchFamily="18" charset="0"/>
                  <a:cs typeface="Times New Roman" panose="02020603050405020304" pitchFamily="18" charset="0"/>
                </a:rPr>
                <a:t>N: Quantity of each medicine required in public hospitals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N1: Quantity of methyldopa 250mg tab = J1 x % treated x M1;    </a:t>
              </a: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where  M1: quantity per case = 36 tabs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N2a: Quantity of labetalol 200mg tab = J2 x % treated x M; </a:t>
              </a: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where M2a: quantity per case =18 tabs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N2b: Quantity of labetalol 20mg/2ml sol. for inj. in amp </a:t>
              </a: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 J2 x % treated x M2b; </a:t>
              </a: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where M2b = quantity per case = 45 amps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defTabSz="914378">
                <a:defRPr/>
              </a:pP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N3: Quantity of hydralazine</a:t>
              </a:r>
              <a:r>
                <a:rPr lang="en-US" sz="950" strike="sngStrike" dirty="0">
                  <a:solidFill>
                    <a:srgbClr val="007698"/>
                  </a:solidFill>
                  <a:latin typeface="Calibri" panose="020F0502020204030204"/>
                  <a:ea typeface="Times New Roman" panose="02020603050405020304" pitchFamily="18" charset="0"/>
                  <a:cs typeface="Times New Roman" panose="02020603050405020304" pitchFamily="18" charset="0"/>
                </a:rPr>
                <a:t> </a:t>
              </a:r>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20mg powder for inj. in 2ml vials = J3 x % treated x M3; </a:t>
              </a:r>
            </a:p>
            <a:p>
              <a:pPr lvl="0"/>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  where M3: quantity per case = 3 vials  </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defTabSz="914378">
                <a:defRPr/>
              </a:pPr>
              <a:r>
                <a:rPr lang="en-US" sz="950" b="1" dirty="0">
                  <a:solidFill>
                    <a:srgbClr val="007698"/>
                  </a:solidFill>
                  <a:latin typeface="Calibri" panose="020F0502020204030204"/>
                  <a:ea typeface="Times New Roman" panose="02020603050405020304" pitchFamily="18" charset="0"/>
                  <a:cs typeface="Times New Roman" panose="02020603050405020304" pitchFamily="18" charset="0"/>
                </a:rPr>
                <a:t>Plus other regimens*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id="{FC2EC774-E652-4760-9934-268B255721DC}"/>
                </a:ext>
              </a:extLst>
            </p:cNvPr>
            <p:cNvCxnSpPr>
              <a:cxnSpLocks/>
              <a:stCxn id="14" idx="2"/>
              <a:endCxn id="15" idx="0"/>
            </p:cNvCxnSpPr>
            <p:nvPr/>
          </p:nvCxnSpPr>
          <p:spPr>
            <a:xfrm>
              <a:off x="1646318" y="3951879"/>
              <a:ext cx="0" cy="540954"/>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19" name="Straight Arrow Connector 18">
              <a:extLst>
                <a:ext uri="{FF2B5EF4-FFF2-40B4-BE49-F238E27FC236}">
                  <a16:creationId xmlns:a16="http://schemas.microsoft.com/office/drawing/2014/main" id="{199DBEC5-AE2E-473A-81E9-B0065C6333B1}"/>
                </a:ext>
              </a:extLst>
            </p:cNvPr>
            <p:cNvCxnSpPr>
              <a:cxnSpLocks/>
              <a:stCxn id="10" idx="2"/>
              <a:endCxn id="14" idx="0"/>
            </p:cNvCxnSpPr>
            <p:nvPr/>
          </p:nvCxnSpPr>
          <p:spPr>
            <a:xfrm>
              <a:off x="1646318" y="2924235"/>
              <a:ext cx="0" cy="594355"/>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cxnSp>
          <p:nvCxnSpPr>
            <p:cNvPr id="20" name="Elbow Connector 13">
              <a:extLst>
                <a:ext uri="{FF2B5EF4-FFF2-40B4-BE49-F238E27FC236}">
                  <a16:creationId xmlns:a16="http://schemas.microsoft.com/office/drawing/2014/main" id="{A5AB8AD4-46EE-419A-B4FD-A172FF6F4690}"/>
                </a:ext>
              </a:extLst>
            </p:cNvPr>
            <p:cNvCxnSpPr>
              <a:cxnSpLocks/>
              <a:stCxn id="8" idx="2"/>
              <a:endCxn id="10" idx="0"/>
            </p:cNvCxnSpPr>
            <p:nvPr/>
          </p:nvCxnSpPr>
          <p:spPr>
            <a:xfrm rot="5400000">
              <a:off x="2293157" y="1338928"/>
              <a:ext cx="340528" cy="1634206"/>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1" name="Elbow Connector 46">
              <a:extLst>
                <a:ext uri="{FF2B5EF4-FFF2-40B4-BE49-F238E27FC236}">
                  <a16:creationId xmlns:a16="http://schemas.microsoft.com/office/drawing/2014/main" id="{7514B34A-A99D-4316-B4E8-02A380B3A266}"/>
                </a:ext>
              </a:extLst>
            </p:cNvPr>
            <p:cNvCxnSpPr>
              <a:cxnSpLocks/>
              <a:stCxn id="16" idx="2"/>
              <a:endCxn id="9" idx="0"/>
            </p:cNvCxnSpPr>
            <p:nvPr/>
          </p:nvCxnSpPr>
          <p:spPr>
            <a:xfrm rot="16200000" flipH="1">
              <a:off x="2334531" y="6419624"/>
              <a:ext cx="258903" cy="1635330"/>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2" name="Elbow Connector 47">
              <a:extLst>
                <a:ext uri="{FF2B5EF4-FFF2-40B4-BE49-F238E27FC236}">
                  <a16:creationId xmlns:a16="http://schemas.microsoft.com/office/drawing/2014/main" id="{6B1F9C58-69F2-4A4C-AD49-699766D1C0C7}"/>
                </a:ext>
              </a:extLst>
            </p:cNvPr>
            <p:cNvCxnSpPr>
              <a:cxnSpLocks/>
              <a:stCxn id="17" idx="2"/>
              <a:endCxn id="9" idx="0"/>
            </p:cNvCxnSpPr>
            <p:nvPr/>
          </p:nvCxnSpPr>
          <p:spPr>
            <a:xfrm rot="5400000">
              <a:off x="3976672" y="6412815"/>
              <a:ext cx="258903" cy="1648949"/>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3" name="Straight Arrow Connector 22">
              <a:extLst>
                <a:ext uri="{FF2B5EF4-FFF2-40B4-BE49-F238E27FC236}">
                  <a16:creationId xmlns:a16="http://schemas.microsoft.com/office/drawing/2014/main" id="{B195E89B-FD23-47B3-8F26-D28A168411C7}"/>
                </a:ext>
              </a:extLst>
            </p:cNvPr>
            <p:cNvCxnSpPr>
              <a:cxnSpLocks/>
              <a:stCxn id="15" idx="2"/>
              <a:endCxn id="16" idx="0"/>
            </p:cNvCxnSpPr>
            <p:nvPr/>
          </p:nvCxnSpPr>
          <p:spPr>
            <a:xfrm>
              <a:off x="1646318" y="5387653"/>
              <a:ext cx="0" cy="685560"/>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24" name="Elbow Connector 60">
              <a:extLst>
                <a:ext uri="{FF2B5EF4-FFF2-40B4-BE49-F238E27FC236}">
                  <a16:creationId xmlns:a16="http://schemas.microsoft.com/office/drawing/2014/main" id="{2F7910FA-1055-45DD-BAEA-0809E5C3C78B}"/>
                </a:ext>
              </a:extLst>
            </p:cNvPr>
            <p:cNvCxnSpPr>
              <a:cxnSpLocks/>
              <a:stCxn id="8" idx="2"/>
              <a:endCxn id="13" idx="0"/>
            </p:cNvCxnSpPr>
            <p:nvPr/>
          </p:nvCxnSpPr>
          <p:spPr>
            <a:xfrm rot="16200000" flipH="1">
              <a:off x="3935296" y="1330993"/>
              <a:ext cx="340528" cy="1650073"/>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5" name="Straight Arrow Connector 24">
              <a:extLst>
                <a:ext uri="{FF2B5EF4-FFF2-40B4-BE49-F238E27FC236}">
                  <a16:creationId xmlns:a16="http://schemas.microsoft.com/office/drawing/2014/main" id="{CB536D61-2ABD-4573-B0BE-B6E79ADBA58B}"/>
                </a:ext>
              </a:extLst>
            </p:cNvPr>
            <p:cNvCxnSpPr>
              <a:cxnSpLocks/>
              <a:stCxn id="13" idx="2"/>
              <a:endCxn id="3" idx="0"/>
            </p:cNvCxnSpPr>
            <p:nvPr/>
          </p:nvCxnSpPr>
          <p:spPr>
            <a:xfrm>
              <a:off x="4930597" y="2924235"/>
              <a:ext cx="0" cy="111199"/>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cxnSp>
          <p:nvCxnSpPr>
            <p:cNvPr id="26" name="Straight Arrow Connector 25">
              <a:extLst>
                <a:ext uri="{FF2B5EF4-FFF2-40B4-BE49-F238E27FC236}">
                  <a16:creationId xmlns:a16="http://schemas.microsoft.com/office/drawing/2014/main" id="{4953E174-6F26-423E-ADB2-F1C5AA01AF3E}"/>
                </a:ext>
              </a:extLst>
            </p:cNvPr>
            <p:cNvCxnSpPr>
              <a:cxnSpLocks/>
              <a:stCxn id="3" idx="2"/>
              <a:endCxn id="27" idx="0"/>
            </p:cNvCxnSpPr>
            <p:nvPr/>
          </p:nvCxnSpPr>
          <p:spPr>
            <a:xfrm>
              <a:off x="4930597" y="3468724"/>
              <a:ext cx="0" cy="116237"/>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sp>
          <p:nvSpPr>
            <p:cNvPr id="27" name="Rounded Rectangle 11">
              <a:extLst>
                <a:ext uri="{FF2B5EF4-FFF2-40B4-BE49-F238E27FC236}">
                  <a16:creationId xmlns:a16="http://schemas.microsoft.com/office/drawing/2014/main" id="{EB0F29C4-31EB-4C00-AC52-7CE5E1DD2F6E}"/>
                </a:ext>
              </a:extLst>
            </p:cNvPr>
            <p:cNvSpPr/>
            <p:nvPr/>
          </p:nvSpPr>
          <p:spPr>
            <a:xfrm>
              <a:off x="3381375" y="3584961"/>
              <a:ext cx="3098443" cy="1358638"/>
            </a:xfrm>
            <a:prstGeom prst="roundRect">
              <a:avLst>
                <a:gd name="adj" fmla="val 7569"/>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45720" tIns="45720" rIns="45720" bIns="45720" numCol="1" spcCol="0" rtlCol="0" fromWordArt="0" anchor="ctr" anchorCtr="0" forceAA="0" compatLnSpc="1">
              <a:prstTxWarp prst="textNoShape">
                <a:avLst/>
              </a:prstTxWarp>
              <a:spAutoFit/>
            </a:bodyPr>
            <a:lstStyle/>
            <a:p>
              <a:pPr marL="228594" indent="-228594" algn="ctr" defTabSz="914378">
                <a:defRPr/>
              </a:pPr>
              <a:r>
                <a:rPr lang="en-US" sz="1000" dirty="0">
                  <a:solidFill>
                    <a:srgbClr val="000000"/>
                  </a:solidFill>
                  <a:latin typeface="Calibri" panose="020F0502020204030204"/>
                  <a:ea typeface="Times New Roman" panose="02020603050405020304" pitchFamily="18" charset="0"/>
                  <a:cs typeface="Times New Roman" panose="02020603050405020304" pitchFamily="18" charset="0"/>
                </a:rPr>
                <a:t>J: # of public hospital severe hypertensive cases treated with specific regimens</a:t>
              </a:r>
              <a:endParaRPr lang="en-US" sz="1200" kern="0" dirty="0">
                <a:solidFill>
                  <a:sysClr val="windowText" lastClr="000000"/>
                </a:solidFill>
                <a:latin typeface="Times New Roman" panose="02020603050405020304" pitchFamily="18" charset="0"/>
                <a:ea typeface="Times New Roman" panose="02020603050405020304" pitchFamily="18" charset="0"/>
              </a:endParaRPr>
            </a:p>
            <a:p>
              <a:pPr lvl="0"/>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J1: # treated with methyldopa = H x % treated with methyldopa</a:t>
              </a:r>
            </a:p>
            <a:p>
              <a:pPr lvl="0"/>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J2: # treated with labetalol = H x % </a:t>
              </a:r>
              <a:r>
                <a:rPr lang="en-US" sz="950" dirty="0">
                  <a:solidFill>
                    <a:srgbClr val="007698"/>
                  </a:solidFill>
                  <a:latin typeface="Calibri" panose="020F0502020204030204"/>
                  <a:cs typeface="Times New Roman" panose="02020603050405020304" pitchFamily="18" charset="0"/>
                </a:rPr>
                <a:t>treated with labetalol</a:t>
              </a:r>
            </a:p>
            <a:p>
              <a:pPr lvl="0"/>
              <a:r>
                <a:rPr lang="en-US" sz="950" dirty="0">
                  <a:solidFill>
                    <a:srgbClr val="007698"/>
                  </a:solidFill>
                  <a:latin typeface="Calibri" panose="020F0502020204030204"/>
                  <a:ea typeface="Times New Roman" panose="02020603050405020304" pitchFamily="18" charset="0"/>
                  <a:cs typeface="Times New Roman" panose="02020603050405020304" pitchFamily="18" charset="0"/>
                </a:rPr>
                <a:t>J3: # treated with hydralazine = H x % treated with hydralazine</a:t>
              </a:r>
            </a:p>
            <a:p>
              <a:pPr lvl="0"/>
              <a:r>
                <a:rPr lang="en-US" sz="1000" b="1" dirty="0">
                  <a:solidFill>
                    <a:srgbClr val="007698"/>
                  </a:solidFill>
                  <a:latin typeface="Calibri" panose="020F0502020204030204"/>
                  <a:ea typeface="Times New Roman" panose="02020603050405020304" pitchFamily="18" charset="0"/>
                  <a:cs typeface="Times New Roman" panose="02020603050405020304" pitchFamily="18" charset="0"/>
                </a:rPr>
                <a:t>Plus other regimens</a:t>
              </a:r>
              <a:endParaRPr lang="en-US" sz="1200" b="1" kern="0" dirty="0">
                <a:solidFill>
                  <a:sysClr val="windowText" lastClr="000000"/>
                </a:solidFill>
                <a:latin typeface="Times New Roman" panose="02020603050405020304" pitchFamily="18" charset="0"/>
                <a:ea typeface="Times New Roman" panose="02020603050405020304" pitchFamily="18" charset="0"/>
              </a:endParaRPr>
            </a:p>
          </p:txBody>
        </p:sp>
        <p:cxnSp>
          <p:nvCxnSpPr>
            <p:cNvPr id="28" name="Straight Arrow Connector 27">
              <a:extLst>
                <a:ext uri="{FF2B5EF4-FFF2-40B4-BE49-F238E27FC236}">
                  <a16:creationId xmlns:a16="http://schemas.microsoft.com/office/drawing/2014/main" id="{72918714-BF4A-42CA-9F44-3A6A7B1D4309}"/>
                </a:ext>
              </a:extLst>
            </p:cNvPr>
            <p:cNvCxnSpPr>
              <a:cxnSpLocks/>
              <a:stCxn id="27" idx="2"/>
              <a:endCxn id="17" idx="0"/>
            </p:cNvCxnSpPr>
            <p:nvPr/>
          </p:nvCxnSpPr>
          <p:spPr>
            <a:xfrm>
              <a:off x="4930597" y="4943599"/>
              <a:ext cx="0" cy="57130"/>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grpSp>
      <p:sp>
        <p:nvSpPr>
          <p:cNvPr id="29" name="TextBox 28">
            <a:extLst>
              <a:ext uri="{FF2B5EF4-FFF2-40B4-BE49-F238E27FC236}">
                <a16:creationId xmlns:a16="http://schemas.microsoft.com/office/drawing/2014/main" id="{A0FE2D21-1E70-D1F6-4D44-81E04C5889F2}"/>
              </a:ext>
            </a:extLst>
          </p:cNvPr>
          <p:cNvSpPr txBox="1"/>
          <p:nvPr/>
        </p:nvSpPr>
        <p:spPr>
          <a:xfrm>
            <a:off x="47003" y="43025"/>
            <a:ext cx="2996986" cy="609590"/>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medicines used for acute treatment of severe hypertension in pregnancy based on morbidity method</a:t>
            </a:r>
          </a:p>
        </p:txBody>
      </p:sp>
    </p:spTree>
    <p:extLst>
      <p:ext uri="{BB962C8B-B14F-4D97-AF65-F5344CB8AC3E}">
        <p14:creationId xmlns:p14="http://schemas.microsoft.com/office/powerpoint/2010/main" val="246345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Box 128">
            <a:extLst>
              <a:ext uri="{FF2B5EF4-FFF2-40B4-BE49-F238E27FC236}">
                <a16:creationId xmlns:a16="http://schemas.microsoft.com/office/drawing/2014/main" id="{AC83E18C-57AE-41FA-92CF-DF336F2D2E7E}"/>
              </a:ext>
            </a:extLst>
          </p:cNvPr>
          <p:cNvSpPr txBox="1"/>
          <p:nvPr/>
        </p:nvSpPr>
        <p:spPr>
          <a:xfrm>
            <a:off x="307062" y="8519999"/>
            <a:ext cx="8529876" cy="384721"/>
          </a:xfrm>
          <a:prstGeom prst="rect">
            <a:avLst/>
          </a:prstGeom>
          <a:noFill/>
        </p:spPr>
        <p:txBody>
          <a:bodyPr wrap="square" rtlCol="0">
            <a:spAutoFit/>
          </a:bodyPr>
          <a:lstStyle/>
          <a:p>
            <a:pPr defTabSz="457189">
              <a:defRPr/>
            </a:pPr>
            <a:r>
              <a:rPr lang="en-US" sz="950" dirty="0">
                <a:solidFill>
                  <a:prstClr val="black"/>
                </a:solidFill>
                <a:latin typeface="Gill Sans MT" panose="020B0502020104020203"/>
              </a:rPr>
              <a:t>*All cases are assumed to be given MgSO4 only either for the prevention and treatment of eclampsia, according to WHO’s  recommendation; and other anticonvulsants such as diazepam are not used.  </a:t>
            </a:r>
          </a:p>
        </p:txBody>
      </p:sp>
      <p:grpSp>
        <p:nvGrpSpPr>
          <p:cNvPr id="2" name="Group 1">
            <a:extLst>
              <a:ext uri="{FF2B5EF4-FFF2-40B4-BE49-F238E27FC236}">
                <a16:creationId xmlns:a16="http://schemas.microsoft.com/office/drawing/2014/main" id="{2508BD90-62CB-4D28-BDD0-CCA352F89B86}"/>
              </a:ext>
            </a:extLst>
          </p:cNvPr>
          <p:cNvGrpSpPr/>
          <p:nvPr/>
        </p:nvGrpSpPr>
        <p:grpSpPr>
          <a:xfrm>
            <a:off x="2227360" y="474089"/>
            <a:ext cx="6164353" cy="7761462"/>
            <a:chOff x="422622" y="413605"/>
            <a:chExt cx="6164353" cy="7510195"/>
          </a:xfrm>
        </p:grpSpPr>
        <p:sp>
          <p:nvSpPr>
            <p:cNvPr id="51" name="Rounded Rectangle 50"/>
            <p:cNvSpPr/>
            <p:nvPr/>
          </p:nvSpPr>
          <p:spPr>
            <a:xfrm>
              <a:off x="1894115" y="800745"/>
              <a:ext cx="3363286" cy="15651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B: Total pregnancies </a:t>
              </a:r>
              <a:r>
                <a:rPr lang="en-US" sz="950" dirty="0">
                  <a:solidFill>
                    <a:srgbClr val="007698"/>
                  </a:solidFill>
                  <a:latin typeface="Gill Sans MT" panose="020B0502020104020203"/>
                </a:rPr>
                <a:t> = T</a:t>
              </a:r>
              <a:r>
                <a:rPr lang="en-US" sz="950" dirty="0" err="1">
                  <a:solidFill>
                    <a:srgbClr val="007698"/>
                  </a:solidFill>
                  <a:latin typeface="Gill Sans MT" panose="020B0502020104020203"/>
                </a:rPr>
                <a:t>otal</a:t>
              </a:r>
              <a:r>
                <a:rPr lang="en-US" sz="950" dirty="0">
                  <a:solidFill>
                    <a:srgbClr val="007698"/>
                  </a:solidFill>
                  <a:latin typeface="Gill Sans MT" panose="020B0502020104020203"/>
                </a:rPr>
                <a:t> population × % of pregnancies</a:t>
              </a:r>
              <a:endParaRPr lang="en-US" sz="950" dirty="0">
                <a:solidFill>
                  <a:prstClr val="black"/>
                </a:solidFill>
                <a:latin typeface="Gill Sans MT" panose="020B0502020104020203"/>
                <a:ea typeface="Times New Roman" panose="02020603050405020304" pitchFamily="18" charset="0"/>
                <a:cs typeface="Times New Roman" panose="02020603050405020304" pitchFamily="18" charset="0"/>
              </a:endParaRPr>
            </a:p>
          </p:txBody>
        </p:sp>
        <p:sp>
          <p:nvSpPr>
            <p:cNvPr id="53" name="Rounded Rectangle 52"/>
            <p:cNvSpPr/>
            <p:nvPr/>
          </p:nvSpPr>
          <p:spPr>
            <a:xfrm>
              <a:off x="545572" y="1914417"/>
              <a:ext cx="3030171" cy="31302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D: # of pre-eclampsia cases at public HFs </a:t>
              </a:r>
            </a:p>
            <a:p>
              <a:pPr algn="ctr" defTabSz="457189">
                <a:defRPr/>
              </a:pPr>
              <a:r>
                <a:rPr lang="en-US" sz="950" dirty="0">
                  <a:solidFill>
                    <a:srgbClr val="007698"/>
                  </a:solidFill>
                  <a:latin typeface="Gill Sans MT" panose="020B0502020104020203"/>
                </a:rPr>
                <a:t>= C × incidence of pre-eclampsia</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a:t>
              </a:r>
            </a:p>
          </p:txBody>
        </p:sp>
        <p:sp>
          <p:nvSpPr>
            <p:cNvPr id="54" name="Rounded Rectangle 53"/>
            <p:cNvSpPr/>
            <p:nvPr/>
          </p:nvSpPr>
          <p:spPr>
            <a:xfrm>
              <a:off x="545562" y="2487749"/>
              <a:ext cx="3030180" cy="31302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E: # of public HF pregnancies with severe pre-eclampsia</a:t>
              </a:r>
            </a:p>
            <a:p>
              <a:pPr algn="ctr" defTabSz="457189">
                <a:defRPr/>
              </a:pPr>
              <a:r>
                <a:rPr lang="en-US" sz="950" dirty="0">
                  <a:solidFill>
                    <a:srgbClr val="007698"/>
                  </a:solidFill>
                  <a:latin typeface="Gill Sans MT" panose="020B0502020104020203"/>
                </a:rPr>
                <a:t>= D x  incidence of severe pre-eclampsia</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a:t>
              </a:r>
            </a:p>
          </p:txBody>
        </p:sp>
        <p:sp>
          <p:nvSpPr>
            <p:cNvPr id="55" name="Rounded Rectangle 54"/>
            <p:cNvSpPr/>
            <p:nvPr/>
          </p:nvSpPr>
          <p:spPr>
            <a:xfrm>
              <a:off x="748037" y="3123532"/>
              <a:ext cx="2633201" cy="46953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F: # of severe pre-eclampsia cases given MgSO</a:t>
              </a:r>
              <a:r>
                <a:rPr lang="en-US" sz="950" baseline="-25000" dirty="0">
                  <a:solidFill>
                    <a:prstClr val="black"/>
                  </a:solidFill>
                  <a:latin typeface="Gill Sans MT" panose="020B0502020104020203"/>
                  <a:ea typeface="Times New Roman" panose="02020603050405020304" pitchFamily="18" charset="0"/>
                  <a:cs typeface="Times New Roman" panose="02020603050405020304" pitchFamily="18" charset="0"/>
                </a:rPr>
                <a:t>4</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for prophylaxis of eclampsia </a:t>
              </a:r>
            </a:p>
            <a:p>
              <a:pPr algn="ctr" defTabSz="457189">
                <a:defRPr/>
              </a:pPr>
              <a:r>
                <a:rPr lang="en-US" sz="950" dirty="0">
                  <a:solidFill>
                    <a:srgbClr val="007698"/>
                  </a:solidFill>
                  <a:latin typeface="Gill Sans MT" panose="020B0502020104020203"/>
                </a:rPr>
                <a:t>= E × % given MgSO</a:t>
              </a:r>
              <a:r>
                <a:rPr lang="en-US" sz="950" baseline="-25000" dirty="0">
                  <a:solidFill>
                    <a:srgbClr val="007698"/>
                  </a:solidFill>
                  <a:latin typeface="Gill Sans MT" panose="020B0502020104020203"/>
                </a:rPr>
                <a:t>4</a:t>
              </a:r>
              <a:r>
                <a:rPr lang="en-US" sz="950" dirty="0">
                  <a:solidFill>
                    <a:srgbClr val="007698"/>
                  </a:solidFill>
                  <a:latin typeface="Gill Sans MT" panose="020B0502020104020203"/>
                </a:rPr>
                <a:t> for prophylaxis of eclampsia</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a:t>
              </a:r>
            </a:p>
          </p:txBody>
        </p:sp>
        <p:sp>
          <p:nvSpPr>
            <p:cNvPr id="56" name="Rounded Rectangle 55"/>
            <p:cNvSpPr/>
            <p:nvPr/>
          </p:nvSpPr>
          <p:spPr>
            <a:xfrm>
              <a:off x="545572" y="1387629"/>
              <a:ext cx="3030180" cy="31302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C: # of pregnancies at public HFs </a:t>
              </a:r>
            </a:p>
            <a:p>
              <a:pPr algn="ctr" defTabSz="457189">
                <a:defRPr/>
              </a:pPr>
              <a:r>
                <a:rPr lang="en-US" sz="950" dirty="0">
                  <a:solidFill>
                    <a:srgbClr val="007698"/>
                  </a:solidFill>
                  <a:latin typeface="Gill Sans MT" panose="020B0502020104020203"/>
                </a:rPr>
                <a:t>= B × % of pregnancies attending ANC in public HFs</a:t>
              </a:r>
              <a:endParaRPr lang="en-US" sz="950" dirty="0">
                <a:solidFill>
                  <a:srgbClr val="007698"/>
                </a:solidFill>
                <a:latin typeface="Gill Sans MT" panose="020B0502020104020203"/>
                <a:ea typeface="Times New Roman" panose="02020603050405020304" pitchFamily="18" charset="0"/>
                <a:cs typeface="Times New Roman" panose="02020603050405020304" pitchFamily="18" charset="0"/>
              </a:endParaRPr>
            </a:p>
          </p:txBody>
        </p:sp>
        <p:sp>
          <p:nvSpPr>
            <p:cNvPr id="57" name="Rounded Rectangle 56"/>
            <p:cNvSpPr/>
            <p:nvPr/>
          </p:nvSpPr>
          <p:spPr>
            <a:xfrm>
              <a:off x="2646716" y="413605"/>
              <a:ext cx="1858082" cy="15651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Calibri" panose="020F0502020204030204" pitchFamily="34" charset="0"/>
                  <a:cs typeface="Times New Roman" panose="02020603050405020304" pitchFamily="18" charset="0"/>
                </a:rPr>
                <a:t>A: Total population</a:t>
              </a:r>
            </a:p>
          </p:txBody>
        </p:sp>
        <p:sp>
          <p:nvSpPr>
            <p:cNvPr id="60" name="Rounded Rectangle 59"/>
            <p:cNvSpPr/>
            <p:nvPr/>
          </p:nvSpPr>
          <p:spPr>
            <a:xfrm>
              <a:off x="422622" y="4104001"/>
              <a:ext cx="2179522" cy="762029"/>
            </a:xfrm>
            <a:prstGeom prst="roundRect">
              <a:avLst>
                <a:gd name="adj" fmla="val 13302"/>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H: Quantity of MgSO</a:t>
              </a:r>
              <a:r>
                <a:rPr lang="en-US" sz="950" baseline="-25000" dirty="0">
                  <a:solidFill>
                    <a:prstClr val="black"/>
                  </a:solidFill>
                  <a:latin typeface="Gill Sans MT" panose="020B0502020104020203"/>
                  <a:ea typeface="Times New Roman" panose="02020603050405020304" pitchFamily="18" charset="0"/>
                  <a:cs typeface="Times New Roman" panose="02020603050405020304" pitchFamily="18" charset="0"/>
                </a:rPr>
                <a:t>4</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required for prophylaxis of eclampsia</a:t>
              </a:r>
            </a:p>
            <a:p>
              <a:pPr algn="ctr" defTabSz="457189">
                <a:defRPr/>
              </a:pPr>
              <a:r>
                <a:rPr lang="en-US" sz="950" dirty="0">
                  <a:solidFill>
                    <a:srgbClr val="007698"/>
                  </a:solidFill>
                  <a:latin typeface="Gill Sans MT" panose="020B0502020104020203"/>
                </a:rPr>
                <a:t>H = F × G;</a:t>
              </a:r>
            </a:p>
            <a:p>
              <a:pPr algn="ctr" defTabSz="457189">
                <a:defRPr/>
              </a:pPr>
              <a:r>
                <a:rPr lang="en-US" sz="950" dirty="0">
                  <a:solidFill>
                    <a:srgbClr val="007698"/>
                  </a:solidFill>
                  <a:latin typeface="Gill Sans MT" panose="020B0502020104020203"/>
                </a:rPr>
                <a:t>where G = 9 ampoules of MgSO</a:t>
              </a:r>
              <a:r>
                <a:rPr lang="en-US" sz="950" baseline="-25000" dirty="0">
                  <a:solidFill>
                    <a:srgbClr val="007698"/>
                  </a:solidFill>
                  <a:latin typeface="Gill Sans MT" panose="020B0502020104020203"/>
                </a:rPr>
                <a:t>4</a:t>
              </a:r>
              <a:r>
                <a:rPr lang="en-US" sz="950" dirty="0">
                  <a:solidFill>
                    <a:srgbClr val="007698"/>
                  </a:solidFill>
                  <a:latin typeface="Gill Sans MT" panose="020B0502020104020203"/>
                </a:rPr>
                <a:t> 5 g/10 ml*; OR 44 ampoules of MgSO</a:t>
              </a:r>
              <a:r>
                <a:rPr lang="en-US" sz="950" baseline="-25000" dirty="0">
                  <a:solidFill>
                    <a:srgbClr val="007698"/>
                  </a:solidFill>
                  <a:latin typeface="Gill Sans MT" panose="020B0502020104020203"/>
                </a:rPr>
                <a:t>4</a:t>
              </a:r>
              <a:r>
                <a:rPr lang="en-US" sz="950" dirty="0">
                  <a:solidFill>
                    <a:srgbClr val="007698"/>
                  </a:solidFill>
                  <a:latin typeface="Gill Sans MT" panose="020B0502020104020203"/>
                </a:rPr>
                <a:t> 1 g/2 ml*</a:t>
              </a:r>
            </a:p>
          </p:txBody>
        </p:sp>
        <p:cxnSp>
          <p:nvCxnSpPr>
            <p:cNvPr id="73" name="Straight Arrow Connector 72"/>
            <p:cNvCxnSpPr>
              <a:stCxn id="57" idx="2"/>
              <a:endCxn id="51" idx="0"/>
            </p:cNvCxnSpPr>
            <p:nvPr/>
          </p:nvCxnSpPr>
          <p:spPr>
            <a:xfrm>
              <a:off x="3575757" y="570115"/>
              <a:ext cx="1" cy="23063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cxnSpLocks/>
              <a:stCxn id="56" idx="2"/>
              <a:endCxn id="53" idx="0"/>
            </p:cNvCxnSpPr>
            <p:nvPr/>
          </p:nvCxnSpPr>
          <p:spPr>
            <a:xfrm flipH="1">
              <a:off x="2060658" y="1700650"/>
              <a:ext cx="4" cy="21376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cxnSpLocks/>
              <a:stCxn id="53" idx="2"/>
              <a:endCxn id="54" idx="0"/>
            </p:cNvCxnSpPr>
            <p:nvPr/>
          </p:nvCxnSpPr>
          <p:spPr>
            <a:xfrm flipH="1">
              <a:off x="2060652" y="2227437"/>
              <a:ext cx="6" cy="26031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cxnSpLocks/>
              <a:stCxn id="54" idx="2"/>
              <a:endCxn id="55" idx="0"/>
            </p:cNvCxnSpPr>
            <p:nvPr/>
          </p:nvCxnSpPr>
          <p:spPr>
            <a:xfrm>
              <a:off x="2060652" y="2800769"/>
              <a:ext cx="3986" cy="32276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1260064" y="5852435"/>
              <a:ext cx="2103120" cy="46953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K: # of public HF eclampsia cases treated with MgSO4</a:t>
              </a:r>
            </a:p>
            <a:p>
              <a:pPr algn="ctr" defTabSz="457189">
                <a:defRPr/>
              </a:pPr>
              <a:r>
                <a:rPr lang="en-US" sz="950" dirty="0">
                  <a:solidFill>
                    <a:srgbClr val="007698"/>
                  </a:solidFill>
                  <a:latin typeface="Gill Sans MT" panose="020B0502020104020203"/>
                </a:rPr>
                <a:t>= (I+J) x % treated</a:t>
              </a:r>
            </a:p>
          </p:txBody>
        </p:sp>
        <p:sp>
          <p:nvSpPr>
            <p:cNvPr id="40" name="Rounded Rectangle 39"/>
            <p:cNvSpPr/>
            <p:nvPr/>
          </p:nvSpPr>
          <p:spPr>
            <a:xfrm>
              <a:off x="1397224" y="7610780"/>
              <a:ext cx="4063552" cy="31302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R. Total quantity of MgSO</a:t>
              </a:r>
              <a:r>
                <a:rPr lang="en-US" sz="950" baseline="-25000" dirty="0">
                  <a:solidFill>
                    <a:prstClr val="black"/>
                  </a:solidFill>
                  <a:latin typeface="Gill Sans MT" panose="020B0502020104020203"/>
                  <a:ea typeface="Times New Roman" panose="02020603050405020304" pitchFamily="18" charset="0"/>
                  <a:cs typeface="Times New Roman" panose="02020603050405020304" pitchFamily="18" charset="0"/>
                </a:rPr>
                <a:t>4 </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required for prophylaxis and treatment of eclampsia</a:t>
              </a:r>
            </a:p>
            <a:p>
              <a:pPr algn="ctr" defTabSz="457189">
                <a:defRPr/>
              </a:pPr>
              <a:r>
                <a:rPr lang="en-US" sz="950" dirty="0">
                  <a:solidFill>
                    <a:srgbClr val="007698"/>
                  </a:solidFill>
                  <a:latin typeface="Gill Sans MT" panose="020B0502020104020203"/>
                </a:rPr>
                <a:t>= H + Q</a:t>
              </a:r>
            </a:p>
          </p:txBody>
        </p:sp>
        <p:sp>
          <p:nvSpPr>
            <p:cNvPr id="41" name="Rounded Rectangle 40"/>
            <p:cNvSpPr/>
            <p:nvPr/>
          </p:nvSpPr>
          <p:spPr>
            <a:xfrm>
              <a:off x="4833257" y="4016177"/>
              <a:ext cx="1753718" cy="469530"/>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M: No. of home pregnancies with eclampsia</a:t>
              </a:r>
            </a:p>
            <a:p>
              <a:pPr algn="ctr" defTabSz="457189">
                <a:defRPr/>
              </a:pPr>
              <a:r>
                <a:rPr lang="en-US" sz="950" dirty="0">
                  <a:solidFill>
                    <a:srgbClr val="007698"/>
                  </a:solidFill>
                  <a:latin typeface="Gill Sans MT" panose="020B0502020104020203"/>
                </a:rPr>
                <a:t>= L x Incidence of eclampsia</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a:t>
              </a:r>
            </a:p>
          </p:txBody>
        </p:sp>
        <p:sp>
          <p:nvSpPr>
            <p:cNvPr id="42" name="Rounded Rectangle 41"/>
            <p:cNvSpPr/>
            <p:nvPr/>
          </p:nvSpPr>
          <p:spPr>
            <a:xfrm>
              <a:off x="4833257" y="4752602"/>
              <a:ext cx="1753718" cy="62604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N: # of home pregnancies with eclampsia that are referred to public HFs</a:t>
              </a:r>
            </a:p>
            <a:p>
              <a:pPr algn="ctr" defTabSz="457189">
                <a:defRPr/>
              </a:pPr>
              <a:r>
                <a:rPr lang="en-US" sz="950" dirty="0">
                  <a:solidFill>
                    <a:srgbClr val="007698"/>
                  </a:solidFill>
                  <a:latin typeface="Gill Sans MT" panose="020B0502020104020203"/>
                </a:rPr>
                <a:t>= M x % referred to public HFs</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a:t>
              </a:r>
            </a:p>
          </p:txBody>
        </p:sp>
        <p:sp>
          <p:nvSpPr>
            <p:cNvPr id="43" name="Rounded Rectangle 42"/>
            <p:cNvSpPr/>
            <p:nvPr/>
          </p:nvSpPr>
          <p:spPr>
            <a:xfrm>
              <a:off x="2646716" y="4631345"/>
              <a:ext cx="1858081" cy="734667"/>
            </a:xfrm>
            <a:prstGeom prst="roundRect">
              <a:avLst>
                <a:gd name="adj" fmla="val 7853"/>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I: # of public HF severe pre-eclampsia cases that develop eclampsia after prophylaxis</a:t>
              </a:r>
            </a:p>
            <a:p>
              <a:pPr algn="ctr" defTabSz="457189">
                <a:defRPr/>
              </a:pPr>
              <a:r>
                <a:rPr lang="en-US" sz="950" dirty="0">
                  <a:solidFill>
                    <a:srgbClr val="007698"/>
                  </a:solidFill>
                  <a:latin typeface="Gill Sans MT" panose="020B0502020104020203"/>
                </a:rPr>
                <a:t>= F  x Incidence of eclampsia after prophylaxis</a:t>
              </a:r>
              <a:endParaRPr lang="en-US" sz="950" dirty="0">
                <a:solidFill>
                  <a:prstClr val="black"/>
                </a:solidFill>
                <a:latin typeface="Gill Sans MT" panose="020B0502020104020203"/>
                <a:ea typeface="Times New Roman" panose="02020603050405020304" pitchFamily="18" charset="0"/>
                <a:cs typeface="Times New Roman" panose="02020603050405020304" pitchFamily="18" charset="0"/>
              </a:endParaRPr>
            </a:p>
          </p:txBody>
        </p:sp>
        <p:sp>
          <p:nvSpPr>
            <p:cNvPr id="44" name="Rounded Rectangle 59">
              <a:extLst>
                <a:ext uri="{FF2B5EF4-FFF2-40B4-BE49-F238E27FC236}">
                  <a16:creationId xmlns:a16="http://schemas.microsoft.com/office/drawing/2014/main" id="{5332C402-8912-458D-9EF6-7DB752315939}"/>
                </a:ext>
              </a:extLst>
            </p:cNvPr>
            <p:cNvSpPr/>
            <p:nvPr/>
          </p:nvSpPr>
          <p:spPr>
            <a:xfrm>
              <a:off x="3575742" y="2845419"/>
              <a:ext cx="2048971" cy="78255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J: # of public HF severe pre-eclampsia cases not given MgSO4 for prophylaxis that develop eclampsia </a:t>
              </a:r>
            </a:p>
            <a:p>
              <a:pPr algn="ctr" defTabSz="457189">
                <a:defRPr/>
              </a:pPr>
              <a:r>
                <a:rPr lang="en-US" sz="950" dirty="0">
                  <a:solidFill>
                    <a:srgbClr val="007698"/>
                  </a:solidFill>
                  <a:latin typeface="Gill Sans MT" panose="020B0502020104020203"/>
                </a:rPr>
                <a:t>= (E-F)x Incidence of eclampsia without prophylaxis</a:t>
              </a:r>
              <a:endParaRPr lang="en-US" sz="950" baseline="-25000" dirty="0">
                <a:solidFill>
                  <a:prstClr val="black"/>
                </a:solidFill>
                <a:latin typeface="Gill Sans MT" panose="020B0502020104020203"/>
                <a:ea typeface="Times New Roman" panose="02020603050405020304" pitchFamily="18" charset="0"/>
                <a:cs typeface="Times New Roman" panose="02020603050405020304" pitchFamily="18" charset="0"/>
              </a:endParaRPr>
            </a:p>
          </p:txBody>
        </p:sp>
        <p:sp>
          <p:nvSpPr>
            <p:cNvPr id="45" name="Rounded Rectangle 63">
              <a:extLst>
                <a:ext uri="{FF2B5EF4-FFF2-40B4-BE49-F238E27FC236}">
                  <a16:creationId xmlns:a16="http://schemas.microsoft.com/office/drawing/2014/main" id="{065CAE65-62B4-4C6D-B270-60632053324A}"/>
                </a:ext>
              </a:extLst>
            </p:cNvPr>
            <p:cNvSpPr/>
            <p:nvPr/>
          </p:nvSpPr>
          <p:spPr>
            <a:xfrm>
              <a:off x="4833257" y="5852437"/>
              <a:ext cx="1753718" cy="46953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O: # of eclampsia cases treated at public HFs</a:t>
              </a:r>
            </a:p>
            <a:p>
              <a:pPr algn="ctr" defTabSz="457189">
                <a:defRPr/>
              </a:pPr>
              <a:r>
                <a:rPr lang="en-US" sz="950" dirty="0">
                  <a:solidFill>
                    <a:srgbClr val="007698"/>
                  </a:solidFill>
                  <a:latin typeface="Gill Sans MT" panose="020B0502020104020203"/>
                </a:rPr>
                <a:t>= N x % treated</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a:t>
              </a:r>
            </a:p>
          </p:txBody>
        </p:sp>
        <p:sp>
          <p:nvSpPr>
            <p:cNvPr id="46" name="Rounded Rectangle 58">
              <a:extLst>
                <a:ext uri="{FF2B5EF4-FFF2-40B4-BE49-F238E27FC236}">
                  <a16:creationId xmlns:a16="http://schemas.microsoft.com/office/drawing/2014/main" id="{3C9E9238-1625-4C53-B508-61CF4D7D2711}"/>
                </a:ext>
              </a:extLst>
            </p:cNvPr>
            <p:cNvSpPr/>
            <p:nvPr/>
          </p:nvSpPr>
          <p:spPr>
            <a:xfrm>
              <a:off x="1530064" y="6633969"/>
              <a:ext cx="3797872" cy="626041"/>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Q: Quantity of MgSO</a:t>
              </a:r>
              <a:r>
                <a:rPr lang="en-US" sz="950" baseline="-25000" dirty="0">
                  <a:solidFill>
                    <a:prstClr val="black"/>
                  </a:solidFill>
                  <a:latin typeface="Gill Sans MT" panose="020B0502020104020203"/>
                  <a:ea typeface="Times New Roman" panose="02020603050405020304" pitchFamily="18" charset="0"/>
                  <a:cs typeface="Times New Roman" panose="02020603050405020304" pitchFamily="18" charset="0"/>
                </a:rPr>
                <a:t>4</a:t>
              </a: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 required for treatment of eclampsia</a:t>
              </a:r>
            </a:p>
            <a:p>
              <a:pPr algn="ctr" defTabSz="457189">
                <a:defRPr/>
              </a:pPr>
              <a:r>
                <a:rPr lang="en-US" sz="950" dirty="0">
                  <a:solidFill>
                    <a:srgbClr val="007698"/>
                  </a:solidFill>
                  <a:latin typeface="Gill Sans MT" panose="020B0502020104020203"/>
                </a:rPr>
                <a:t>= (K+O) x P; </a:t>
              </a:r>
            </a:p>
            <a:p>
              <a:pPr algn="ctr" defTabSz="457189">
                <a:defRPr/>
              </a:pPr>
              <a:r>
                <a:rPr lang="en-US" sz="950" dirty="0">
                  <a:solidFill>
                    <a:srgbClr val="007698"/>
                  </a:solidFill>
                  <a:latin typeface="Gill Sans MT" panose="020B0502020104020203"/>
                </a:rPr>
                <a:t>where P : quantity per case = 9 ampoules of MgSO4 5g/10ml*; OR </a:t>
              </a:r>
            </a:p>
            <a:p>
              <a:pPr algn="ctr" defTabSz="457189">
                <a:defRPr/>
              </a:pPr>
              <a:r>
                <a:rPr lang="en-US" sz="950" dirty="0">
                  <a:solidFill>
                    <a:srgbClr val="007698"/>
                  </a:solidFill>
                  <a:latin typeface="Gill Sans MT" panose="020B0502020104020203"/>
                </a:rPr>
                <a:t>44 ampoules of MgSO4 1g/2ml*</a:t>
              </a:r>
            </a:p>
          </p:txBody>
        </p:sp>
        <p:sp>
          <p:nvSpPr>
            <p:cNvPr id="47" name="Rounded Rectangle 61">
              <a:extLst>
                <a:ext uri="{FF2B5EF4-FFF2-40B4-BE49-F238E27FC236}">
                  <a16:creationId xmlns:a16="http://schemas.microsoft.com/office/drawing/2014/main" id="{B177FD0C-A1D1-4C73-9CC5-994D4609671A}"/>
                </a:ext>
              </a:extLst>
            </p:cNvPr>
            <p:cNvSpPr/>
            <p:nvPr/>
          </p:nvSpPr>
          <p:spPr>
            <a:xfrm>
              <a:off x="4833257" y="1306756"/>
              <a:ext cx="1753718" cy="313020"/>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19288" tIns="0" rIns="19288" bIns="0" numCol="1" spcCol="0" rtlCol="0" fromWordArt="0" anchor="ctr" anchorCtr="0" forceAA="0" compatLnSpc="1">
              <a:prstTxWarp prst="textNoShape">
                <a:avLst/>
              </a:prstTxWarp>
              <a:spAutoFit/>
            </a:bodyPr>
            <a:lstStyle/>
            <a:p>
              <a:pPr algn="ctr" defTabSz="457189">
                <a:defRPr/>
              </a:pPr>
              <a:r>
                <a:rPr lang="en-US" sz="950" dirty="0">
                  <a:solidFill>
                    <a:prstClr val="black"/>
                  </a:solidFill>
                  <a:latin typeface="Gill Sans MT" panose="020B0502020104020203"/>
                  <a:ea typeface="Times New Roman" panose="02020603050405020304" pitchFamily="18" charset="0"/>
                  <a:cs typeface="Times New Roman" panose="02020603050405020304" pitchFamily="18" charset="0"/>
                </a:rPr>
                <a:t>L: No. of home pregnancies</a:t>
              </a:r>
            </a:p>
            <a:p>
              <a:pPr algn="ctr" defTabSz="457189">
                <a:defRPr/>
              </a:pPr>
              <a:r>
                <a:rPr lang="en-US" sz="950" dirty="0">
                  <a:solidFill>
                    <a:srgbClr val="007698"/>
                  </a:solidFill>
                  <a:latin typeface="Gill Sans MT" panose="020B0502020104020203"/>
                </a:rPr>
                <a:t>= B x % of home pregnancies</a:t>
              </a:r>
              <a:endParaRPr lang="en-US" sz="950" dirty="0">
                <a:solidFill>
                  <a:srgbClr val="007698"/>
                </a:solidFill>
                <a:latin typeface="Gill Sans MT" panose="020B0502020104020203"/>
                <a:ea typeface="Times New Roman" panose="02020603050405020304" pitchFamily="18" charset="0"/>
                <a:cs typeface="Times New Roman" panose="02020603050405020304" pitchFamily="18" charset="0"/>
              </a:endParaRPr>
            </a:p>
          </p:txBody>
        </p:sp>
        <p:cxnSp>
          <p:nvCxnSpPr>
            <p:cNvPr id="74" name="Connector: Elbow 149">
              <a:extLst>
                <a:ext uri="{FF2B5EF4-FFF2-40B4-BE49-F238E27FC236}">
                  <a16:creationId xmlns:a16="http://schemas.microsoft.com/office/drawing/2014/main" id="{BD0A680B-1B8F-42E9-83B6-78A8895776F5}"/>
                </a:ext>
              </a:extLst>
            </p:cNvPr>
            <p:cNvCxnSpPr>
              <a:cxnSpLocks/>
              <a:stCxn id="51" idx="2"/>
              <a:endCxn id="47" idx="0"/>
            </p:cNvCxnSpPr>
            <p:nvPr/>
          </p:nvCxnSpPr>
          <p:spPr>
            <a:xfrm rot="16200000" flipH="1">
              <a:off x="4468187" y="64826"/>
              <a:ext cx="349502" cy="2134358"/>
            </a:xfrm>
            <a:prstGeom prst="bentConnector3">
              <a:avLst>
                <a:gd name="adj1" fmla="val 50000"/>
              </a:avLst>
            </a:prstGeom>
            <a:ln>
              <a:solidFill>
                <a:schemeClr val="bg1">
                  <a:lumMod val="50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81" name="Connector: Elbow 149">
              <a:extLst>
                <a:ext uri="{FF2B5EF4-FFF2-40B4-BE49-F238E27FC236}">
                  <a16:creationId xmlns:a16="http://schemas.microsoft.com/office/drawing/2014/main" id="{BD0A680B-1B8F-42E9-83B6-78A8895776F5}"/>
                </a:ext>
              </a:extLst>
            </p:cNvPr>
            <p:cNvCxnSpPr>
              <a:cxnSpLocks/>
              <a:stCxn id="39" idx="2"/>
              <a:endCxn id="46" idx="0"/>
            </p:cNvCxnSpPr>
            <p:nvPr/>
          </p:nvCxnSpPr>
          <p:spPr>
            <a:xfrm rot="16200000" flipH="1">
              <a:off x="2714310" y="5919279"/>
              <a:ext cx="312003" cy="1117376"/>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3" name="Connector: Elbow 149">
              <a:extLst>
                <a:ext uri="{FF2B5EF4-FFF2-40B4-BE49-F238E27FC236}">
                  <a16:creationId xmlns:a16="http://schemas.microsoft.com/office/drawing/2014/main" id="{BD0A680B-1B8F-42E9-83B6-78A8895776F5}"/>
                </a:ext>
              </a:extLst>
            </p:cNvPr>
            <p:cNvCxnSpPr>
              <a:cxnSpLocks/>
              <a:stCxn id="45" idx="2"/>
              <a:endCxn id="46" idx="0"/>
            </p:cNvCxnSpPr>
            <p:nvPr/>
          </p:nvCxnSpPr>
          <p:spPr>
            <a:xfrm rot="5400000">
              <a:off x="4413557" y="5337410"/>
              <a:ext cx="312001" cy="2281116"/>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46" idx="2"/>
              <a:endCxn id="40" idx="0"/>
            </p:cNvCxnSpPr>
            <p:nvPr/>
          </p:nvCxnSpPr>
          <p:spPr>
            <a:xfrm>
              <a:off x="3429000" y="7260009"/>
              <a:ext cx="0" cy="35077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cxnSpLocks/>
              <a:stCxn id="47" idx="2"/>
              <a:endCxn id="41" idx="0"/>
            </p:cNvCxnSpPr>
            <p:nvPr/>
          </p:nvCxnSpPr>
          <p:spPr>
            <a:xfrm>
              <a:off x="5710116" y="1619776"/>
              <a:ext cx="0" cy="239640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cxnSpLocks/>
              <a:stCxn id="41" idx="2"/>
              <a:endCxn id="42" idx="0"/>
            </p:cNvCxnSpPr>
            <p:nvPr/>
          </p:nvCxnSpPr>
          <p:spPr>
            <a:xfrm>
              <a:off x="5710116" y="4485707"/>
              <a:ext cx="0" cy="26689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cxnSpLocks/>
              <a:stCxn id="42" idx="2"/>
              <a:endCxn id="45" idx="0"/>
            </p:cNvCxnSpPr>
            <p:nvPr/>
          </p:nvCxnSpPr>
          <p:spPr>
            <a:xfrm>
              <a:off x="5710116" y="5378643"/>
              <a:ext cx="0" cy="47379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8" name="Rectangle 107"/>
            <p:cNvSpPr/>
            <p:nvPr/>
          </p:nvSpPr>
          <p:spPr>
            <a:xfrm>
              <a:off x="1022095" y="4946185"/>
              <a:ext cx="152026" cy="1520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en-US" sz="950">
                <a:solidFill>
                  <a:prstClr val="white"/>
                </a:solidFill>
                <a:latin typeface="Gill Sans MT" panose="020B0502020104020203"/>
              </a:endParaRPr>
            </a:p>
          </p:txBody>
        </p:sp>
        <p:cxnSp>
          <p:nvCxnSpPr>
            <p:cNvPr id="52" name="Connector: Elbow 149">
              <a:extLst>
                <a:ext uri="{FF2B5EF4-FFF2-40B4-BE49-F238E27FC236}">
                  <a16:creationId xmlns:a16="http://schemas.microsoft.com/office/drawing/2014/main" id="{BD0A680B-1B8F-42E9-83B6-78A8895776F5}"/>
                </a:ext>
              </a:extLst>
            </p:cNvPr>
            <p:cNvCxnSpPr>
              <a:cxnSpLocks/>
              <a:stCxn id="55" idx="2"/>
              <a:endCxn id="60" idx="0"/>
            </p:cNvCxnSpPr>
            <p:nvPr/>
          </p:nvCxnSpPr>
          <p:spPr>
            <a:xfrm rot="5400000">
              <a:off x="1533041" y="3572405"/>
              <a:ext cx="510940" cy="552255"/>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149">
              <a:extLst>
                <a:ext uri="{FF2B5EF4-FFF2-40B4-BE49-F238E27FC236}">
                  <a16:creationId xmlns:a16="http://schemas.microsoft.com/office/drawing/2014/main" id="{78685C63-BA40-43D2-89DB-0ADE74750D7E}"/>
                </a:ext>
              </a:extLst>
            </p:cNvPr>
            <p:cNvCxnSpPr>
              <a:cxnSpLocks/>
              <a:stCxn id="54" idx="3"/>
              <a:endCxn id="44" idx="0"/>
            </p:cNvCxnSpPr>
            <p:nvPr/>
          </p:nvCxnSpPr>
          <p:spPr>
            <a:xfrm>
              <a:off x="3575742" y="2644259"/>
              <a:ext cx="1024486" cy="201160"/>
            </a:xfrm>
            <a:prstGeom prst="bentConnector2">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0" name="Connector: Elbow 149">
              <a:extLst>
                <a:ext uri="{FF2B5EF4-FFF2-40B4-BE49-F238E27FC236}">
                  <a16:creationId xmlns:a16="http://schemas.microsoft.com/office/drawing/2014/main" id="{78685C63-BA40-43D2-89DB-0ADE74750D7E}"/>
                </a:ext>
              </a:extLst>
            </p:cNvPr>
            <p:cNvCxnSpPr>
              <a:cxnSpLocks/>
              <a:stCxn id="60" idx="1"/>
              <a:endCxn id="40" idx="1"/>
            </p:cNvCxnSpPr>
            <p:nvPr/>
          </p:nvCxnSpPr>
          <p:spPr>
            <a:xfrm rot="10800000" flipH="1" flipV="1">
              <a:off x="422622" y="4485015"/>
              <a:ext cx="974602" cy="3282275"/>
            </a:xfrm>
            <a:prstGeom prst="bentConnector3">
              <a:avLst>
                <a:gd name="adj1" fmla="val -23456"/>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149">
              <a:extLst>
                <a:ext uri="{FF2B5EF4-FFF2-40B4-BE49-F238E27FC236}">
                  <a16:creationId xmlns:a16="http://schemas.microsoft.com/office/drawing/2014/main" id="{BD0A680B-1B8F-42E9-83B6-78A8895776F5}"/>
                </a:ext>
              </a:extLst>
            </p:cNvPr>
            <p:cNvCxnSpPr>
              <a:cxnSpLocks/>
            </p:cNvCxnSpPr>
            <p:nvPr/>
          </p:nvCxnSpPr>
          <p:spPr>
            <a:xfrm rot="16200000" flipH="1">
              <a:off x="2324796" y="3335880"/>
              <a:ext cx="1020371" cy="1562726"/>
            </a:xfrm>
            <a:prstGeom prst="bentConnector3">
              <a:avLst>
                <a:gd name="adj1" fmla="val 16112"/>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9" name="Connector: Elbow 149">
              <a:extLst>
                <a:ext uri="{FF2B5EF4-FFF2-40B4-BE49-F238E27FC236}">
                  <a16:creationId xmlns:a16="http://schemas.microsoft.com/office/drawing/2014/main" id="{BD0A680B-1B8F-42E9-83B6-78A8895776F5}"/>
                </a:ext>
              </a:extLst>
            </p:cNvPr>
            <p:cNvCxnSpPr>
              <a:cxnSpLocks/>
              <a:stCxn id="43" idx="2"/>
              <a:endCxn id="39" idx="0"/>
            </p:cNvCxnSpPr>
            <p:nvPr/>
          </p:nvCxnSpPr>
          <p:spPr>
            <a:xfrm rot="5400000">
              <a:off x="2700480" y="4977157"/>
              <a:ext cx="486423" cy="1264133"/>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72" name="Connector: Elbow 149">
              <a:extLst>
                <a:ext uri="{FF2B5EF4-FFF2-40B4-BE49-F238E27FC236}">
                  <a16:creationId xmlns:a16="http://schemas.microsoft.com/office/drawing/2014/main" id="{BD0A680B-1B8F-42E9-83B6-78A8895776F5}"/>
                </a:ext>
              </a:extLst>
            </p:cNvPr>
            <p:cNvCxnSpPr>
              <a:cxnSpLocks/>
              <a:stCxn id="51" idx="2"/>
              <a:endCxn id="56" idx="0"/>
            </p:cNvCxnSpPr>
            <p:nvPr/>
          </p:nvCxnSpPr>
          <p:spPr>
            <a:xfrm rot="5400000">
              <a:off x="2603023" y="414894"/>
              <a:ext cx="430374" cy="1515096"/>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149">
              <a:extLst>
                <a:ext uri="{FF2B5EF4-FFF2-40B4-BE49-F238E27FC236}">
                  <a16:creationId xmlns:a16="http://schemas.microsoft.com/office/drawing/2014/main" id="{BD0A680B-1B8F-42E9-83B6-78A8895776F5}"/>
                </a:ext>
              </a:extLst>
            </p:cNvPr>
            <p:cNvCxnSpPr>
              <a:cxnSpLocks/>
              <a:stCxn id="44" idx="2"/>
              <a:endCxn id="39" idx="3"/>
            </p:cNvCxnSpPr>
            <p:nvPr/>
          </p:nvCxnSpPr>
          <p:spPr>
            <a:xfrm rot="5400000">
              <a:off x="2752091" y="4239063"/>
              <a:ext cx="2459231" cy="1237044"/>
            </a:xfrm>
            <a:prstGeom prst="bentConnector2">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grpSp>
      <p:sp>
        <p:nvSpPr>
          <p:cNvPr id="49" name="TextBox 48">
            <a:extLst>
              <a:ext uri="{FF2B5EF4-FFF2-40B4-BE49-F238E27FC236}">
                <a16:creationId xmlns:a16="http://schemas.microsoft.com/office/drawing/2014/main" id="{87952F41-C2E6-238B-C83C-D771B00ED89D}"/>
              </a:ext>
            </a:extLst>
          </p:cNvPr>
          <p:cNvSpPr txBox="1"/>
          <p:nvPr/>
        </p:nvSpPr>
        <p:spPr>
          <a:xfrm>
            <a:off x="47003" y="43025"/>
            <a:ext cx="2608381" cy="609590"/>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MgSO4 used for prophylaxis and treatment of eclampsia based on morbidity method</a:t>
            </a:r>
          </a:p>
        </p:txBody>
      </p:sp>
    </p:spTree>
    <p:extLst>
      <p:ext uri="{BB962C8B-B14F-4D97-AF65-F5344CB8AC3E}">
        <p14:creationId xmlns:p14="http://schemas.microsoft.com/office/powerpoint/2010/main" val="2714183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890169" y="1831486"/>
            <a:ext cx="5363662" cy="4224159"/>
            <a:chOff x="-522835" y="141057"/>
            <a:chExt cx="5699294" cy="1892810"/>
          </a:xfrm>
        </p:grpSpPr>
        <p:sp>
          <p:nvSpPr>
            <p:cNvPr id="15" name="Rounded Rectangle 14"/>
            <p:cNvSpPr/>
            <p:nvPr/>
          </p:nvSpPr>
          <p:spPr>
            <a:xfrm>
              <a:off x="698451" y="141057"/>
              <a:ext cx="3256725" cy="553115"/>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A: # of public HFs by type where MgSO4 is supposed </a:t>
              </a:r>
              <a:br>
                <a:rPr lang="en-US" sz="950" dirty="0">
                  <a:solidFill>
                    <a:srgbClr val="000000"/>
                  </a:solidFill>
                  <a:cs typeface="Times New Roman" panose="02020603050405020304" pitchFamily="18" charset="0"/>
                </a:rPr>
              </a:br>
              <a:r>
                <a:rPr lang="en-US" sz="950" dirty="0">
                  <a:solidFill>
                    <a:srgbClr val="000000"/>
                  </a:solidFill>
                  <a:cs typeface="Times New Roman" panose="02020603050405020304" pitchFamily="18" charset="0"/>
                </a:rPr>
                <a:t>to be used for prevention and treatment of eclampsia</a:t>
              </a:r>
            </a:p>
            <a:p>
              <a:pPr algn="ctr" defTabSz="514337"/>
              <a:r>
                <a:rPr lang="en-US" sz="950" dirty="0">
                  <a:solidFill>
                    <a:srgbClr val="4472C4"/>
                  </a:solidFill>
                  <a:cs typeface="Times New Roman" panose="02020603050405020304" pitchFamily="18" charset="0"/>
                </a:rPr>
                <a:t>A1: Referral hospitals;</a:t>
              </a:r>
            </a:p>
            <a:p>
              <a:pPr algn="ctr" defTabSz="514337"/>
              <a:r>
                <a:rPr lang="en-US" sz="950" dirty="0">
                  <a:solidFill>
                    <a:srgbClr val="4472C4"/>
                  </a:solidFill>
                  <a:cs typeface="Times New Roman" panose="02020603050405020304" pitchFamily="18" charset="0"/>
                </a:rPr>
                <a:t> A2: Regional hospitals; </a:t>
              </a:r>
            </a:p>
            <a:p>
              <a:pPr algn="ctr" defTabSz="514337"/>
              <a:r>
                <a:rPr lang="en-US" sz="950" dirty="0">
                  <a:solidFill>
                    <a:srgbClr val="4472C4"/>
                  </a:solidFill>
                  <a:cs typeface="Times New Roman" panose="02020603050405020304" pitchFamily="18" charset="0"/>
                </a:rPr>
                <a:t>A3: District hospitals;</a:t>
              </a:r>
            </a:p>
            <a:p>
              <a:pPr algn="ctr" defTabSz="514337"/>
              <a:r>
                <a:rPr lang="en-US" sz="950" dirty="0">
                  <a:solidFill>
                    <a:srgbClr val="4472C4"/>
                  </a:solidFill>
                  <a:cs typeface="Times New Roman" panose="02020603050405020304" pitchFamily="18" charset="0"/>
                </a:rPr>
                <a:t>A4: Health centers;</a:t>
              </a:r>
            </a:p>
            <a:p>
              <a:pPr algn="ctr" defTabSz="514337"/>
              <a:r>
                <a:rPr lang="en-US" sz="950" b="1" dirty="0">
                  <a:solidFill>
                    <a:srgbClr val="4472C4"/>
                  </a:solidFill>
                  <a:cs typeface="Times New Roman" panose="02020603050405020304" pitchFamily="18" charset="0"/>
                </a:rPr>
                <a:t>Plus other health facilities*</a:t>
              </a:r>
            </a:p>
          </p:txBody>
        </p:sp>
        <p:sp>
          <p:nvSpPr>
            <p:cNvPr id="16" name="Rounded Rectangle 15"/>
            <p:cNvSpPr/>
            <p:nvPr/>
          </p:nvSpPr>
          <p:spPr>
            <a:xfrm>
              <a:off x="-105232" y="1843138"/>
              <a:ext cx="4864091" cy="190729"/>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D: Total quantity of MgSO4 5 g/10 ml; or MgSO4 1 g/2 ml ampoules needed per year</a:t>
              </a:r>
            </a:p>
            <a:p>
              <a:pPr algn="ctr" defTabSz="514337"/>
              <a:r>
                <a:rPr lang="en-US" sz="950" dirty="0">
                  <a:solidFill>
                    <a:srgbClr val="4472C4"/>
                  </a:solidFill>
                  <a:cs typeface="Times New Roman" panose="02020603050405020304" pitchFamily="18" charset="0"/>
                </a:rPr>
                <a:t>= C1 + C2 + C3 + C4 + …</a:t>
              </a:r>
            </a:p>
          </p:txBody>
        </p:sp>
        <p:sp>
          <p:nvSpPr>
            <p:cNvPr id="17" name="Rounded Rectangle 16"/>
            <p:cNvSpPr/>
            <p:nvPr/>
          </p:nvSpPr>
          <p:spPr>
            <a:xfrm>
              <a:off x="-522835" y="966415"/>
              <a:ext cx="5699294" cy="553115"/>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5720" tIns="45720" rIns="45720" bIns="45720" numCol="1" spcCol="0" rtlCol="0" fromWordArt="0" anchor="ctr" anchorCtr="0" forceAA="0" compatLnSpc="1">
              <a:prstTxWarp prst="textNoShape">
                <a:avLst/>
              </a:prstTxWarp>
              <a:spAutoFit/>
            </a:bodyPr>
            <a:lstStyle/>
            <a:p>
              <a:pPr algn="ctr" defTabSz="514337"/>
              <a:r>
                <a:rPr lang="en-US" sz="950" dirty="0">
                  <a:solidFill>
                    <a:srgbClr val="000000"/>
                  </a:solidFill>
                  <a:cs typeface="Times New Roman" panose="02020603050405020304" pitchFamily="18" charset="0"/>
                </a:rPr>
                <a:t>C: Quantity of MgSO4 5 g/10 ml; or MgSO4 1 g/2 ml ampoules needed per year per facility type</a:t>
              </a:r>
            </a:p>
            <a:p>
              <a:pPr algn="ctr" defTabSz="514337"/>
              <a:endParaRPr lang="en-US" sz="950" dirty="0">
                <a:solidFill>
                  <a:srgbClr val="000000"/>
                </a:solidFill>
                <a:cs typeface="Times New Roman" panose="02020603050405020304" pitchFamily="18" charset="0"/>
              </a:endParaRPr>
            </a:p>
            <a:p>
              <a:pPr algn="ctr" defTabSz="514337"/>
              <a:r>
                <a:rPr lang="en-US" sz="950" dirty="0">
                  <a:solidFill>
                    <a:srgbClr val="4472C4"/>
                  </a:solidFill>
                  <a:cs typeface="Times New Roman" panose="02020603050405020304" pitchFamily="18" charset="0"/>
                </a:rPr>
                <a:t>C1: quantity for referral hospitals = A1 x B1</a:t>
              </a:r>
              <a:r>
                <a:rPr lang="en-US" sz="950" dirty="0">
                  <a:solidFill>
                    <a:srgbClr val="000000"/>
                  </a:solidFill>
                  <a:cs typeface="Times New Roman" panose="02020603050405020304" pitchFamily="18" charset="0"/>
                </a:rPr>
                <a:t>; where B1 = average quantity per referral hospital per year</a:t>
              </a:r>
            </a:p>
            <a:p>
              <a:pPr algn="ctr" defTabSz="514337"/>
              <a:r>
                <a:rPr lang="en-US" sz="950" dirty="0">
                  <a:solidFill>
                    <a:srgbClr val="4472C4"/>
                  </a:solidFill>
                  <a:cs typeface="Times New Roman" panose="02020603050405020304" pitchFamily="18" charset="0"/>
                </a:rPr>
                <a:t>C2: quantity for regional hospitals = A2 x B2</a:t>
              </a:r>
              <a:r>
                <a:rPr lang="en-US" sz="950" dirty="0">
                  <a:solidFill>
                    <a:srgbClr val="000000"/>
                  </a:solidFill>
                  <a:cs typeface="Times New Roman" panose="02020603050405020304" pitchFamily="18" charset="0"/>
                </a:rPr>
                <a:t>; where B2 = average quantity per regional hospital per year</a:t>
              </a:r>
            </a:p>
            <a:p>
              <a:pPr algn="ctr" defTabSz="514337"/>
              <a:r>
                <a:rPr lang="en-US" sz="950" dirty="0">
                  <a:solidFill>
                    <a:srgbClr val="4472C4"/>
                  </a:solidFill>
                  <a:cs typeface="Times New Roman" panose="02020603050405020304" pitchFamily="18" charset="0"/>
                </a:rPr>
                <a:t>   C3: quantity district hospitals = A3 x B3; </a:t>
              </a:r>
              <a:r>
                <a:rPr lang="en-US" sz="950" dirty="0">
                  <a:solidFill>
                    <a:srgbClr val="000000"/>
                  </a:solidFill>
                  <a:cs typeface="Times New Roman" panose="02020603050405020304" pitchFamily="18" charset="0"/>
                </a:rPr>
                <a:t>where B3 = average quantity per district hospital per year</a:t>
              </a:r>
            </a:p>
            <a:p>
              <a:pPr algn="ctr" defTabSz="514337"/>
              <a:r>
                <a:rPr lang="en-US" sz="950" dirty="0">
                  <a:solidFill>
                    <a:srgbClr val="4472C4"/>
                  </a:solidFill>
                  <a:cs typeface="Times New Roman" panose="02020603050405020304" pitchFamily="18" charset="0"/>
                </a:rPr>
                <a:t>C4: quantity for health centers = A4 x B4; </a:t>
              </a:r>
              <a:r>
                <a:rPr lang="en-US" sz="950" dirty="0">
                  <a:solidFill>
                    <a:srgbClr val="000000"/>
                  </a:solidFill>
                  <a:cs typeface="Times New Roman" panose="02020603050405020304" pitchFamily="18" charset="0"/>
                </a:rPr>
                <a:t>where B4 = average quantity per health center per year</a:t>
              </a:r>
            </a:p>
            <a:p>
              <a:pPr algn="ctr" defTabSz="514337"/>
              <a:r>
                <a:rPr lang="en-US" sz="950" b="1" dirty="0">
                  <a:solidFill>
                    <a:srgbClr val="4472C4"/>
                  </a:solidFill>
                  <a:cs typeface="Times New Roman" panose="02020603050405020304" pitchFamily="18" charset="0"/>
                </a:rPr>
                <a:t>Plus quantity for other health facilities*</a:t>
              </a:r>
            </a:p>
          </p:txBody>
        </p:sp>
        <p:cxnSp>
          <p:nvCxnSpPr>
            <p:cNvPr id="18" name="Straight Arrow Connector 17"/>
            <p:cNvCxnSpPr>
              <a:cxnSpLocks/>
              <a:stCxn id="15" idx="2"/>
              <a:endCxn id="17" idx="0"/>
            </p:cNvCxnSpPr>
            <p:nvPr/>
          </p:nvCxnSpPr>
          <p:spPr>
            <a:xfrm flipH="1">
              <a:off x="2326812" y="694172"/>
              <a:ext cx="1" cy="272243"/>
            </a:xfrm>
            <a:prstGeom prst="straightConnector1">
              <a:avLst/>
            </a:prstGeom>
            <a:ln w="19050"/>
          </p:spPr>
          <p:style>
            <a:lnRef idx="1">
              <a:schemeClr val="accent1"/>
            </a:lnRef>
            <a:fillRef idx="2">
              <a:schemeClr val="accent1"/>
            </a:fillRef>
            <a:effectRef idx="1">
              <a:schemeClr val="accent1"/>
            </a:effectRef>
            <a:fontRef idx="minor">
              <a:schemeClr val="dk1"/>
            </a:fontRef>
          </p:style>
        </p:cxnSp>
        <p:cxnSp>
          <p:nvCxnSpPr>
            <p:cNvPr id="19" name="Straight Arrow Connector 18"/>
            <p:cNvCxnSpPr>
              <a:cxnSpLocks/>
              <a:stCxn id="17" idx="2"/>
              <a:endCxn id="16" idx="0"/>
            </p:cNvCxnSpPr>
            <p:nvPr/>
          </p:nvCxnSpPr>
          <p:spPr>
            <a:xfrm>
              <a:off x="2326812" y="1519530"/>
              <a:ext cx="1" cy="323608"/>
            </a:xfrm>
            <a:prstGeom prst="straightConnector1">
              <a:avLst/>
            </a:prstGeom>
            <a:ln w="19050"/>
          </p:spPr>
          <p:style>
            <a:lnRef idx="1">
              <a:schemeClr val="accent1"/>
            </a:lnRef>
            <a:fillRef idx="2">
              <a:schemeClr val="accent1"/>
            </a:fillRef>
            <a:effectRef idx="1">
              <a:schemeClr val="accent1"/>
            </a:effectRef>
            <a:fontRef idx="minor">
              <a:schemeClr val="dk1"/>
            </a:fontRef>
          </p:style>
        </p:cxnSp>
      </p:grpSp>
      <p:sp>
        <p:nvSpPr>
          <p:cNvPr id="8" name="TextBox 7">
            <a:extLst>
              <a:ext uri="{FF2B5EF4-FFF2-40B4-BE49-F238E27FC236}">
                <a16:creationId xmlns:a16="http://schemas.microsoft.com/office/drawing/2014/main" id="{8177FD2A-C0C0-4CB1-89C6-ECAE73B59F8A}"/>
              </a:ext>
            </a:extLst>
          </p:cNvPr>
          <p:cNvSpPr txBox="1"/>
          <p:nvPr/>
        </p:nvSpPr>
        <p:spPr>
          <a:xfrm>
            <a:off x="361244" y="7234516"/>
            <a:ext cx="8432800" cy="1700466"/>
          </a:xfrm>
          <a:prstGeom prst="rect">
            <a:avLst/>
          </a:prstGeom>
          <a:noFill/>
        </p:spPr>
        <p:txBody>
          <a:bodyPr wrap="square" rtlCol="0">
            <a:spAutoFit/>
          </a:bodyPr>
          <a:lstStyle/>
          <a:p>
            <a:r>
              <a:rPr lang="en-US" sz="950" dirty="0"/>
              <a:t>Notes:</a:t>
            </a:r>
          </a:p>
          <a:p>
            <a:pPr marL="171446" indent="-171446">
              <a:buFontTx/>
              <a:buChar char="-"/>
            </a:pPr>
            <a:r>
              <a:rPr lang="en-US" sz="950" dirty="0"/>
              <a:t>Average quantity of allocation per facility level per year shall consider: the incidence of the cases by level, capacity to administer the products ( for example health center may be allowed to administer the loading/pre-referral dose only) and the minimum possible pack size for distribution to health facilities.</a:t>
            </a:r>
          </a:p>
          <a:p>
            <a:r>
              <a:rPr lang="en-US" sz="950" dirty="0"/>
              <a:t>* consider other health facility types, or sub-groups of the ones indicated above, and medicines as applicable to the local context</a:t>
            </a:r>
          </a:p>
          <a:p>
            <a:pPr marL="171446" indent="-171446">
              <a:buFontTx/>
              <a:buChar char="-"/>
            </a:pPr>
            <a:endParaRPr lang="en-US" sz="950" dirty="0"/>
          </a:p>
          <a:p>
            <a:endParaRPr lang="en-US" sz="950" dirty="0"/>
          </a:p>
          <a:p>
            <a:pPr marL="171446" indent="-171446">
              <a:buFontTx/>
              <a:buChar char="-"/>
            </a:pPr>
            <a:r>
              <a:rPr lang="en-US" altLang="en-US" sz="950" dirty="0"/>
              <a:t>Once MgSO4 and calcium gluconate are distributed based on the allocation, the morbidity method can be used to estimate actual demand and replenish what is used during each year of the quantification period; expiry dates should be considered, though. </a:t>
            </a:r>
          </a:p>
          <a:p>
            <a:pPr marL="171446" indent="-171446">
              <a:buFontTx/>
              <a:buChar char="-"/>
            </a:pPr>
            <a:r>
              <a:rPr lang="en-US" sz="950" dirty="0"/>
              <a:t>Alternatively, the quantification team may use a combination of the two methods of forecasting, applying the allocation methods for the health facilities where the number of cases is estimated to be low (such as health centers) and applying the morbidity method for those health facility types that have relatively high incidence of cases that allows smooth distribution of the medicines considering the lowest distribution pack sizes. </a:t>
            </a:r>
          </a:p>
        </p:txBody>
      </p:sp>
      <p:sp>
        <p:nvSpPr>
          <p:cNvPr id="9" name="TextBox 8">
            <a:extLst>
              <a:ext uri="{FF2B5EF4-FFF2-40B4-BE49-F238E27FC236}">
                <a16:creationId xmlns:a16="http://schemas.microsoft.com/office/drawing/2014/main" id="{99F070B9-25A3-F1D2-B008-B45AE0A204BA}"/>
              </a:ext>
            </a:extLst>
          </p:cNvPr>
          <p:cNvSpPr txBox="1"/>
          <p:nvPr/>
        </p:nvSpPr>
        <p:spPr>
          <a:xfrm>
            <a:off x="47004" y="43025"/>
            <a:ext cx="2780418" cy="609590"/>
          </a:xfrm>
          <a:prstGeom prst="rect">
            <a:avLst/>
          </a:prstGeom>
          <a:noFill/>
        </p:spPr>
        <p:txBody>
          <a:bodyPr wrap="square">
            <a:spAutoFit/>
          </a:bodyPr>
          <a:lstStyle/>
          <a:p>
            <a:pPr marL="0" marR="0">
              <a:lnSpc>
                <a:spcPct val="115000"/>
              </a:lnSpc>
              <a:spcBef>
                <a:spcPts val="600"/>
              </a:spcBef>
              <a:spcAft>
                <a:spcPts val="1800"/>
              </a:spcAft>
            </a:pPr>
            <a:r>
              <a:rPr lang="en-US" sz="1000" b="1" dirty="0">
                <a:solidFill>
                  <a:srgbClr val="595959"/>
                </a:solidFill>
                <a:effectLst/>
                <a:latin typeface="Gill Sans MT" panose="020B0502020104020203" pitchFamily="34" charset="0"/>
                <a:ea typeface="MS Mincho" panose="02020609040205080304" pitchFamily="49" charset="-128"/>
                <a:cs typeface="Arial" panose="020B0604020202020204" pitchFamily="34" charset="0"/>
              </a:rPr>
              <a:t>Forecasting algorithm for MgSO4 used for prophylaxis and treatment of eclampsia based on allocations by facility type</a:t>
            </a:r>
          </a:p>
        </p:txBody>
      </p:sp>
    </p:spTree>
    <p:extLst>
      <p:ext uri="{BB962C8B-B14F-4D97-AF65-F5344CB8AC3E}">
        <p14:creationId xmlns:p14="http://schemas.microsoft.com/office/powerpoint/2010/main" val="4106474014"/>
      </p:ext>
    </p:extLst>
  </p:cSld>
  <p:clrMapOvr>
    <a:masterClrMapping/>
  </p:clrMapOvr>
</p:sld>
</file>

<file path=ppt/theme/theme1.xml><?xml version="1.0" encoding="utf-8"?>
<a:theme xmlns:a="http://schemas.openxmlformats.org/drawingml/2006/main" name="Office Theme">
  <a:themeElements>
    <a:clrScheme name="MSH PPT - NEW">
      <a:dk1>
        <a:sysClr val="windowText" lastClr="000000"/>
      </a:dk1>
      <a:lt1>
        <a:sysClr val="window" lastClr="FFFFFF"/>
      </a:lt1>
      <a:dk2>
        <a:srgbClr val="004730"/>
      </a:dk2>
      <a:lt2>
        <a:srgbClr val="E6E6E6"/>
      </a:lt2>
      <a:accent1>
        <a:srgbClr val="788E1E"/>
      </a:accent1>
      <a:accent2>
        <a:srgbClr val="E36F1E"/>
      </a:accent2>
      <a:accent3>
        <a:srgbClr val="C2A204"/>
      </a:accent3>
      <a:accent4>
        <a:srgbClr val="007698"/>
      </a:accent4>
      <a:accent5>
        <a:srgbClr val="B41E39"/>
      </a:accent5>
      <a:accent6>
        <a:srgbClr val="004730"/>
      </a:accent6>
      <a:hlink>
        <a:srgbClr val="788E1E"/>
      </a:hlink>
      <a:folHlink>
        <a:srgbClr val="E36F1E"/>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6e4cf99-c102-4343-aee4-63a0bb87078f" xsi:nil="true"/>
    <where xmlns="8c813e63-c33a-400e-8ffd-1ae91a7b6c3e">
      <Url xsi:nil="true"/>
      <Description xsi:nil="true"/>
    </where>
    <notes xmlns="8c813e63-c33a-400e-8ffd-1ae91a7b6c3e" xsi:nil="true"/>
    <Notes0 xmlns="8c813e63-c33a-400e-8ffd-1ae91a7b6c3e" xsi:nil="true"/>
    <lcf76f155ced4ddcb4097134ff3c332f xmlns="8c813e63-c33a-400e-8ffd-1ae91a7b6c3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5A39DF6CE624468A066C817DDD57F6" ma:contentTypeVersion="21" ma:contentTypeDescription="Create a new document." ma:contentTypeScope="" ma:versionID="74177fc1c40eebad3e0f77460ae97dd1">
  <xsd:schema xmlns:xsd="http://www.w3.org/2001/XMLSchema" xmlns:xs="http://www.w3.org/2001/XMLSchema" xmlns:p="http://schemas.microsoft.com/office/2006/metadata/properties" xmlns:ns2="8c813e63-c33a-400e-8ffd-1ae91a7b6c3e" xmlns:ns3="2cd3132b-fa35-41aa-a1c7-a1d7593fbecf" xmlns:ns4="b6e4cf99-c102-4343-aee4-63a0bb87078f" targetNamespace="http://schemas.microsoft.com/office/2006/metadata/properties" ma:root="true" ma:fieldsID="5e55e75f0412936b5f15937af363c6f6" ns2:_="" ns3:_="" ns4:_="">
    <xsd:import namespace="8c813e63-c33a-400e-8ffd-1ae91a7b6c3e"/>
    <xsd:import namespace="2cd3132b-fa35-41aa-a1c7-a1d7593fbecf"/>
    <xsd:import namespace="b6e4cf99-c102-4343-aee4-63a0bb8707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4:TaxCatchAll" minOccurs="0"/>
                <xsd:element ref="ns2:notes" minOccurs="0"/>
                <xsd:element ref="ns2:where" minOccurs="0"/>
                <xsd:element ref="ns2:MediaLengthInSeconds" minOccurs="0"/>
                <xsd:element ref="ns2:MediaServiceObjectDetectorVersions" minOccurs="0"/>
                <xsd:element ref="ns2:MediaServiceSearchProperties" minOccurs="0"/>
                <xsd:element ref="ns2:Notes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813e63-c33a-400e-8ffd-1ae91a7b6c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69c14b0-6271-4106-a615-658895427983" ma:termSetId="09814cd3-568e-fe90-9814-8d621ff8fb84" ma:anchorId="fba54fb3-c3e1-fe81-a776-ca4b69148c4d" ma:open="true" ma:isKeyword="false">
      <xsd:complexType>
        <xsd:sequence>
          <xsd:element ref="pc:Terms" minOccurs="0" maxOccurs="1"/>
        </xsd:sequence>
      </xsd:complexType>
    </xsd:element>
    <xsd:element name="notes" ma:index="23" nillable="true" ma:displayName="notes" ma:format="Dropdown" ma:internalName="notes">
      <xsd:simpleType>
        <xsd:restriction base="dms:Note">
          <xsd:maxLength value="255"/>
        </xsd:restriction>
      </xsd:simpleType>
    </xsd:element>
    <xsd:element name="where" ma:index="24" nillable="true" ma:displayName="where" ma:format="Hyperlink" ma:internalName="where">
      <xsd:complexType>
        <xsd:complexContent>
          <xsd:extension base="dms:URL">
            <xsd:sequence>
              <xsd:element name="Url" type="dms:ValidUrl" minOccurs="0" nillable="true"/>
              <xsd:element name="Description" type="xsd:string" nillable="true"/>
            </xsd:sequence>
          </xsd:extension>
        </xsd:complexContent>
      </xsd:complexType>
    </xsd:element>
    <xsd:element name="MediaLengthInSeconds" ma:index="25" nillable="true" ma:displayName="MediaLengthInSeconds" ma:hidden="true" ma:internalName="MediaLengthInSeconds" ma:readOnly="true">
      <xsd:simpleType>
        <xsd:restriction base="dms:Unknown"/>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Notes0" ma:index="28" nillable="true" ma:displayName="Notes" ma:format="Dropdown" ma:internalName="Notes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d3132b-fa35-41aa-a1c7-a1d7593fbec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e4cf99-c102-4343-aee4-63a0bb87078f"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669651b7-961e-4e5a-91be-38364784bb5b}" ma:internalName="TaxCatchAll" ma:showField="CatchAllData" ma:web="2cd3132b-fa35-41aa-a1c7-a1d7593fbe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4BC029-1E4D-464B-8523-B2950EE4C28F}">
  <ds:schemaRefs>
    <ds:schemaRef ds:uri="http://schemas.microsoft.com/sharepoint/v3/contenttype/forms"/>
  </ds:schemaRefs>
</ds:datastoreItem>
</file>

<file path=customXml/itemProps2.xml><?xml version="1.0" encoding="utf-8"?>
<ds:datastoreItem xmlns:ds="http://schemas.openxmlformats.org/officeDocument/2006/customXml" ds:itemID="{7D40F7DC-9C29-4C85-90BA-45AEBB39D56B}">
  <ds:schemaRefs>
    <ds:schemaRef ds:uri="http://schemas.microsoft.com/office/2006/metadata/properties"/>
    <ds:schemaRef ds:uri="http://schemas.microsoft.com/office/infopath/2007/PartnerControls"/>
    <ds:schemaRef ds:uri="b6e4cf99-c102-4343-aee4-63a0bb87078f"/>
    <ds:schemaRef ds:uri="8c813e63-c33a-400e-8ffd-1ae91a7b6c3e"/>
  </ds:schemaRefs>
</ds:datastoreItem>
</file>

<file path=customXml/itemProps3.xml><?xml version="1.0" encoding="utf-8"?>
<ds:datastoreItem xmlns:ds="http://schemas.openxmlformats.org/officeDocument/2006/customXml" ds:itemID="{AD2CD1C3-C744-4AD2-BF9C-0CCB912D3E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813e63-c33a-400e-8ffd-1ae91a7b6c3e"/>
    <ds:schemaRef ds:uri="2cd3132b-fa35-41aa-a1c7-a1d7593fbecf"/>
    <ds:schemaRef ds:uri="b6e4cf99-c102-4343-aee4-63a0bb8707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1850</TotalTime>
  <Words>8211</Words>
  <Application>Microsoft Office PowerPoint</Application>
  <PresentationFormat>Custom</PresentationFormat>
  <Paragraphs>668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Gill Sans MT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Salinas,Marsha</dc:creator>
  <cp:lastModifiedBy>Chevaux,Timothé</cp:lastModifiedBy>
  <cp:revision>170</cp:revision>
  <dcterms:created xsi:type="dcterms:W3CDTF">2020-03-31T14:56:14Z</dcterms:created>
  <dcterms:modified xsi:type="dcterms:W3CDTF">2025-03-27T09:05:18Z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0x010100B75A39DF6CE624468A066C817DDD57F6</vt:lpwstr>
  </property>
  <property fmtid="{D5CDD505-2E9C-101B-9397-08002B2CF9AE}" pid="3" name="Order">
    <vt:r8>100</vt:r8>
  </property>
  <property fmtid="{D5CDD505-2E9C-101B-9397-08002B2CF9AE}" pid="4" name="MediaServiceImageTags">
    <vt:lpwstr/>
  </property>
</Properties>
</file>