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75" r:id="rId9"/>
    <p:sldId id="276" r:id="rId10"/>
    <p:sldId id="261" r:id="rId11"/>
    <p:sldId id="262" r:id="rId12"/>
    <p:sldId id="263" r:id="rId13"/>
    <p:sldId id="264" r:id="rId14"/>
    <p:sldId id="265" r:id="rId15"/>
    <p:sldId id="266" r:id="rId16"/>
    <p:sldId id="267" r:id="rId17"/>
    <p:sldId id="268" r:id="rId18"/>
    <p:sldId id="269" r:id="rId19"/>
    <p:sldId id="270" r:id="rId20"/>
    <p:sldId id="271" r:id="rId21"/>
    <p:sldId id="274" r:id="rId22"/>
    <p:sldId id="273" r:id="rId23"/>
  </p:sldIdLst>
  <p:sldSz cx="22860000" cy="13716000"/>
  <p:notesSz cx="6858000" cy="9144000"/>
  <p:defaultTextStyle>
    <a:defPPr>
      <a:defRPr lang="en-US"/>
    </a:defPPr>
    <a:lvl1pPr marL="0" algn="l" defTabSz="1567464" rtl="0" eaLnBrk="1" latinLnBrk="0" hangingPunct="1">
      <a:defRPr sz="3086" kern="1200">
        <a:solidFill>
          <a:schemeClr val="tx1"/>
        </a:solidFill>
        <a:latin typeface="+mn-lt"/>
        <a:ea typeface="+mn-ea"/>
        <a:cs typeface="+mn-cs"/>
      </a:defRPr>
    </a:lvl1pPr>
    <a:lvl2pPr marL="783732" algn="l" defTabSz="1567464" rtl="0" eaLnBrk="1" latinLnBrk="0" hangingPunct="1">
      <a:defRPr sz="3086" kern="1200">
        <a:solidFill>
          <a:schemeClr val="tx1"/>
        </a:solidFill>
        <a:latin typeface="+mn-lt"/>
        <a:ea typeface="+mn-ea"/>
        <a:cs typeface="+mn-cs"/>
      </a:defRPr>
    </a:lvl2pPr>
    <a:lvl3pPr marL="1567464" algn="l" defTabSz="1567464" rtl="0" eaLnBrk="1" latinLnBrk="0" hangingPunct="1">
      <a:defRPr sz="3086" kern="1200">
        <a:solidFill>
          <a:schemeClr val="tx1"/>
        </a:solidFill>
        <a:latin typeface="+mn-lt"/>
        <a:ea typeface="+mn-ea"/>
        <a:cs typeface="+mn-cs"/>
      </a:defRPr>
    </a:lvl3pPr>
    <a:lvl4pPr marL="2351197" algn="l" defTabSz="1567464" rtl="0" eaLnBrk="1" latinLnBrk="0" hangingPunct="1">
      <a:defRPr sz="3086" kern="1200">
        <a:solidFill>
          <a:schemeClr val="tx1"/>
        </a:solidFill>
        <a:latin typeface="+mn-lt"/>
        <a:ea typeface="+mn-ea"/>
        <a:cs typeface="+mn-cs"/>
      </a:defRPr>
    </a:lvl4pPr>
    <a:lvl5pPr marL="3134929" algn="l" defTabSz="1567464" rtl="0" eaLnBrk="1" latinLnBrk="0" hangingPunct="1">
      <a:defRPr sz="3086" kern="1200">
        <a:solidFill>
          <a:schemeClr val="tx1"/>
        </a:solidFill>
        <a:latin typeface="+mn-lt"/>
        <a:ea typeface="+mn-ea"/>
        <a:cs typeface="+mn-cs"/>
      </a:defRPr>
    </a:lvl5pPr>
    <a:lvl6pPr marL="3918661" algn="l" defTabSz="1567464" rtl="0" eaLnBrk="1" latinLnBrk="0" hangingPunct="1">
      <a:defRPr sz="3086" kern="1200">
        <a:solidFill>
          <a:schemeClr val="tx1"/>
        </a:solidFill>
        <a:latin typeface="+mn-lt"/>
        <a:ea typeface="+mn-ea"/>
        <a:cs typeface="+mn-cs"/>
      </a:defRPr>
    </a:lvl6pPr>
    <a:lvl7pPr marL="4702393" algn="l" defTabSz="1567464" rtl="0" eaLnBrk="1" latinLnBrk="0" hangingPunct="1">
      <a:defRPr sz="3086" kern="1200">
        <a:solidFill>
          <a:schemeClr val="tx1"/>
        </a:solidFill>
        <a:latin typeface="+mn-lt"/>
        <a:ea typeface="+mn-ea"/>
        <a:cs typeface="+mn-cs"/>
      </a:defRPr>
    </a:lvl7pPr>
    <a:lvl8pPr marL="5486126" algn="l" defTabSz="1567464" rtl="0" eaLnBrk="1" latinLnBrk="0" hangingPunct="1">
      <a:defRPr sz="3086" kern="1200">
        <a:solidFill>
          <a:schemeClr val="tx1"/>
        </a:solidFill>
        <a:latin typeface="+mn-lt"/>
        <a:ea typeface="+mn-ea"/>
        <a:cs typeface="+mn-cs"/>
      </a:defRPr>
    </a:lvl8pPr>
    <a:lvl9pPr marL="6269858" algn="l" defTabSz="1567464" rtl="0" eaLnBrk="1" latinLnBrk="0" hangingPunct="1">
      <a:defRPr sz="308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DC8050-659D-1886-AD95-E897DADEE00D}" name="Briggs,Jane" initials="B" userId="S::jbriggs@msh.org::09464a3e-85d2-4598-8112-16cd50bef1b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umer,Andualem" initials="O" lastIdx="8" clrIdx="0">
    <p:extLst>
      <p:ext uri="{19B8F6BF-5375-455C-9EA6-DF929625EA0E}">
        <p15:presenceInfo xmlns:p15="http://schemas.microsoft.com/office/powerpoint/2012/main" userId="S::aoumer@msh.org::ff471b54-60ed-4a7a-9419-783b8f25f548" providerId="AD"/>
      </p:ext>
    </p:extLst>
  </p:cmAuthor>
  <p:cmAuthor id="2" name="Briggs,Jane" initials="B" lastIdx="5" clrIdx="1">
    <p:extLst>
      <p:ext uri="{19B8F6BF-5375-455C-9EA6-DF929625EA0E}">
        <p15:presenceInfo xmlns:p15="http://schemas.microsoft.com/office/powerpoint/2012/main" userId="S::jbriggs@msh.org::09464a3e-85d2-4598-8112-16cd50bef1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98"/>
    <a:srgbClr val="9BB9CC"/>
    <a:srgbClr val="BAC69D"/>
    <a:srgbClr val="E7D29B"/>
    <a:srgbClr val="D2898E"/>
    <a:srgbClr val="EFA589"/>
    <a:srgbClr val="C498C2"/>
    <a:srgbClr val="B3B4A8"/>
    <a:srgbClr val="68AB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4660"/>
  </p:normalViewPr>
  <p:slideViewPr>
    <p:cSldViewPr snapToGrid="0">
      <p:cViewPr>
        <p:scale>
          <a:sx n="50" d="100"/>
          <a:sy n="50" d="100"/>
        </p:scale>
        <p:origin x="-44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7500" y="2244729"/>
            <a:ext cx="17145000" cy="4775201"/>
          </a:xfrm>
        </p:spPr>
        <p:txBody>
          <a:bodyPr anchor="b"/>
          <a:lstStyle>
            <a:lvl1pPr algn="ctr">
              <a:defRPr sz="8000"/>
            </a:lvl1pPr>
          </a:lstStyle>
          <a:p>
            <a:r>
              <a:rPr lang="en-US"/>
              <a:t>Click to edit Master title style</a:t>
            </a:r>
          </a:p>
        </p:txBody>
      </p:sp>
      <p:sp>
        <p:nvSpPr>
          <p:cNvPr id="3" name="Subtitle 2"/>
          <p:cNvSpPr>
            <a:spLocks noGrp="1"/>
          </p:cNvSpPr>
          <p:nvPr>
            <p:ph type="subTitle" idx="1"/>
          </p:nvPr>
        </p:nvSpPr>
        <p:spPr>
          <a:xfrm>
            <a:off x="2857500" y="7204077"/>
            <a:ext cx="17145000" cy="3311525"/>
          </a:xfrm>
        </p:spPr>
        <p:txBody>
          <a:bodyPr/>
          <a:lstStyle>
            <a:lvl1pPr marL="0" indent="0" algn="ctr">
              <a:buNone/>
              <a:defRPr sz="3200"/>
            </a:lvl1pPr>
            <a:lvl2pPr marL="609570" indent="0" algn="ctr">
              <a:buNone/>
              <a:defRPr sz="2667"/>
            </a:lvl2pPr>
            <a:lvl3pPr marL="1219140" indent="0" algn="ctr">
              <a:buNone/>
              <a:defRPr sz="2400"/>
            </a:lvl3pPr>
            <a:lvl4pPr marL="1828709" indent="0" algn="ctr">
              <a:buNone/>
              <a:defRPr sz="2133"/>
            </a:lvl4pPr>
            <a:lvl5pPr marL="2438278" indent="0" algn="ctr">
              <a:buNone/>
              <a:defRPr sz="2133"/>
            </a:lvl5pPr>
            <a:lvl6pPr marL="3047848" indent="0" algn="ctr">
              <a:buNone/>
              <a:defRPr sz="2133"/>
            </a:lvl6pPr>
            <a:lvl7pPr marL="3657418" indent="0" algn="ctr">
              <a:buNone/>
              <a:defRPr sz="2133"/>
            </a:lvl7pPr>
            <a:lvl8pPr marL="4266987" indent="0" algn="ctr">
              <a:buNone/>
              <a:defRPr sz="2133"/>
            </a:lvl8pPr>
            <a:lvl9pPr marL="4876557" indent="0" algn="ctr">
              <a:buNone/>
              <a:defRPr sz="2133"/>
            </a:lvl9pPr>
          </a:lstStyle>
          <a:p>
            <a:r>
              <a:rPr lang="en-US"/>
              <a:t>Click to edit Master subtitle style</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45332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2263785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359187" y="730253"/>
            <a:ext cx="4929187" cy="116236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71624" y="730253"/>
            <a:ext cx="14501813" cy="1162367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59561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08207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59725" y="3419480"/>
            <a:ext cx="19716750" cy="5705474"/>
          </a:xfrm>
        </p:spPr>
        <p:txBody>
          <a:bodyPr anchor="b"/>
          <a:lstStyle>
            <a:lvl1pPr>
              <a:defRPr sz="8000"/>
            </a:lvl1pPr>
          </a:lstStyle>
          <a:p>
            <a:r>
              <a:rPr lang="en-US"/>
              <a:t>Click to edit Master title style</a:t>
            </a:r>
          </a:p>
        </p:txBody>
      </p:sp>
      <p:sp>
        <p:nvSpPr>
          <p:cNvPr id="3" name="Text Placeholder 2"/>
          <p:cNvSpPr>
            <a:spLocks noGrp="1"/>
          </p:cNvSpPr>
          <p:nvPr>
            <p:ph type="body" idx="1"/>
          </p:nvPr>
        </p:nvSpPr>
        <p:spPr>
          <a:xfrm>
            <a:off x="1559725" y="9178930"/>
            <a:ext cx="19716750" cy="3000374"/>
          </a:xfrm>
        </p:spPr>
        <p:txBody>
          <a:bodyPr/>
          <a:lstStyle>
            <a:lvl1pPr marL="0" indent="0">
              <a:buNone/>
              <a:defRPr sz="3200">
                <a:solidFill>
                  <a:schemeClr val="tx1">
                    <a:tint val="75000"/>
                  </a:schemeClr>
                </a:solidFill>
              </a:defRPr>
            </a:lvl1pPr>
            <a:lvl2pPr marL="609570" indent="0">
              <a:buNone/>
              <a:defRPr sz="2667">
                <a:solidFill>
                  <a:schemeClr val="tx1">
                    <a:tint val="75000"/>
                  </a:schemeClr>
                </a:solidFill>
              </a:defRPr>
            </a:lvl2pPr>
            <a:lvl3pPr marL="1219140" indent="0">
              <a:buNone/>
              <a:defRPr sz="2400">
                <a:solidFill>
                  <a:schemeClr val="tx1">
                    <a:tint val="75000"/>
                  </a:schemeClr>
                </a:solidFill>
              </a:defRPr>
            </a:lvl3pPr>
            <a:lvl4pPr marL="1828709" indent="0">
              <a:buNone/>
              <a:defRPr sz="2133">
                <a:solidFill>
                  <a:schemeClr val="tx1">
                    <a:tint val="75000"/>
                  </a:schemeClr>
                </a:solidFill>
              </a:defRPr>
            </a:lvl4pPr>
            <a:lvl5pPr marL="2438278" indent="0">
              <a:buNone/>
              <a:defRPr sz="2133">
                <a:solidFill>
                  <a:schemeClr val="tx1">
                    <a:tint val="75000"/>
                  </a:schemeClr>
                </a:solidFill>
              </a:defRPr>
            </a:lvl5pPr>
            <a:lvl6pPr marL="3047848" indent="0">
              <a:buNone/>
              <a:defRPr sz="2133">
                <a:solidFill>
                  <a:schemeClr val="tx1">
                    <a:tint val="75000"/>
                  </a:schemeClr>
                </a:solidFill>
              </a:defRPr>
            </a:lvl6pPr>
            <a:lvl7pPr marL="3657418" indent="0">
              <a:buNone/>
              <a:defRPr sz="2133">
                <a:solidFill>
                  <a:schemeClr val="tx1">
                    <a:tint val="75000"/>
                  </a:schemeClr>
                </a:solidFill>
              </a:defRPr>
            </a:lvl7pPr>
            <a:lvl8pPr marL="4266987" indent="0">
              <a:buNone/>
              <a:defRPr sz="2133">
                <a:solidFill>
                  <a:schemeClr val="tx1">
                    <a:tint val="75000"/>
                  </a:schemeClr>
                </a:solidFill>
              </a:defRPr>
            </a:lvl8pPr>
            <a:lvl9pPr marL="4876557" indent="0">
              <a:buNone/>
              <a:defRPr sz="21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0B463C-5952-4FB0-9D39-689E257659D4}" type="datetimeFigureOut">
              <a:rPr lang="en-US" smtClean="0"/>
              <a:t>03/27/2025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1606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1627" y="3651251"/>
            <a:ext cx="9715500" cy="87026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572877" y="3651251"/>
            <a:ext cx="9715500" cy="87026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0B463C-5952-4FB0-9D39-689E257659D4}" type="datetimeFigureOut">
              <a:rPr lang="en-US" smtClean="0"/>
              <a:t>03/27/2025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1962311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74605" y="730255"/>
            <a:ext cx="19716750" cy="2651126"/>
          </a:xfrm>
        </p:spPr>
        <p:txBody>
          <a:bodyPr/>
          <a:lstStyle/>
          <a:p>
            <a:r>
              <a:rPr lang="en-US"/>
              <a:t>Click to edit Master title style</a:t>
            </a:r>
          </a:p>
        </p:txBody>
      </p:sp>
      <p:sp>
        <p:nvSpPr>
          <p:cNvPr id="3" name="Text Placeholder 2"/>
          <p:cNvSpPr>
            <a:spLocks noGrp="1"/>
          </p:cNvSpPr>
          <p:nvPr>
            <p:ph type="body" idx="1"/>
          </p:nvPr>
        </p:nvSpPr>
        <p:spPr>
          <a:xfrm>
            <a:off x="1574608" y="3362329"/>
            <a:ext cx="9670850" cy="1647824"/>
          </a:xfrm>
        </p:spPr>
        <p:txBody>
          <a:bodyPr anchor="b"/>
          <a:lstStyle>
            <a:lvl1pPr marL="0" indent="0">
              <a:buNone/>
              <a:defRPr sz="3200" b="1"/>
            </a:lvl1pPr>
            <a:lvl2pPr marL="609570" indent="0">
              <a:buNone/>
              <a:defRPr sz="2667" b="1"/>
            </a:lvl2pPr>
            <a:lvl3pPr marL="1219140" indent="0">
              <a:buNone/>
              <a:defRPr sz="2400" b="1"/>
            </a:lvl3pPr>
            <a:lvl4pPr marL="1828709" indent="0">
              <a:buNone/>
              <a:defRPr sz="2133" b="1"/>
            </a:lvl4pPr>
            <a:lvl5pPr marL="2438278" indent="0">
              <a:buNone/>
              <a:defRPr sz="2133" b="1"/>
            </a:lvl5pPr>
            <a:lvl6pPr marL="3047848" indent="0">
              <a:buNone/>
              <a:defRPr sz="2133" b="1"/>
            </a:lvl6pPr>
            <a:lvl7pPr marL="3657418" indent="0">
              <a:buNone/>
              <a:defRPr sz="2133" b="1"/>
            </a:lvl7pPr>
            <a:lvl8pPr marL="4266987" indent="0">
              <a:buNone/>
              <a:defRPr sz="2133" b="1"/>
            </a:lvl8pPr>
            <a:lvl9pPr marL="4876557" indent="0">
              <a:buNone/>
              <a:defRPr sz="2133" b="1"/>
            </a:lvl9pPr>
          </a:lstStyle>
          <a:p>
            <a:pPr lvl="0"/>
            <a:r>
              <a:rPr lang="en-US"/>
              <a:t>Edit Master text styles</a:t>
            </a:r>
          </a:p>
        </p:txBody>
      </p:sp>
      <p:sp>
        <p:nvSpPr>
          <p:cNvPr id="4" name="Content Placeholder 3"/>
          <p:cNvSpPr>
            <a:spLocks noGrp="1"/>
          </p:cNvSpPr>
          <p:nvPr>
            <p:ph sz="half" idx="2"/>
          </p:nvPr>
        </p:nvSpPr>
        <p:spPr>
          <a:xfrm>
            <a:off x="1574608" y="5010150"/>
            <a:ext cx="9670850"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572882" y="3362329"/>
            <a:ext cx="9718477" cy="1647824"/>
          </a:xfrm>
        </p:spPr>
        <p:txBody>
          <a:bodyPr anchor="b"/>
          <a:lstStyle>
            <a:lvl1pPr marL="0" indent="0">
              <a:buNone/>
              <a:defRPr sz="3200" b="1"/>
            </a:lvl1pPr>
            <a:lvl2pPr marL="609570" indent="0">
              <a:buNone/>
              <a:defRPr sz="2667" b="1"/>
            </a:lvl2pPr>
            <a:lvl3pPr marL="1219140" indent="0">
              <a:buNone/>
              <a:defRPr sz="2400" b="1"/>
            </a:lvl3pPr>
            <a:lvl4pPr marL="1828709" indent="0">
              <a:buNone/>
              <a:defRPr sz="2133" b="1"/>
            </a:lvl4pPr>
            <a:lvl5pPr marL="2438278" indent="0">
              <a:buNone/>
              <a:defRPr sz="2133" b="1"/>
            </a:lvl5pPr>
            <a:lvl6pPr marL="3047848" indent="0">
              <a:buNone/>
              <a:defRPr sz="2133" b="1"/>
            </a:lvl6pPr>
            <a:lvl7pPr marL="3657418" indent="0">
              <a:buNone/>
              <a:defRPr sz="2133" b="1"/>
            </a:lvl7pPr>
            <a:lvl8pPr marL="4266987" indent="0">
              <a:buNone/>
              <a:defRPr sz="2133" b="1"/>
            </a:lvl8pPr>
            <a:lvl9pPr marL="4876557" indent="0">
              <a:buNone/>
              <a:defRPr sz="2133" b="1"/>
            </a:lvl9pPr>
          </a:lstStyle>
          <a:p>
            <a:pPr lvl="0"/>
            <a:r>
              <a:rPr lang="en-US"/>
              <a:t>Edit Master text styles</a:t>
            </a:r>
          </a:p>
        </p:txBody>
      </p:sp>
      <p:sp>
        <p:nvSpPr>
          <p:cNvPr id="6" name="Content Placeholder 5"/>
          <p:cNvSpPr>
            <a:spLocks noGrp="1"/>
          </p:cNvSpPr>
          <p:nvPr>
            <p:ph sz="quarter" idx="4"/>
          </p:nvPr>
        </p:nvSpPr>
        <p:spPr>
          <a:xfrm>
            <a:off x="11572882" y="5010150"/>
            <a:ext cx="9718477"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0B463C-5952-4FB0-9D39-689E257659D4}" type="datetimeFigureOut">
              <a:rPr lang="en-US" smtClean="0"/>
              <a:t>03/27/2025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397729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0B463C-5952-4FB0-9D39-689E257659D4}" type="datetimeFigureOut">
              <a:rPr lang="en-US" smtClean="0"/>
              <a:t>03/27/2025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2020649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B463C-5952-4FB0-9D39-689E257659D4}" type="datetimeFigureOut">
              <a:rPr lang="en-US" smtClean="0"/>
              <a:t>03/27/2025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452927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609" y="914400"/>
            <a:ext cx="7372943" cy="3200400"/>
          </a:xfrm>
        </p:spPr>
        <p:txBody>
          <a:bodyPr anchor="b"/>
          <a:lstStyle>
            <a:lvl1pPr>
              <a:defRPr sz="4267"/>
            </a:lvl1pPr>
          </a:lstStyle>
          <a:p>
            <a:r>
              <a:rPr lang="en-US"/>
              <a:t>Click to edit Master title style</a:t>
            </a:r>
          </a:p>
        </p:txBody>
      </p:sp>
      <p:sp>
        <p:nvSpPr>
          <p:cNvPr id="3" name="Content Placeholder 2"/>
          <p:cNvSpPr>
            <a:spLocks noGrp="1"/>
          </p:cNvSpPr>
          <p:nvPr>
            <p:ph idx="1"/>
          </p:nvPr>
        </p:nvSpPr>
        <p:spPr>
          <a:xfrm>
            <a:off x="9718482" y="1974855"/>
            <a:ext cx="11572877" cy="97472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74609" y="4114801"/>
            <a:ext cx="7372943" cy="7623176"/>
          </a:xfrm>
        </p:spPr>
        <p:txBody>
          <a:bodyPr/>
          <a:lstStyle>
            <a:lvl1pPr marL="0" indent="0">
              <a:buNone/>
              <a:defRPr sz="2133"/>
            </a:lvl1pPr>
            <a:lvl2pPr marL="609570" indent="0">
              <a:buNone/>
              <a:defRPr sz="1867"/>
            </a:lvl2pPr>
            <a:lvl3pPr marL="1219140" indent="0">
              <a:buNone/>
              <a:defRPr sz="1600"/>
            </a:lvl3pPr>
            <a:lvl4pPr marL="1828709" indent="0">
              <a:buNone/>
              <a:defRPr sz="1333"/>
            </a:lvl4pPr>
            <a:lvl5pPr marL="2438278" indent="0">
              <a:buNone/>
              <a:defRPr sz="1333"/>
            </a:lvl5pPr>
            <a:lvl6pPr marL="3047848" indent="0">
              <a:buNone/>
              <a:defRPr sz="1333"/>
            </a:lvl6pPr>
            <a:lvl7pPr marL="3657418" indent="0">
              <a:buNone/>
              <a:defRPr sz="1333"/>
            </a:lvl7pPr>
            <a:lvl8pPr marL="4266987" indent="0">
              <a:buNone/>
              <a:defRPr sz="1333"/>
            </a:lvl8pPr>
            <a:lvl9pPr marL="4876557"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4F0B463C-5952-4FB0-9D39-689E257659D4}" type="datetimeFigureOut">
              <a:rPr lang="en-US" smtClean="0"/>
              <a:t>03/27/2025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222512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609" y="914400"/>
            <a:ext cx="7372943" cy="3200400"/>
          </a:xfrm>
        </p:spPr>
        <p:txBody>
          <a:bodyPr anchor="b"/>
          <a:lstStyle>
            <a:lvl1pPr>
              <a:defRPr sz="4267"/>
            </a:lvl1pPr>
          </a:lstStyle>
          <a:p>
            <a:r>
              <a:rPr lang="en-US"/>
              <a:t>Click to edit Master title style</a:t>
            </a:r>
          </a:p>
        </p:txBody>
      </p:sp>
      <p:sp>
        <p:nvSpPr>
          <p:cNvPr id="3" name="Picture Placeholder 2"/>
          <p:cNvSpPr>
            <a:spLocks noGrp="1"/>
          </p:cNvSpPr>
          <p:nvPr>
            <p:ph type="pic" idx="1"/>
          </p:nvPr>
        </p:nvSpPr>
        <p:spPr>
          <a:xfrm>
            <a:off x="9718482" y="1974855"/>
            <a:ext cx="11572877" cy="9747251"/>
          </a:xfrm>
        </p:spPr>
        <p:txBody>
          <a:bodyPr/>
          <a:lstStyle>
            <a:lvl1pPr marL="0" indent="0">
              <a:buNone/>
              <a:defRPr sz="4267"/>
            </a:lvl1pPr>
            <a:lvl2pPr marL="609570" indent="0">
              <a:buNone/>
              <a:defRPr sz="3733"/>
            </a:lvl2pPr>
            <a:lvl3pPr marL="1219140" indent="0">
              <a:buNone/>
              <a:defRPr sz="3200"/>
            </a:lvl3pPr>
            <a:lvl4pPr marL="1828709" indent="0">
              <a:buNone/>
              <a:defRPr sz="2667"/>
            </a:lvl4pPr>
            <a:lvl5pPr marL="2438278" indent="0">
              <a:buNone/>
              <a:defRPr sz="2667"/>
            </a:lvl5pPr>
            <a:lvl6pPr marL="3047848" indent="0">
              <a:buNone/>
              <a:defRPr sz="2667"/>
            </a:lvl6pPr>
            <a:lvl7pPr marL="3657418" indent="0">
              <a:buNone/>
              <a:defRPr sz="2667"/>
            </a:lvl7pPr>
            <a:lvl8pPr marL="4266987" indent="0">
              <a:buNone/>
              <a:defRPr sz="2667"/>
            </a:lvl8pPr>
            <a:lvl9pPr marL="4876557" indent="0">
              <a:buNone/>
              <a:defRPr sz="2667"/>
            </a:lvl9pPr>
          </a:lstStyle>
          <a:p>
            <a:endParaRPr lang="en-US"/>
          </a:p>
        </p:txBody>
      </p:sp>
      <p:sp>
        <p:nvSpPr>
          <p:cNvPr id="4" name="Text Placeholder 3"/>
          <p:cNvSpPr>
            <a:spLocks noGrp="1"/>
          </p:cNvSpPr>
          <p:nvPr>
            <p:ph type="body" sz="half" idx="2"/>
          </p:nvPr>
        </p:nvSpPr>
        <p:spPr>
          <a:xfrm>
            <a:off x="1574609" y="4114801"/>
            <a:ext cx="7372943" cy="7623176"/>
          </a:xfrm>
        </p:spPr>
        <p:txBody>
          <a:bodyPr/>
          <a:lstStyle>
            <a:lvl1pPr marL="0" indent="0">
              <a:buNone/>
              <a:defRPr sz="2133"/>
            </a:lvl1pPr>
            <a:lvl2pPr marL="609570" indent="0">
              <a:buNone/>
              <a:defRPr sz="1867"/>
            </a:lvl2pPr>
            <a:lvl3pPr marL="1219140" indent="0">
              <a:buNone/>
              <a:defRPr sz="1600"/>
            </a:lvl3pPr>
            <a:lvl4pPr marL="1828709" indent="0">
              <a:buNone/>
              <a:defRPr sz="1333"/>
            </a:lvl4pPr>
            <a:lvl5pPr marL="2438278" indent="0">
              <a:buNone/>
              <a:defRPr sz="1333"/>
            </a:lvl5pPr>
            <a:lvl6pPr marL="3047848" indent="0">
              <a:buNone/>
              <a:defRPr sz="1333"/>
            </a:lvl6pPr>
            <a:lvl7pPr marL="3657418" indent="0">
              <a:buNone/>
              <a:defRPr sz="1333"/>
            </a:lvl7pPr>
            <a:lvl8pPr marL="4266987" indent="0">
              <a:buNone/>
              <a:defRPr sz="1333"/>
            </a:lvl8pPr>
            <a:lvl9pPr marL="4876557"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fld id="{4F0B463C-5952-4FB0-9D39-689E257659D4}" type="datetimeFigureOut">
              <a:rPr lang="en-US" smtClean="0"/>
              <a:t>03/27/2025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5AF66-AD3C-47F1-9246-9792FCD1FCA2}" type="slidenum">
              <a:rPr lang="en-US" smtClean="0"/>
              <a:t>‹#›</a:t>
            </a:fld>
            <a:endParaRPr lang="en-US"/>
          </a:p>
        </p:txBody>
      </p:sp>
    </p:spTree>
    <p:extLst>
      <p:ext uri="{BB962C8B-B14F-4D97-AF65-F5344CB8AC3E}">
        <p14:creationId xmlns:p14="http://schemas.microsoft.com/office/powerpoint/2010/main" val="400599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71632" y="730255"/>
            <a:ext cx="19716750"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571632" y="3651251"/>
            <a:ext cx="19716750" cy="87026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571627" y="12712705"/>
            <a:ext cx="5143500" cy="730250"/>
          </a:xfrm>
          <a:prstGeom prst="rect">
            <a:avLst/>
          </a:prstGeom>
        </p:spPr>
        <p:txBody>
          <a:bodyPr vert="horz" lIns="91440" tIns="45720" rIns="91440" bIns="45720" rtlCol="0" anchor="ctr"/>
          <a:lstStyle>
            <a:lvl1pPr algn="l">
              <a:defRPr sz="1600">
                <a:solidFill>
                  <a:schemeClr val="tx1">
                    <a:tint val="75000"/>
                  </a:schemeClr>
                </a:solidFill>
              </a:defRPr>
            </a:lvl1pPr>
          </a:lstStyle>
          <a:p>
            <a:fld id="{4F0B463C-5952-4FB0-9D39-689E257659D4}" type="datetimeFigureOut">
              <a:rPr lang="en-US" smtClean="0"/>
              <a:t>03/27/2025</a:t>
            </a:fld>
            <a:endParaRPr lang="en-US"/>
          </a:p>
        </p:txBody>
      </p:sp>
      <p:sp>
        <p:nvSpPr>
          <p:cNvPr id="5" name="Footer Placeholder 4"/>
          <p:cNvSpPr>
            <a:spLocks noGrp="1"/>
          </p:cNvSpPr>
          <p:nvPr>
            <p:ph type="ftr" sz="quarter" idx="3"/>
          </p:nvPr>
        </p:nvSpPr>
        <p:spPr>
          <a:xfrm>
            <a:off x="7572382" y="12712705"/>
            <a:ext cx="7715250" cy="73025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144877" y="12712705"/>
            <a:ext cx="5143500" cy="730250"/>
          </a:xfrm>
          <a:prstGeom prst="rect">
            <a:avLst/>
          </a:prstGeom>
        </p:spPr>
        <p:txBody>
          <a:bodyPr vert="horz" lIns="91440" tIns="45720" rIns="91440" bIns="45720" rtlCol="0" anchor="ctr"/>
          <a:lstStyle>
            <a:lvl1pPr algn="r">
              <a:defRPr sz="1600">
                <a:solidFill>
                  <a:schemeClr val="tx1">
                    <a:tint val="75000"/>
                  </a:schemeClr>
                </a:solidFill>
              </a:defRPr>
            </a:lvl1pPr>
          </a:lstStyle>
          <a:p>
            <a:fld id="{2565AF66-AD3C-47F1-9246-9792FCD1FCA2}" type="slidenum">
              <a:rPr lang="en-US" smtClean="0"/>
              <a:t>‹#›</a:t>
            </a:fld>
            <a:endParaRPr lang="en-US"/>
          </a:p>
        </p:txBody>
      </p:sp>
    </p:spTree>
    <p:extLst>
      <p:ext uri="{BB962C8B-B14F-4D97-AF65-F5344CB8AC3E}">
        <p14:creationId xmlns:p14="http://schemas.microsoft.com/office/powerpoint/2010/main" val="1912621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14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84" indent="-304784" algn="l" defTabSz="121914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54" indent="-304784" algn="l" defTabSz="121914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25" indent="-304784" algn="l" defTabSz="121914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493"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06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63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20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77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341"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78706267-8FD1-4883-6EF0-CB76CBFE72A6}"/>
              </a:ext>
            </a:extLst>
          </p:cNvPr>
          <p:cNvGrpSpPr/>
          <p:nvPr/>
        </p:nvGrpSpPr>
        <p:grpSpPr>
          <a:xfrm>
            <a:off x="6286500" y="511314"/>
            <a:ext cx="10204704" cy="12693372"/>
            <a:chOff x="0" y="406425"/>
            <a:chExt cx="6803136" cy="8462248"/>
          </a:xfrm>
        </p:grpSpPr>
        <p:cxnSp>
          <p:nvCxnSpPr>
            <p:cNvPr id="30" name="Straight Arrow Connector 29"/>
            <p:cNvCxnSpPr>
              <a:cxnSpLocks/>
              <a:stCxn id="5" idx="2"/>
              <a:endCxn id="6" idx="0"/>
            </p:cNvCxnSpPr>
            <p:nvPr/>
          </p:nvCxnSpPr>
          <p:spPr>
            <a:xfrm flipH="1">
              <a:off x="3439908" y="644788"/>
              <a:ext cx="1" cy="18858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2268333" y="406425"/>
              <a:ext cx="2343150"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A : Population totale</a:t>
              </a:r>
            </a:p>
          </p:txBody>
        </p:sp>
        <p:sp>
          <p:nvSpPr>
            <p:cNvPr id="6" name="Rounded Rectangle 5"/>
            <p:cNvSpPr/>
            <p:nvPr/>
          </p:nvSpPr>
          <p:spPr>
            <a:xfrm>
              <a:off x="800100" y="833372"/>
              <a:ext cx="5279616"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B : Nb total de FAP dans le pays/région/district </a:t>
              </a:r>
              <a:r>
                <a:rPr lang="fr-FR" sz="1200" dirty="0">
                  <a:solidFill>
                    <a:schemeClr val="accent4"/>
                  </a:solidFill>
                  <a:ea typeface="Times New Roman" panose="02020603050405020304" pitchFamily="18" charset="0"/>
                  <a:cs typeface="Times New Roman" panose="02020603050405020304" pitchFamily="18" charset="0"/>
                </a:rPr>
                <a:t> = </a:t>
              </a:r>
              <a:r>
                <a:rPr lang="fr-FR" sz="1200" dirty="0">
                  <a:solidFill>
                    <a:schemeClr val="accent4"/>
                  </a:solidFill>
                </a:rPr>
                <a:t>A × % de FAP</a:t>
              </a:r>
            </a:p>
          </p:txBody>
        </p:sp>
        <p:sp>
          <p:nvSpPr>
            <p:cNvPr id="7" name="Rounded Rectangle 6"/>
            <p:cNvSpPr/>
            <p:nvPr/>
          </p:nvSpPr>
          <p:spPr>
            <a:xfrm>
              <a:off x="394213" y="1329020"/>
              <a:ext cx="2503415" cy="879217"/>
            </a:xfrm>
            <a:prstGeom prst="roundRect">
              <a:avLst>
                <a:gd name="adj" fmla="val 984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C : Nb de FAP qui utilisent des méthodes modernes à courte durée d’action</a:t>
              </a:r>
            </a:p>
            <a:p>
              <a:pPr algn="ctr"/>
              <a:r>
                <a:rPr lang="fr-FR" sz="1200" dirty="0">
                  <a:solidFill>
                    <a:schemeClr val="accent4"/>
                  </a:solidFill>
                </a:rPr>
                <a:t>C1 = B × TPC en % des préservatifs masculins ;</a:t>
              </a:r>
            </a:p>
            <a:p>
              <a:pPr algn="ctr"/>
              <a:r>
                <a:rPr lang="fr-FR" sz="1200" dirty="0">
                  <a:solidFill>
                    <a:schemeClr val="accent4"/>
                  </a:solidFill>
                </a:rPr>
                <a:t>C2 = B × TPC en % des préservatifs féminins ;</a:t>
              </a:r>
            </a:p>
            <a:p>
              <a:pPr algn="ctr"/>
              <a:r>
                <a:rPr lang="fr-FR" sz="1200" dirty="0">
                  <a:solidFill>
                    <a:schemeClr val="accent4"/>
                  </a:solidFill>
                </a:rPr>
                <a:t>C3 = B × TPC en % des pilules orales ;</a:t>
              </a:r>
            </a:p>
            <a:p>
              <a:pPr algn="ctr"/>
              <a:r>
                <a:rPr lang="fr-FR" sz="1200" dirty="0">
                  <a:solidFill>
                    <a:schemeClr val="accent4"/>
                  </a:solidFill>
                </a:rPr>
                <a:t>C4 = B × TPC en % des injectables</a:t>
              </a:r>
            </a:p>
          </p:txBody>
        </p:sp>
        <p:sp>
          <p:nvSpPr>
            <p:cNvPr id="8" name="Rounded Rectangle 7"/>
            <p:cNvSpPr/>
            <p:nvPr/>
          </p:nvSpPr>
          <p:spPr>
            <a:xfrm>
              <a:off x="1133477" y="4196622"/>
              <a:ext cx="4612862"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cs typeface="Times New Roman" panose="02020603050405020304" pitchFamily="18" charset="0"/>
                </a:rPr>
                <a:t>H : Nb de FAP ayant des besoins en matière de PCU </a:t>
              </a:r>
              <a:r>
                <a:rPr lang="fr-FR" sz="1200" dirty="0">
                  <a:solidFill>
                    <a:schemeClr val="accent4"/>
                  </a:solidFill>
                  <a:cs typeface="Times New Roman" panose="02020603050405020304" pitchFamily="18" charset="0"/>
                </a:rPr>
                <a:t> = D + </a:t>
              </a:r>
              <a:r>
                <a:rPr lang="fr-FR" sz="1200" dirty="0">
                  <a:solidFill>
                    <a:schemeClr val="accent4"/>
                  </a:solidFill>
                </a:rPr>
                <a:t>E + G</a:t>
              </a:r>
            </a:p>
          </p:txBody>
        </p:sp>
        <p:sp>
          <p:nvSpPr>
            <p:cNvPr id="9" name="Rounded Rectangle 8"/>
            <p:cNvSpPr/>
            <p:nvPr/>
          </p:nvSpPr>
          <p:spPr>
            <a:xfrm>
              <a:off x="714375" y="5540170"/>
              <a:ext cx="1863090" cy="646985"/>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K : Nb de FAP ayant accès à la PCU dans le secteur public</a:t>
              </a:r>
            </a:p>
            <a:p>
              <a:pPr algn="ctr"/>
              <a:r>
                <a:rPr lang="fr-FR" sz="1200" dirty="0">
                  <a:solidFill>
                    <a:schemeClr val="accent4"/>
                  </a:solidFill>
                  <a:ea typeface="Times New Roman" panose="02020603050405020304" pitchFamily="18" charset="0"/>
                  <a:cs typeface="Times New Roman" panose="02020603050405020304" pitchFamily="18" charset="0"/>
                </a:rPr>
                <a:t>= J ×</a:t>
              </a:r>
              <a:r>
                <a:rPr lang="fr-FR" sz="1200" dirty="0">
                  <a:solidFill>
                    <a:schemeClr val="accent4"/>
                  </a:solidFill>
                </a:rPr>
                <a:t> % de FAP y ayant accès dans le secteur public</a:t>
              </a:r>
            </a:p>
          </p:txBody>
        </p:sp>
        <p:sp>
          <p:nvSpPr>
            <p:cNvPr id="10" name="Rounded Rectangle 9"/>
            <p:cNvSpPr/>
            <p:nvPr/>
          </p:nvSpPr>
          <p:spPr>
            <a:xfrm>
              <a:off x="1133477" y="4603256"/>
              <a:ext cx="4612862"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I : Nb de FAP qui connaissent la PCU </a:t>
              </a:r>
              <a:r>
                <a:rPr lang="fr-FR" sz="1200" dirty="0">
                  <a:solidFill>
                    <a:schemeClr val="accent4"/>
                  </a:solidFill>
                  <a:ea typeface="Times New Roman" panose="02020603050405020304" pitchFamily="18" charset="0"/>
                  <a:cs typeface="Times New Roman" panose="02020603050405020304" pitchFamily="18" charset="0"/>
                </a:rPr>
                <a:t>= H</a:t>
              </a:r>
              <a:r>
                <a:rPr lang="fr-FR" sz="1200" dirty="0">
                  <a:solidFill>
                    <a:schemeClr val="accent4"/>
                  </a:solidFill>
                </a:rPr>
                <a:t> × % de FAP qui connaissent la PCU</a:t>
              </a:r>
            </a:p>
          </p:txBody>
        </p:sp>
        <p:sp>
          <p:nvSpPr>
            <p:cNvPr id="12" name="Rounded Rectangle 11"/>
            <p:cNvSpPr/>
            <p:nvPr/>
          </p:nvSpPr>
          <p:spPr>
            <a:xfrm>
              <a:off x="858911" y="2466941"/>
              <a:ext cx="1574018" cy="1488519"/>
            </a:xfrm>
            <a:prstGeom prst="roundRect">
              <a:avLst>
                <a:gd name="adj" fmla="val 569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D : Nb de FAP confrontées à un échec de contraception </a:t>
              </a:r>
            </a:p>
            <a:p>
              <a:pPr algn="ctr"/>
              <a:r>
                <a:rPr lang="fr-FR" sz="1200" dirty="0">
                  <a:solidFill>
                    <a:srgbClr val="000000"/>
                  </a:solidFill>
                  <a:ea typeface="Times New Roman" panose="02020603050405020304" pitchFamily="18" charset="0"/>
                  <a:cs typeface="Times New Roman" panose="02020603050405020304" pitchFamily="18" charset="0"/>
                </a:rPr>
                <a:t>D = D1 + D2 + D3 + D4, où </a:t>
              </a:r>
            </a:p>
            <a:p>
              <a:pPr algn="ctr"/>
              <a:r>
                <a:rPr lang="fr-FR" sz="1200" dirty="0">
                  <a:solidFill>
                    <a:schemeClr val="accent4"/>
                  </a:solidFill>
                </a:rPr>
                <a:t>D1 = C1 × taux d’échec en % des préservatifs masculins ;</a:t>
              </a:r>
            </a:p>
            <a:p>
              <a:pPr algn="ctr"/>
              <a:r>
                <a:rPr lang="fr-FR" sz="1200" dirty="0">
                  <a:solidFill>
                    <a:schemeClr val="accent4"/>
                  </a:solidFill>
                </a:rPr>
                <a:t>D2 = C2 × taux d’échec en % des préservatifs féminins ;</a:t>
              </a:r>
            </a:p>
            <a:p>
              <a:pPr algn="ctr"/>
              <a:r>
                <a:rPr lang="fr-FR" sz="1200" dirty="0">
                  <a:solidFill>
                    <a:schemeClr val="accent4"/>
                  </a:solidFill>
                </a:rPr>
                <a:t>D3 = C3 × taux d’échec en % des pilules orales ;</a:t>
              </a:r>
            </a:p>
            <a:p>
              <a:pPr algn="ctr"/>
              <a:r>
                <a:rPr lang="fr-FR" sz="1200" dirty="0">
                  <a:solidFill>
                    <a:schemeClr val="accent4"/>
                  </a:solidFill>
                </a:rPr>
                <a:t>D4 = C4 × taux d’échec en % des injectables</a:t>
              </a:r>
            </a:p>
          </p:txBody>
        </p:sp>
        <p:sp>
          <p:nvSpPr>
            <p:cNvPr id="13" name="Rounded Rectangle 12"/>
            <p:cNvSpPr/>
            <p:nvPr/>
          </p:nvSpPr>
          <p:spPr>
            <a:xfrm>
              <a:off x="4435225" y="2742949"/>
              <a:ext cx="1418778" cy="936502"/>
            </a:xfrm>
            <a:prstGeom prst="roundRect">
              <a:avLst>
                <a:gd name="adj" fmla="val 11243"/>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r>
                <a:rPr lang="fr-FR" sz="1200" dirty="0">
                  <a:solidFill>
                    <a:srgbClr val="000000"/>
                  </a:solidFill>
                  <a:cs typeface="Times New Roman" panose="02020603050405020304" pitchFamily="18" charset="0"/>
                </a:rPr>
                <a:t>G : FAP exposées à un risque de grossesse suite à un viol, par an </a:t>
              </a:r>
            </a:p>
            <a:p>
              <a:pPr algn="ctr"/>
              <a:r>
                <a:rPr lang="fr-FR" sz="1200" dirty="0">
                  <a:solidFill>
                    <a:schemeClr val="accent4"/>
                  </a:solidFill>
                </a:rPr>
                <a:t>= B × incidence du viol en % × (100 % - F)</a:t>
              </a:r>
            </a:p>
          </p:txBody>
        </p:sp>
        <p:sp>
          <p:nvSpPr>
            <p:cNvPr id="14" name="Rounded Rectangle 13"/>
            <p:cNvSpPr/>
            <p:nvPr/>
          </p:nvSpPr>
          <p:spPr>
            <a:xfrm>
              <a:off x="1133477" y="5010583"/>
              <a:ext cx="4612862"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a:solidFill>
                    <a:srgbClr val="000000"/>
                  </a:solidFill>
                  <a:ea typeface="Times New Roman" panose="02020603050405020304" pitchFamily="18" charset="0"/>
                  <a:cs typeface="Times New Roman" panose="02020603050405020304" pitchFamily="18" charset="0"/>
                </a:rPr>
                <a:t>J : Nb de FAP ayant accès à/utilisant la PCU</a:t>
              </a:r>
              <a:r>
                <a:rPr lang="fr-FR" sz="1200">
                  <a:solidFill>
                    <a:schemeClr val="accent4"/>
                  </a:solidFill>
                  <a:ea typeface="Times New Roman" panose="02020603050405020304" pitchFamily="18" charset="0"/>
                  <a:cs typeface="Times New Roman" panose="02020603050405020304" pitchFamily="18" charset="0"/>
                </a:rPr>
                <a:t> = I</a:t>
              </a:r>
              <a:r>
                <a:rPr lang="fr-FR" sz="1200">
                  <a:solidFill>
                    <a:schemeClr val="accent4"/>
                  </a:solidFill>
                </a:rPr>
                <a:t> × % de FAP ayant accès à/utilisant la PCU</a:t>
              </a:r>
            </a:p>
          </p:txBody>
        </p:sp>
        <p:sp>
          <p:nvSpPr>
            <p:cNvPr id="15" name="Rounded Rectangle 14"/>
            <p:cNvSpPr/>
            <p:nvPr/>
          </p:nvSpPr>
          <p:spPr>
            <a:xfrm>
              <a:off x="4180059" y="5540170"/>
              <a:ext cx="1929110" cy="646985"/>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L : Nb de FAP ayant accès à la PCU dans le secteur du </a:t>
              </a:r>
              <a:r>
                <a:rPr lang="en-US" sz="1200" dirty="0">
                  <a:solidFill>
                    <a:srgbClr val="000000"/>
                  </a:solidFill>
                  <a:ea typeface="Times New Roman" panose="02020603050405020304" pitchFamily="18" charset="0"/>
                  <a:cs typeface="Times New Roman" panose="02020603050405020304" pitchFamily="18" charset="0"/>
                </a:rPr>
                <a:t>marketing social</a:t>
              </a:r>
              <a:endParaRPr lang="fr-FR" sz="1200" dirty="0">
                <a:solidFill>
                  <a:srgbClr val="000000"/>
                </a:solidFill>
                <a:ea typeface="Times New Roman" panose="02020603050405020304" pitchFamily="18" charset="0"/>
                <a:cs typeface="Times New Roman" panose="02020603050405020304" pitchFamily="18" charset="0"/>
              </a:endParaRPr>
            </a:p>
            <a:p>
              <a:pPr algn="ctr"/>
              <a:r>
                <a:rPr lang="fr-FR" sz="1200" dirty="0">
                  <a:solidFill>
                    <a:schemeClr val="accent4"/>
                  </a:solidFill>
                  <a:ea typeface="Times New Roman" panose="02020603050405020304" pitchFamily="18" charset="0"/>
                  <a:cs typeface="Times New Roman" panose="02020603050405020304" pitchFamily="18" charset="0"/>
                </a:rPr>
                <a:t>= J</a:t>
              </a:r>
              <a:r>
                <a:rPr lang="fr-FR" sz="1200" dirty="0">
                  <a:solidFill>
                    <a:schemeClr val="accent4"/>
                  </a:solidFill>
                </a:rPr>
                <a:t> × % de FAP y ayant accès dans le secteur du marketing social</a:t>
              </a:r>
            </a:p>
          </p:txBody>
        </p:sp>
        <p:sp>
          <p:nvSpPr>
            <p:cNvPr id="17" name="Rounded Rectangle 16"/>
            <p:cNvSpPr/>
            <p:nvPr/>
          </p:nvSpPr>
          <p:spPr>
            <a:xfrm>
              <a:off x="54864" y="6486664"/>
              <a:ext cx="1645920" cy="618708"/>
            </a:xfrm>
            <a:prstGeom prst="roundRect">
              <a:avLst>
                <a:gd name="adj" fmla="val 10700"/>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M1 : Nb de femmes qui utilisent le </a:t>
              </a:r>
              <a:r>
                <a:rPr lang="fr-FR" sz="1200" dirty="0" err="1">
                  <a:solidFill>
                    <a:srgbClr val="000000"/>
                  </a:solidFill>
                  <a:ea typeface="Times New Roman" panose="02020603050405020304" pitchFamily="18" charset="0"/>
                  <a:cs typeface="Times New Roman" panose="02020603050405020304" pitchFamily="18" charset="0"/>
                </a:rPr>
                <a:t>lévonorgestrel</a:t>
              </a:r>
              <a:r>
                <a:rPr lang="fr-FR" sz="1200" dirty="0">
                  <a:solidFill>
                    <a:srgbClr val="000000"/>
                  </a:solidFill>
                  <a:ea typeface="Times New Roman" panose="02020603050405020304" pitchFamily="18" charset="0"/>
                  <a:cs typeface="Times New Roman" panose="02020603050405020304" pitchFamily="18" charset="0"/>
                </a:rPr>
                <a:t> 1,5 mg </a:t>
              </a:r>
            </a:p>
            <a:p>
              <a:pPr algn="ctr"/>
              <a:r>
                <a:rPr lang="fr-FR" sz="1200" dirty="0">
                  <a:solidFill>
                    <a:schemeClr val="accent4"/>
                  </a:solidFill>
                  <a:ea typeface="Times New Roman" panose="02020603050405020304" pitchFamily="18" charset="0"/>
                  <a:cs typeface="Times New Roman" panose="02020603050405020304" pitchFamily="18" charset="0"/>
                </a:rPr>
                <a:t>= K</a:t>
              </a:r>
              <a:r>
                <a:rPr lang="fr-FR" sz="1200" dirty="0">
                  <a:solidFill>
                    <a:schemeClr val="accent4"/>
                  </a:solidFill>
                </a:rPr>
                <a:t> × % de femmes qui utilisent le </a:t>
              </a:r>
              <a:r>
                <a:rPr lang="fr-FR" sz="1200" dirty="0" err="1">
                  <a:solidFill>
                    <a:schemeClr val="accent4"/>
                  </a:solidFill>
                </a:rPr>
                <a:t>lévonorgestrel</a:t>
              </a:r>
              <a:r>
                <a:rPr lang="fr-FR" sz="1200" dirty="0">
                  <a:solidFill>
                    <a:schemeClr val="accent4"/>
                  </a:solidFill>
                </a:rPr>
                <a:t> 1,5 mg</a:t>
              </a:r>
            </a:p>
          </p:txBody>
        </p:sp>
        <p:sp>
          <p:nvSpPr>
            <p:cNvPr id="18" name="Rounded Rectangle 17"/>
            <p:cNvSpPr/>
            <p:nvPr/>
          </p:nvSpPr>
          <p:spPr>
            <a:xfrm>
              <a:off x="1755648" y="6489491"/>
              <a:ext cx="1645920" cy="613053"/>
            </a:xfrm>
            <a:prstGeom prst="roundRect">
              <a:avLst>
                <a:gd name="adj" fmla="val 9208"/>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M2 :  Nb de femmes qui utilisent le lévonorgestrel 0,75 mg </a:t>
              </a:r>
            </a:p>
            <a:p>
              <a:pPr algn="ctr"/>
              <a:r>
                <a:rPr lang="fr-FR" sz="1200" dirty="0">
                  <a:solidFill>
                    <a:schemeClr val="accent4"/>
                  </a:solidFill>
                  <a:ea typeface="Times New Roman" panose="02020603050405020304" pitchFamily="18" charset="0"/>
                  <a:cs typeface="Times New Roman" panose="02020603050405020304" pitchFamily="18" charset="0"/>
                </a:rPr>
                <a:t>= K</a:t>
              </a:r>
              <a:r>
                <a:rPr lang="fr-FR" sz="1200" dirty="0">
                  <a:solidFill>
                    <a:schemeClr val="accent4"/>
                  </a:solidFill>
                </a:rPr>
                <a:t> × % de femmes qui utilisent le lévonorgestrel 0,75 mg</a:t>
              </a:r>
            </a:p>
          </p:txBody>
        </p:sp>
        <p:sp>
          <p:nvSpPr>
            <p:cNvPr id="21" name="Rounded Rectangle 20"/>
            <p:cNvSpPr/>
            <p:nvPr/>
          </p:nvSpPr>
          <p:spPr>
            <a:xfrm>
              <a:off x="3456432" y="6523358"/>
              <a:ext cx="1645920" cy="613053"/>
            </a:xfrm>
            <a:prstGeom prst="roundRect">
              <a:avLst>
                <a:gd name="adj" fmla="val 809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N1 : Nb de femmes qui utilisent le </a:t>
              </a:r>
              <a:r>
                <a:rPr lang="fr-FR" sz="1200" dirty="0" err="1">
                  <a:solidFill>
                    <a:srgbClr val="000000"/>
                  </a:solidFill>
                  <a:ea typeface="Times New Roman" panose="02020603050405020304" pitchFamily="18" charset="0"/>
                  <a:cs typeface="Times New Roman" panose="02020603050405020304" pitchFamily="18" charset="0"/>
                </a:rPr>
                <a:t>lévonorgestrel</a:t>
              </a:r>
              <a:r>
                <a:rPr lang="fr-FR" sz="1200" dirty="0">
                  <a:solidFill>
                    <a:srgbClr val="000000"/>
                  </a:solidFill>
                  <a:ea typeface="Times New Roman" panose="02020603050405020304" pitchFamily="18" charset="0"/>
                  <a:cs typeface="Times New Roman" panose="02020603050405020304" pitchFamily="18" charset="0"/>
                </a:rPr>
                <a:t> 1,5 mg</a:t>
              </a:r>
            </a:p>
            <a:p>
              <a:pPr algn="ctr"/>
              <a:r>
                <a:rPr lang="fr-FR" sz="1200" dirty="0">
                  <a:solidFill>
                    <a:schemeClr val="accent4"/>
                  </a:solidFill>
                  <a:ea typeface="Times New Roman" panose="02020603050405020304" pitchFamily="18" charset="0"/>
                  <a:cs typeface="Times New Roman" panose="02020603050405020304" pitchFamily="18" charset="0"/>
                </a:rPr>
                <a:t>= L</a:t>
              </a:r>
              <a:r>
                <a:rPr lang="fr-FR" sz="1200" dirty="0">
                  <a:solidFill>
                    <a:schemeClr val="accent4"/>
                  </a:solidFill>
                </a:rPr>
                <a:t> × % de femmes qui utilisent le </a:t>
              </a:r>
              <a:r>
                <a:rPr lang="fr-FR" sz="1200" dirty="0" err="1">
                  <a:solidFill>
                    <a:schemeClr val="accent4"/>
                  </a:solidFill>
                </a:rPr>
                <a:t>lévonorgestrel</a:t>
              </a:r>
              <a:r>
                <a:rPr lang="fr-FR" sz="1200" dirty="0">
                  <a:solidFill>
                    <a:schemeClr val="accent4"/>
                  </a:solidFill>
                </a:rPr>
                <a:t> 1,5 mg</a:t>
              </a:r>
            </a:p>
          </p:txBody>
        </p:sp>
        <p:sp>
          <p:nvSpPr>
            <p:cNvPr id="22" name="Rounded Rectangle 21"/>
            <p:cNvSpPr/>
            <p:nvPr/>
          </p:nvSpPr>
          <p:spPr>
            <a:xfrm>
              <a:off x="5157216" y="6523358"/>
              <a:ext cx="1645920" cy="613053"/>
            </a:xfrm>
            <a:prstGeom prst="roundRect">
              <a:avLst>
                <a:gd name="adj" fmla="val 809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N2 : Nb de femmes qui utilisent le lévonorgestrel 0,75 mg </a:t>
              </a:r>
            </a:p>
            <a:p>
              <a:pPr algn="ctr"/>
              <a:r>
                <a:rPr lang="fr-FR" sz="1200" dirty="0">
                  <a:solidFill>
                    <a:schemeClr val="accent4"/>
                  </a:solidFill>
                  <a:ea typeface="Times New Roman" panose="02020603050405020304" pitchFamily="18" charset="0"/>
                  <a:cs typeface="Times New Roman" panose="02020603050405020304" pitchFamily="18" charset="0"/>
                </a:rPr>
                <a:t>= L</a:t>
              </a:r>
              <a:r>
                <a:rPr lang="fr-FR" sz="1200" dirty="0">
                  <a:solidFill>
                    <a:schemeClr val="accent4"/>
                  </a:solidFill>
                </a:rPr>
                <a:t> × % de femmes qui utilisent le lévonorgestrel 0,75 mg</a:t>
              </a:r>
            </a:p>
          </p:txBody>
        </p:sp>
        <p:cxnSp>
          <p:nvCxnSpPr>
            <p:cNvPr id="23" name="Straight Arrow Connector 22"/>
            <p:cNvCxnSpPr>
              <a:cxnSpLocks/>
              <a:stCxn id="75" idx="2"/>
            </p:cNvCxnSpPr>
            <p:nvPr/>
          </p:nvCxnSpPr>
          <p:spPr>
            <a:xfrm>
              <a:off x="4584675" y="1651606"/>
              <a:ext cx="2" cy="109134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a:stCxn id="13" idx="2"/>
            </p:cNvCxnSpPr>
            <p:nvPr/>
          </p:nvCxnSpPr>
          <p:spPr>
            <a:xfrm>
              <a:off x="5144614" y="3679451"/>
              <a:ext cx="0" cy="64412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cxnSpLocks/>
              <a:stCxn id="8" idx="2"/>
              <a:endCxn id="10" idx="0"/>
            </p:cNvCxnSpPr>
            <p:nvPr/>
          </p:nvCxnSpPr>
          <p:spPr>
            <a:xfrm>
              <a:off x="3439909" y="4434986"/>
              <a:ext cx="0" cy="16827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a:stCxn id="10" idx="2"/>
              <a:endCxn id="14" idx="0"/>
            </p:cNvCxnSpPr>
            <p:nvPr/>
          </p:nvCxnSpPr>
          <p:spPr>
            <a:xfrm>
              <a:off x="3439909" y="4841620"/>
              <a:ext cx="0" cy="16896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Elbow Connector 49"/>
            <p:cNvCxnSpPr>
              <a:cxnSpLocks/>
              <a:stCxn id="9" idx="2"/>
              <a:endCxn id="17" idx="0"/>
            </p:cNvCxnSpPr>
            <p:nvPr/>
          </p:nvCxnSpPr>
          <p:spPr>
            <a:xfrm rot="5400000">
              <a:off x="1112119" y="5952862"/>
              <a:ext cx="299509" cy="76809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p:cNvCxnSpPr>
              <a:cxnSpLocks/>
              <a:stCxn id="9" idx="2"/>
              <a:endCxn id="18" idx="0"/>
            </p:cNvCxnSpPr>
            <p:nvPr/>
          </p:nvCxnSpPr>
          <p:spPr>
            <a:xfrm rot="16200000" flipH="1">
              <a:off x="1961097" y="5871979"/>
              <a:ext cx="302335" cy="93268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a:cxnSpLocks/>
              <a:stCxn id="15" idx="2"/>
              <a:endCxn id="21" idx="0"/>
            </p:cNvCxnSpPr>
            <p:nvPr/>
          </p:nvCxnSpPr>
          <p:spPr>
            <a:xfrm rot="5400000">
              <a:off x="4543902" y="5922646"/>
              <a:ext cx="336203" cy="865223"/>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cxnSpLocks/>
              <a:stCxn id="15" idx="2"/>
              <a:endCxn id="22" idx="0"/>
            </p:cNvCxnSpPr>
            <p:nvPr/>
          </p:nvCxnSpPr>
          <p:spPr>
            <a:xfrm rot="16200000" flipH="1">
              <a:off x="5394294" y="5937476"/>
              <a:ext cx="336203" cy="835561"/>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9"/>
            <p:cNvCxnSpPr>
              <a:cxnSpLocks/>
              <a:stCxn id="17" idx="2"/>
              <a:endCxn id="42" idx="0"/>
            </p:cNvCxnSpPr>
            <p:nvPr/>
          </p:nvCxnSpPr>
          <p:spPr>
            <a:xfrm rot="16200000" flipH="1">
              <a:off x="1068165" y="6915031"/>
              <a:ext cx="387414" cy="768096"/>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Elbow Connector 62"/>
            <p:cNvCxnSpPr>
              <a:cxnSpLocks/>
              <a:stCxn id="18" idx="2"/>
              <a:endCxn id="43" idx="0"/>
            </p:cNvCxnSpPr>
            <p:nvPr/>
          </p:nvCxnSpPr>
          <p:spPr>
            <a:xfrm rot="16200000" flipH="1">
              <a:off x="3686591" y="5994561"/>
              <a:ext cx="350040" cy="2566006"/>
            </a:xfrm>
            <a:prstGeom prst="bentConnector3">
              <a:avLst>
                <a:gd name="adj1" fmla="val 50000"/>
              </a:avLst>
            </a:prstGeom>
            <a:ln w="190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Elbow Connector 65"/>
            <p:cNvCxnSpPr>
              <a:cxnSpLocks/>
              <a:stCxn id="21" idx="2"/>
              <a:endCxn id="42" idx="0"/>
            </p:cNvCxnSpPr>
            <p:nvPr/>
          </p:nvCxnSpPr>
          <p:spPr>
            <a:xfrm rot="5400000">
              <a:off x="2784469" y="5997863"/>
              <a:ext cx="356375" cy="2633472"/>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Elbow Connector 72"/>
            <p:cNvCxnSpPr>
              <a:cxnSpLocks/>
              <a:stCxn id="22" idx="2"/>
              <a:endCxn id="43" idx="0"/>
            </p:cNvCxnSpPr>
            <p:nvPr/>
          </p:nvCxnSpPr>
          <p:spPr>
            <a:xfrm rot="5400000">
              <a:off x="5404309" y="6876717"/>
              <a:ext cx="316173" cy="835562"/>
            </a:xfrm>
            <a:prstGeom prst="bentConnector3">
              <a:avLst>
                <a:gd name="adj1" fmla="val 50000"/>
              </a:avLst>
            </a:prstGeom>
            <a:ln w="190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Rounded Rectangle 41"/>
            <p:cNvSpPr/>
            <p:nvPr/>
          </p:nvSpPr>
          <p:spPr>
            <a:xfrm>
              <a:off x="0" y="7492786"/>
              <a:ext cx="3291840" cy="769501"/>
            </a:xfrm>
            <a:prstGeom prst="roundRect">
              <a:avLst>
                <a:gd name="adj" fmla="val 14067"/>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P1 et P2. Quantité de </a:t>
              </a:r>
              <a:r>
                <a:rPr lang="fr-FR" sz="1200" dirty="0" err="1">
                  <a:solidFill>
                    <a:srgbClr val="000000"/>
                  </a:solidFill>
                  <a:ea typeface="Times New Roman" panose="02020603050405020304" pitchFamily="18" charset="0"/>
                  <a:cs typeface="Times New Roman" panose="02020603050405020304" pitchFamily="18" charset="0"/>
                </a:rPr>
                <a:t>lévonorgestrel</a:t>
              </a:r>
              <a:r>
                <a:rPr lang="fr-FR" sz="1200" dirty="0">
                  <a:solidFill>
                    <a:srgbClr val="000000"/>
                  </a:solidFill>
                  <a:ea typeface="Times New Roman" panose="02020603050405020304" pitchFamily="18" charset="0"/>
                  <a:cs typeface="Times New Roman" panose="02020603050405020304" pitchFamily="18" charset="0"/>
                </a:rPr>
                <a:t>, </a:t>
              </a:r>
              <a:br>
                <a:rPr lang="fr-FR" sz="1200" dirty="0">
                  <a:solidFill>
                    <a:srgbClr val="000000"/>
                  </a:solidFill>
                  <a:ea typeface="Times New Roman" panose="02020603050405020304" pitchFamily="18" charset="0"/>
                  <a:cs typeface="Times New Roman" panose="02020603050405020304" pitchFamily="18" charset="0"/>
                </a:rPr>
              </a:br>
              <a:r>
                <a:rPr lang="fr-FR" sz="1200" dirty="0">
                  <a:solidFill>
                    <a:srgbClr val="000000"/>
                  </a:solidFill>
                  <a:ea typeface="Times New Roman" panose="02020603050405020304" pitchFamily="18" charset="0"/>
                  <a:cs typeface="Times New Roman" panose="02020603050405020304" pitchFamily="18" charset="0"/>
                </a:rPr>
                <a:t>comprimés de 1,5 mg (blister d’un comprimé) par secteur</a:t>
              </a:r>
            </a:p>
            <a:p>
              <a:pPr algn="ctr"/>
              <a:r>
                <a:rPr lang="fr-FR" sz="1200" dirty="0">
                  <a:solidFill>
                    <a:schemeClr val="accent4"/>
                  </a:solidFill>
                </a:rPr>
                <a:t>P1 : </a:t>
              </a:r>
              <a:r>
                <a:rPr lang="fr-FR" sz="1200" dirty="0" err="1">
                  <a:solidFill>
                    <a:schemeClr val="accent4"/>
                  </a:solidFill>
                </a:rPr>
                <a:t>qté</a:t>
              </a:r>
              <a:r>
                <a:rPr lang="fr-FR" sz="1200" dirty="0">
                  <a:solidFill>
                    <a:schemeClr val="accent4"/>
                  </a:solidFill>
                </a:rPr>
                <a:t> pour le secteur public = M1 × O ; </a:t>
              </a:r>
            </a:p>
            <a:p>
              <a:pPr algn="ctr"/>
              <a:r>
                <a:rPr lang="fr-FR" sz="1200" dirty="0">
                  <a:solidFill>
                    <a:schemeClr val="accent4"/>
                  </a:solidFill>
                </a:rPr>
                <a:t>P2 : </a:t>
              </a:r>
              <a:r>
                <a:rPr lang="fr-FR" sz="1200" dirty="0" err="1">
                  <a:solidFill>
                    <a:schemeClr val="accent4"/>
                  </a:solidFill>
                </a:rPr>
                <a:t>qté</a:t>
              </a:r>
              <a:r>
                <a:rPr lang="fr-FR" sz="1200" dirty="0">
                  <a:solidFill>
                    <a:schemeClr val="accent4"/>
                  </a:solidFill>
                </a:rPr>
                <a:t> pour le secteur du marketing social = N1 × O, </a:t>
              </a:r>
            </a:p>
            <a:p>
              <a:pPr algn="ctr"/>
              <a:r>
                <a:rPr lang="fr-FR" sz="1200" dirty="0">
                  <a:solidFill>
                    <a:schemeClr val="accent4"/>
                  </a:solidFill>
                </a:rPr>
                <a:t>où O = 1 blister d’un comprimé</a:t>
              </a:r>
            </a:p>
          </p:txBody>
        </p:sp>
        <p:sp>
          <p:nvSpPr>
            <p:cNvPr id="43" name="Rounded Rectangle 42"/>
            <p:cNvSpPr/>
            <p:nvPr/>
          </p:nvSpPr>
          <p:spPr>
            <a:xfrm>
              <a:off x="3703404" y="7452584"/>
              <a:ext cx="2882420" cy="748963"/>
            </a:xfrm>
            <a:prstGeom prst="roundRect">
              <a:avLst>
                <a:gd name="adj" fmla="val 10167"/>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R1 et R2. Quantité de lévonorgestrel, comprimés de 0,75 mg (blister de 2 comprimés) par secteur</a:t>
              </a:r>
            </a:p>
            <a:p>
              <a:pPr algn="ctr"/>
              <a:r>
                <a:rPr lang="fr-FR" sz="1200" dirty="0">
                  <a:solidFill>
                    <a:schemeClr val="accent4"/>
                  </a:solidFill>
                </a:rPr>
                <a:t>R1 : </a:t>
              </a:r>
              <a:r>
                <a:rPr lang="fr-FR" sz="1200" dirty="0" err="1">
                  <a:solidFill>
                    <a:schemeClr val="accent4"/>
                  </a:solidFill>
                </a:rPr>
                <a:t>qté</a:t>
              </a:r>
              <a:r>
                <a:rPr lang="fr-FR" sz="1200" dirty="0">
                  <a:solidFill>
                    <a:schemeClr val="accent4"/>
                  </a:solidFill>
                </a:rPr>
                <a:t> pour le secteur public = M2 × Q ; </a:t>
              </a:r>
            </a:p>
            <a:p>
              <a:pPr algn="ctr"/>
              <a:r>
                <a:rPr lang="fr-FR" sz="1200" dirty="0">
                  <a:solidFill>
                    <a:schemeClr val="accent4"/>
                  </a:solidFill>
                </a:rPr>
                <a:t>R2 : </a:t>
              </a:r>
              <a:r>
                <a:rPr lang="fr-FR" sz="1200" dirty="0" err="1">
                  <a:solidFill>
                    <a:schemeClr val="accent4"/>
                  </a:solidFill>
                </a:rPr>
                <a:t>qté</a:t>
              </a:r>
              <a:r>
                <a:rPr lang="fr-FR" sz="1200" dirty="0">
                  <a:solidFill>
                    <a:schemeClr val="accent4"/>
                  </a:solidFill>
                </a:rPr>
                <a:t> pour le secteur du marketing social = N2 × Q, </a:t>
              </a:r>
            </a:p>
            <a:p>
              <a:pPr algn="ctr"/>
              <a:r>
                <a:rPr lang="fr-FR" sz="1200" dirty="0">
                  <a:solidFill>
                    <a:schemeClr val="accent4"/>
                  </a:solidFill>
                </a:rPr>
                <a:t>où Q = 1 blister de 2 comprimés </a:t>
              </a:r>
            </a:p>
          </p:txBody>
        </p:sp>
        <p:sp>
          <p:nvSpPr>
            <p:cNvPr id="45" name="Rounded Rectangle 44"/>
            <p:cNvSpPr/>
            <p:nvPr/>
          </p:nvSpPr>
          <p:spPr>
            <a:xfrm>
              <a:off x="367920" y="8494102"/>
              <a:ext cx="2556000" cy="37457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a:solidFill>
                    <a:srgbClr val="000000"/>
                  </a:solidFill>
                  <a:ea typeface="Times New Roman" panose="02020603050405020304" pitchFamily="18" charset="0"/>
                  <a:cs typeface="Times New Roman" panose="02020603050405020304" pitchFamily="18" charset="0"/>
                </a:rPr>
                <a:t>S. Quantité totale de lévonorgestrel, comprimés de 1,5 mg (blister d’un comprimé) </a:t>
              </a:r>
              <a:r>
                <a:rPr lang="fr-FR" sz="1200">
                  <a:solidFill>
                    <a:schemeClr val="accent4"/>
                  </a:solidFill>
                </a:rPr>
                <a:t>= P1 + P2</a:t>
              </a:r>
            </a:p>
          </p:txBody>
        </p:sp>
        <p:sp>
          <p:nvSpPr>
            <p:cNvPr id="46" name="Rounded Rectangle 45"/>
            <p:cNvSpPr/>
            <p:nvPr/>
          </p:nvSpPr>
          <p:spPr>
            <a:xfrm>
              <a:off x="3866614" y="8494101"/>
              <a:ext cx="2556000" cy="374571"/>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Times New Roman" panose="02020603050405020304" pitchFamily="18" charset="0"/>
                  <a:cs typeface="Times New Roman" panose="02020603050405020304" pitchFamily="18" charset="0"/>
                </a:rPr>
                <a:t>T. Quantité totale de </a:t>
              </a:r>
              <a:r>
                <a:rPr lang="fr-FR" sz="1200" dirty="0" err="1">
                  <a:solidFill>
                    <a:srgbClr val="000000"/>
                  </a:solidFill>
                  <a:ea typeface="Times New Roman" panose="02020603050405020304" pitchFamily="18" charset="0"/>
                  <a:cs typeface="Times New Roman" panose="02020603050405020304" pitchFamily="18" charset="0"/>
                </a:rPr>
                <a:t>lévonorgestrel</a:t>
              </a:r>
              <a:r>
                <a:rPr lang="fr-FR" sz="1200" dirty="0">
                  <a:solidFill>
                    <a:srgbClr val="000000"/>
                  </a:solidFill>
                  <a:ea typeface="Times New Roman" panose="02020603050405020304" pitchFamily="18" charset="0"/>
                  <a:cs typeface="Times New Roman" panose="02020603050405020304" pitchFamily="18" charset="0"/>
                </a:rPr>
                <a:t>, comprimés de 0,75 mg (blister de 2) </a:t>
              </a:r>
              <a:r>
                <a:rPr lang="fr-FR" sz="1200" dirty="0">
                  <a:solidFill>
                    <a:schemeClr val="accent4"/>
                  </a:solidFill>
                </a:rPr>
                <a:t>= R1 + R2</a:t>
              </a:r>
            </a:p>
          </p:txBody>
        </p:sp>
        <p:cxnSp>
          <p:nvCxnSpPr>
            <p:cNvPr id="49" name="Straight Arrow Connector 48"/>
            <p:cNvCxnSpPr>
              <a:cxnSpLocks/>
              <a:stCxn id="42" idx="2"/>
              <a:endCxn id="45" idx="0"/>
            </p:cNvCxnSpPr>
            <p:nvPr/>
          </p:nvCxnSpPr>
          <p:spPr>
            <a:xfrm>
              <a:off x="1645920" y="8262287"/>
              <a:ext cx="0" cy="23181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cxnSpLocks/>
              <a:stCxn id="43" idx="2"/>
              <a:endCxn id="46" idx="0"/>
            </p:cNvCxnSpPr>
            <p:nvPr/>
          </p:nvCxnSpPr>
          <p:spPr>
            <a:xfrm>
              <a:off x="5144614" y="8201548"/>
              <a:ext cx="0" cy="29255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Rounded Rectangle 6">
              <a:extLst>
                <a:ext uri="{FF2B5EF4-FFF2-40B4-BE49-F238E27FC236}">
                  <a16:creationId xmlns:a16="http://schemas.microsoft.com/office/drawing/2014/main" id="{A1C32134-CEEC-41DF-8B8F-7F8C3E2F25ED}"/>
                </a:ext>
              </a:extLst>
            </p:cNvPr>
            <p:cNvSpPr/>
            <p:nvPr/>
          </p:nvSpPr>
          <p:spPr>
            <a:xfrm>
              <a:off x="3828052" y="1293406"/>
              <a:ext cx="1513245" cy="358199"/>
            </a:xfrm>
            <a:prstGeom prst="roundRect">
              <a:avLst>
                <a:gd name="adj" fmla="val 9847"/>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a:solidFill>
                    <a:srgbClr val="000000"/>
                  </a:solidFill>
                  <a:ea typeface="Times New Roman" panose="02020603050405020304" pitchFamily="18" charset="0"/>
                  <a:cs typeface="Times New Roman" panose="02020603050405020304" pitchFamily="18" charset="0"/>
                </a:rPr>
                <a:t>F : </a:t>
              </a:r>
              <a:r>
                <a:rPr lang="fr-FR" sz="1200">
                  <a:solidFill>
                    <a:schemeClr val="accent4"/>
                  </a:solidFill>
                  <a:ea typeface="Times New Roman" panose="02020603050405020304" pitchFamily="18" charset="0"/>
                  <a:cs typeface="Times New Roman" panose="02020603050405020304" pitchFamily="18" charset="0"/>
                </a:rPr>
                <a:t>T</a:t>
              </a:r>
              <a:r>
                <a:rPr lang="fr-FR" sz="1200">
                  <a:solidFill>
                    <a:schemeClr val="accent4"/>
                  </a:solidFill>
                </a:rPr>
                <a:t>PC total en % pour les méthodes modernes</a:t>
              </a:r>
            </a:p>
          </p:txBody>
        </p:sp>
        <p:cxnSp>
          <p:nvCxnSpPr>
            <p:cNvPr id="94" name="Straight Arrow Connector 93">
              <a:extLst>
                <a:ext uri="{FF2B5EF4-FFF2-40B4-BE49-F238E27FC236}">
                  <a16:creationId xmlns:a16="http://schemas.microsoft.com/office/drawing/2014/main" id="{29EF2302-01B6-45AE-B9B3-C93E701CE4D0}"/>
                </a:ext>
              </a:extLst>
            </p:cNvPr>
            <p:cNvCxnSpPr>
              <a:cxnSpLocks/>
              <a:stCxn id="12" idx="2"/>
            </p:cNvCxnSpPr>
            <p:nvPr/>
          </p:nvCxnSpPr>
          <p:spPr>
            <a:xfrm flipH="1">
              <a:off x="1645920" y="3955460"/>
              <a:ext cx="1" cy="23264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Elbow Connector 57"/>
            <p:cNvCxnSpPr>
              <a:cxnSpLocks/>
              <a:stCxn id="7" idx="2"/>
              <a:endCxn id="12" idx="0"/>
            </p:cNvCxnSpPr>
            <p:nvPr/>
          </p:nvCxnSpPr>
          <p:spPr>
            <a:xfrm rot="5400000">
              <a:off x="1516570" y="2337589"/>
              <a:ext cx="258703" cy="1"/>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cxnSpLocks/>
            </p:cNvCxnSpPr>
            <p:nvPr/>
          </p:nvCxnSpPr>
          <p:spPr>
            <a:xfrm>
              <a:off x="5554133" y="1084505"/>
              <a:ext cx="0" cy="167656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cxnSpLocks/>
              <a:stCxn id="14" idx="2"/>
              <a:endCxn id="9" idx="0"/>
            </p:cNvCxnSpPr>
            <p:nvPr/>
          </p:nvCxnSpPr>
          <p:spPr>
            <a:xfrm rot="5400000">
              <a:off x="2397303" y="4497564"/>
              <a:ext cx="291224" cy="1793988"/>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2" name="Elbow Connector 71"/>
            <p:cNvCxnSpPr>
              <a:cxnSpLocks/>
              <a:stCxn id="14" idx="2"/>
              <a:endCxn id="15" idx="0"/>
            </p:cNvCxnSpPr>
            <p:nvPr/>
          </p:nvCxnSpPr>
          <p:spPr>
            <a:xfrm rot="16200000" flipH="1">
              <a:off x="4146649" y="4542205"/>
              <a:ext cx="291224" cy="1704706"/>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64"/>
            <p:cNvCxnSpPr>
              <a:cxnSpLocks/>
              <a:stCxn id="6" idx="2"/>
              <a:endCxn id="11" idx="0"/>
            </p:cNvCxnSpPr>
            <p:nvPr/>
          </p:nvCxnSpPr>
          <p:spPr>
            <a:xfrm>
              <a:off x="3439908" y="1071736"/>
              <a:ext cx="1" cy="166139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36"/>
            <p:cNvCxnSpPr>
              <a:cxnSpLocks/>
              <a:stCxn id="11" idx="2"/>
              <a:endCxn id="8" idx="0"/>
            </p:cNvCxnSpPr>
            <p:nvPr/>
          </p:nvCxnSpPr>
          <p:spPr>
            <a:xfrm>
              <a:off x="3439909" y="3689270"/>
              <a:ext cx="0" cy="50735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2736259" y="2733132"/>
              <a:ext cx="1407298" cy="956137"/>
            </a:xfrm>
            <a:prstGeom prst="roundRect">
              <a:avLst>
                <a:gd name="adj" fmla="val 9362"/>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r>
                <a:rPr lang="fr-FR" sz="1200" dirty="0">
                  <a:solidFill>
                    <a:srgbClr val="000000"/>
                  </a:solidFill>
                  <a:cs typeface="Times New Roman" panose="02020603050405020304" pitchFamily="18" charset="0"/>
                </a:rPr>
                <a:t>E : Nb de FAP ayant des besoins non satisfaits en matière de contraception</a:t>
              </a:r>
            </a:p>
            <a:p>
              <a:pPr algn="ctr"/>
              <a:r>
                <a:rPr lang="fr-FR" sz="1200" dirty="0">
                  <a:solidFill>
                    <a:schemeClr val="accent4"/>
                  </a:solidFill>
                </a:rPr>
                <a:t>= B × % des méthodes de contraception modernes non satisfaites</a:t>
              </a:r>
            </a:p>
          </p:txBody>
        </p:sp>
        <p:cxnSp>
          <p:nvCxnSpPr>
            <p:cNvPr id="56" name="Straight Arrow Connector 55">
              <a:extLst>
                <a:ext uri="{FF2B5EF4-FFF2-40B4-BE49-F238E27FC236}">
                  <a16:creationId xmlns:a16="http://schemas.microsoft.com/office/drawing/2014/main" id="{3976EA6E-2133-4204-88DD-6EAF575E3B93}"/>
                </a:ext>
              </a:extLst>
            </p:cNvPr>
            <p:cNvCxnSpPr>
              <a:cxnSpLocks/>
              <a:endCxn id="7" idx="0"/>
            </p:cNvCxnSpPr>
            <p:nvPr/>
          </p:nvCxnSpPr>
          <p:spPr>
            <a:xfrm>
              <a:off x="1645921" y="1084505"/>
              <a:ext cx="0" cy="24451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47" name="TextBox 46">
            <a:extLst>
              <a:ext uri="{FF2B5EF4-FFF2-40B4-BE49-F238E27FC236}">
                <a16:creationId xmlns:a16="http://schemas.microsoft.com/office/drawing/2014/main" id="{9FF32150-B275-6A84-AC22-A487B9EBB881}"/>
              </a:ext>
            </a:extLst>
          </p:cNvPr>
          <p:cNvSpPr txBox="1"/>
          <p:nvPr/>
        </p:nvSpPr>
        <p:spPr>
          <a:xfrm>
            <a:off x="773240" y="616507"/>
            <a:ext cx="3703510" cy="461665"/>
          </a:xfrm>
          <a:prstGeom prst="rect">
            <a:avLst/>
          </a:prstGeom>
          <a:noFill/>
        </p:spPr>
        <p:txBody>
          <a:bodyPr wrap="square">
            <a:spAutoFit/>
          </a:bodyPr>
          <a:lstStyle/>
          <a:p>
            <a:pPr>
              <a:spcBef>
                <a:spcPts val="900"/>
              </a:spcBef>
              <a:spcAft>
                <a:spcPts val="1500"/>
              </a:spcAft>
            </a:pP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 la PCU basé sur la méthode de morbidité/démographique</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397457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934200" y="2058306"/>
            <a:ext cx="8991600" cy="4975155"/>
            <a:chOff x="-908091" y="248384"/>
            <a:chExt cx="6469807" cy="1696222"/>
          </a:xfrm>
        </p:grpSpPr>
        <p:sp>
          <p:nvSpPr>
            <p:cNvPr id="15" name="Rounded Rectangle 14"/>
            <p:cNvSpPr/>
            <p:nvPr/>
          </p:nvSpPr>
          <p:spPr>
            <a:xfrm>
              <a:off x="572289" y="248384"/>
              <a:ext cx="3509048" cy="516251"/>
            </a:xfrm>
            <a:prstGeom prst="roundRect">
              <a:avLst>
                <a:gd name="adj" fmla="val 10494"/>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A : Nb d’ES publics par type où le MgSO4 est censé être utilisé pour la prévention et le traitement de l’éclampsie</a:t>
              </a:r>
            </a:p>
            <a:p>
              <a:pPr algn="ctr" defTabSz="771525"/>
              <a:r>
                <a:rPr lang="fr-FR" sz="1200" dirty="0">
                  <a:solidFill>
                    <a:srgbClr val="4472C4"/>
                  </a:solidFill>
                  <a:cs typeface="Times New Roman" panose="02020603050405020304" pitchFamily="18" charset="0"/>
                </a:rPr>
                <a:t>A1 : Hôpitaux de référence ;</a:t>
              </a:r>
            </a:p>
            <a:p>
              <a:pPr algn="ctr" defTabSz="771525"/>
              <a:r>
                <a:rPr lang="fr-FR" sz="1200" dirty="0">
                  <a:solidFill>
                    <a:srgbClr val="4472C4"/>
                  </a:solidFill>
                  <a:cs typeface="Times New Roman" panose="02020603050405020304" pitchFamily="18" charset="0"/>
                </a:rPr>
                <a:t> A2 : Hôpitaux régionaux ; </a:t>
              </a:r>
            </a:p>
            <a:p>
              <a:pPr algn="ctr" defTabSz="771525"/>
              <a:r>
                <a:rPr lang="fr-FR" sz="1200" dirty="0">
                  <a:solidFill>
                    <a:srgbClr val="4472C4"/>
                  </a:solidFill>
                  <a:cs typeface="Times New Roman" panose="02020603050405020304" pitchFamily="18" charset="0"/>
                </a:rPr>
                <a:t>A3 : Hôpitaux de district ;</a:t>
              </a:r>
            </a:p>
            <a:p>
              <a:pPr algn="ctr" defTabSz="771525"/>
              <a:r>
                <a:rPr lang="fr-FR" sz="1200" dirty="0">
                  <a:solidFill>
                    <a:srgbClr val="4472C4"/>
                  </a:solidFill>
                  <a:cs typeface="Times New Roman" panose="02020603050405020304" pitchFamily="18" charset="0"/>
                </a:rPr>
                <a:t>A4 : Centres de santé ;</a:t>
              </a:r>
            </a:p>
            <a:p>
              <a:pPr algn="ctr" defTabSz="771525"/>
              <a:r>
                <a:rPr lang="fr-FR" sz="1200" b="1" dirty="0">
                  <a:solidFill>
                    <a:srgbClr val="4472C4"/>
                  </a:solidFill>
                  <a:cs typeface="Times New Roman" panose="02020603050405020304" pitchFamily="18" charset="0"/>
                </a:rPr>
                <a:t>En plus</a:t>
              </a:r>
              <a:r>
                <a:rPr lang="fr-FR" sz="1200" dirty="0">
                  <a:solidFill>
                    <a:srgbClr val="4472C4"/>
                  </a:solidFill>
                  <a:cs typeface="Times New Roman" panose="02020603050405020304" pitchFamily="18" charset="0"/>
                </a:rPr>
                <a:t> des autres établissements de santé*</a:t>
              </a:r>
            </a:p>
          </p:txBody>
        </p:sp>
        <p:sp>
          <p:nvSpPr>
            <p:cNvPr id="16" name="Rounded Rectangle 15"/>
            <p:cNvSpPr/>
            <p:nvPr/>
          </p:nvSpPr>
          <p:spPr>
            <a:xfrm>
              <a:off x="-597823" y="1683390"/>
              <a:ext cx="5849273" cy="26121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D : Quantité totale de gluconate de calcium 1 g/10 ml, ampoules de 10 ml nécessaires par an</a:t>
              </a:r>
            </a:p>
            <a:p>
              <a:pPr algn="ctr" defTabSz="771525"/>
              <a:r>
                <a:rPr lang="fr-FR" sz="1200" dirty="0">
                  <a:solidFill>
                    <a:srgbClr val="4472C4"/>
                  </a:solidFill>
                  <a:cs typeface="Times New Roman" panose="02020603050405020304" pitchFamily="18" charset="0"/>
                </a:rPr>
                <a:t>= C1 + C2 + C3 + C4 + …</a:t>
              </a:r>
            </a:p>
            <a:p>
              <a:pPr algn="ctr" defTabSz="771525"/>
              <a:r>
                <a:rPr lang="fr-FR" sz="1200" b="1" dirty="0">
                  <a:solidFill>
                    <a:srgbClr val="4472C4"/>
                  </a:solidFill>
                  <a:cs typeface="Times New Roman" panose="02020603050405020304" pitchFamily="18" charset="0"/>
                </a:rPr>
                <a:t>En plus la quantité pour les autres niveaux*</a:t>
              </a:r>
            </a:p>
          </p:txBody>
        </p:sp>
        <p:sp>
          <p:nvSpPr>
            <p:cNvPr id="17" name="Rounded Rectangle 16"/>
            <p:cNvSpPr/>
            <p:nvPr/>
          </p:nvSpPr>
          <p:spPr>
            <a:xfrm>
              <a:off x="-908091" y="989566"/>
              <a:ext cx="6469807" cy="506814"/>
            </a:xfrm>
            <a:prstGeom prst="roundRect">
              <a:avLst>
                <a:gd name="adj" fmla="val 7407"/>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C : Quantité de gluconate de calcium 1 g/10 ml en ampoules nécessaires par an et par type d’établissement</a:t>
              </a:r>
            </a:p>
            <a:p>
              <a:pPr algn="ctr" defTabSz="771525"/>
              <a:endParaRPr lang="en-US" sz="1200" dirty="0">
                <a:solidFill>
                  <a:srgbClr val="000000"/>
                </a:solidFill>
                <a:cs typeface="Times New Roman" panose="02020603050405020304" pitchFamily="18" charset="0"/>
              </a:endParaRPr>
            </a:p>
            <a:p>
              <a:pPr algn="ctr" defTabSz="771525"/>
              <a:r>
                <a:rPr lang="fr-FR" sz="1200" dirty="0">
                  <a:solidFill>
                    <a:srgbClr val="4472C4"/>
                  </a:solidFill>
                  <a:cs typeface="Times New Roman" panose="02020603050405020304" pitchFamily="18" charset="0"/>
                </a:rPr>
                <a:t>C1 : Quantité pour les hôpitaux de référence = A1 × B1,</a:t>
              </a:r>
              <a:r>
                <a:rPr lang="fr-FR" sz="1200" dirty="0">
                  <a:solidFill>
                    <a:srgbClr val="000000"/>
                  </a:solidFill>
                  <a:cs typeface="Times New Roman" panose="02020603050405020304" pitchFamily="18" charset="0"/>
                </a:rPr>
                <a:t> où B1 = Quantité moyenne par hôpital de référence et par an</a:t>
              </a:r>
            </a:p>
            <a:p>
              <a:pPr algn="ctr" defTabSz="771525"/>
              <a:r>
                <a:rPr lang="fr-FR" sz="1200" dirty="0">
                  <a:solidFill>
                    <a:srgbClr val="4472C4"/>
                  </a:solidFill>
                  <a:cs typeface="Times New Roman" panose="02020603050405020304" pitchFamily="18" charset="0"/>
                </a:rPr>
                <a:t>C2 : Quantité pour les hôpitaux régionaux = A2 × B2,</a:t>
              </a:r>
              <a:r>
                <a:rPr lang="fr-FR" sz="1200" dirty="0">
                  <a:solidFill>
                    <a:srgbClr val="000000"/>
                  </a:solidFill>
                  <a:cs typeface="Times New Roman" panose="02020603050405020304" pitchFamily="18" charset="0"/>
                </a:rPr>
                <a:t> où B2 = Quantité moyenne par hôpital régional et par an</a:t>
              </a:r>
            </a:p>
            <a:p>
              <a:pPr algn="ctr" defTabSz="771525"/>
              <a:r>
                <a:rPr lang="fr-FR" sz="1200" dirty="0">
                  <a:solidFill>
                    <a:srgbClr val="000000"/>
                  </a:solidFill>
                  <a:cs typeface="Times New Roman" panose="02020603050405020304" pitchFamily="18" charset="0"/>
                </a:rPr>
                <a:t>   </a:t>
              </a:r>
              <a:r>
                <a:rPr lang="fr-FR" sz="1200" dirty="0">
                  <a:solidFill>
                    <a:srgbClr val="4472C4"/>
                  </a:solidFill>
                  <a:cs typeface="Times New Roman" panose="02020603050405020304" pitchFamily="18" charset="0"/>
                </a:rPr>
                <a:t>C3 : Quantité pour les hôpitaux de district = A3 × B3,</a:t>
              </a:r>
              <a:r>
                <a:rPr lang="fr-FR" sz="1200" dirty="0">
                  <a:solidFill>
                    <a:srgbClr val="000000"/>
                  </a:solidFill>
                  <a:cs typeface="Times New Roman" panose="02020603050405020304" pitchFamily="18" charset="0"/>
                </a:rPr>
                <a:t> où B3 = Quantité moyenne par hôpital de district et par an</a:t>
              </a:r>
            </a:p>
            <a:p>
              <a:pPr algn="ctr" defTabSz="771525"/>
              <a:r>
                <a:rPr lang="fr-FR" sz="1200" dirty="0">
                  <a:solidFill>
                    <a:srgbClr val="4472C4"/>
                  </a:solidFill>
                  <a:cs typeface="Times New Roman" panose="02020603050405020304" pitchFamily="18" charset="0"/>
                </a:rPr>
                <a:t>C4 : Quantité pour les centres de santé = A4 × B4,</a:t>
              </a:r>
              <a:r>
                <a:rPr lang="fr-FR" sz="1200" dirty="0">
                  <a:solidFill>
                    <a:srgbClr val="000000"/>
                  </a:solidFill>
                  <a:cs typeface="Times New Roman" panose="02020603050405020304" pitchFamily="18" charset="0"/>
                </a:rPr>
                <a:t> où B4 = Quantité moyenne par centre de santé et par an</a:t>
              </a:r>
            </a:p>
            <a:p>
              <a:pPr algn="ctr" defTabSz="771525"/>
              <a:r>
                <a:rPr lang="fr-FR" sz="1200" b="1" dirty="0">
                  <a:solidFill>
                    <a:srgbClr val="4472C4"/>
                  </a:solidFill>
                  <a:cs typeface="Times New Roman" panose="02020603050405020304" pitchFamily="18" charset="0"/>
                </a:rPr>
                <a:t>En plus la quantité pour les autres établissements de santé*</a:t>
              </a:r>
            </a:p>
          </p:txBody>
        </p:sp>
        <p:cxnSp>
          <p:nvCxnSpPr>
            <p:cNvPr id="18" name="Straight Arrow Connector 17"/>
            <p:cNvCxnSpPr>
              <a:cxnSpLocks/>
              <a:stCxn id="15" idx="2"/>
              <a:endCxn id="17" idx="0"/>
            </p:cNvCxnSpPr>
            <p:nvPr/>
          </p:nvCxnSpPr>
          <p:spPr>
            <a:xfrm flipH="1">
              <a:off x="2326813" y="764635"/>
              <a:ext cx="1" cy="22493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a:stCxn id="17" idx="2"/>
              <a:endCxn id="16" idx="0"/>
            </p:cNvCxnSpPr>
            <p:nvPr/>
          </p:nvCxnSpPr>
          <p:spPr>
            <a:xfrm>
              <a:off x="2326813" y="1496380"/>
              <a:ext cx="1" cy="18701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TextBox 32">
            <a:extLst>
              <a:ext uri="{FF2B5EF4-FFF2-40B4-BE49-F238E27FC236}">
                <a16:creationId xmlns:a16="http://schemas.microsoft.com/office/drawing/2014/main" id="{CFEB5E41-36B6-42F1-A3CC-5BF247800A32}"/>
              </a:ext>
            </a:extLst>
          </p:cNvPr>
          <p:cNvSpPr txBox="1"/>
          <p:nvPr/>
        </p:nvSpPr>
        <p:spPr>
          <a:xfrm>
            <a:off x="7365404" y="11500173"/>
            <a:ext cx="9376967" cy="861774"/>
          </a:xfrm>
          <a:prstGeom prst="rect">
            <a:avLst/>
          </a:prstGeom>
          <a:noFill/>
        </p:spPr>
        <p:txBody>
          <a:bodyPr wrap="square" rtlCol="0">
            <a:spAutoFit/>
          </a:bodyPr>
          <a:lstStyle/>
          <a:p>
            <a:r>
              <a:rPr lang="fr-FR" sz="1000" dirty="0"/>
              <a:t>Remarques :</a:t>
            </a:r>
          </a:p>
          <a:p>
            <a:pPr marL="257175" indent="-257175">
              <a:buFontTx/>
              <a:buChar char="-"/>
            </a:pPr>
            <a:r>
              <a:rPr lang="fr-FR" sz="1000" dirty="0"/>
              <a:t>La quantité moyenne attribuée par niveau d’établissement et par an doit tenir compte de l’incidence des cas par niveau, de la capacité à administrer les produits et de la taille de conditionnement minimale possible pouvant être distribuée dans les établissements de santé.</a:t>
            </a:r>
          </a:p>
          <a:p>
            <a:pPr marL="257175" indent="-257175">
              <a:buFontTx/>
              <a:buChar char="-"/>
            </a:pPr>
            <a:r>
              <a:rPr lang="fr-FR" sz="1000" dirty="0"/>
              <a:t>* Tenir compte des autres types d’établissements de santé ou des sous-groupes des établissements indiqués ci-dessus, selon le contexte local</a:t>
            </a:r>
          </a:p>
          <a:p>
            <a:pPr marL="257175" indent="-257175">
              <a:buFontTx/>
              <a:buChar char="-"/>
            </a:pPr>
            <a:endParaRPr lang="en-US" sz="1000" dirty="0"/>
          </a:p>
        </p:txBody>
      </p:sp>
      <p:sp>
        <p:nvSpPr>
          <p:cNvPr id="10" name="TextBox 9">
            <a:extLst>
              <a:ext uri="{FF2B5EF4-FFF2-40B4-BE49-F238E27FC236}">
                <a16:creationId xmlns:a16="http://schemas.microsoft.com/office/drawing/2014/main" id="{379768B2-54EF-ADF0-F1A0-6FB1CEF65011}"/>
              </a:ext>
            </a:extLst>
          </p:cNvPr>
          <p:cNvSpPr txBox="1"/>
          <p:nvPr/>
        </p:nvSpPr>
        <p:spPr>
          <a:xfrm>
            <a:off x="457200" y="389467"/>
            <a:ext cx="5825067"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pour le gluconate de calcium utilisé pour traiter la toxicité du MgSO4, basé sur les attributions par type d’installation</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518425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305675" y="2095240"/>
            <a:ext cx="8603664" cy="7039922"/>
            <a:chOff x="574675" y="2301700"/>
            <a:chExt cx="5735776" cy="4693281"/>
          </a:xfrm>
        </p:grpSpPr>
        <p:cxnSp>
          <p:nvCxnSpPr>
            <p:cNvPr id="25" name="Straight Arrow Connector 24"/>
            <p:cNvCxnSpPr>
              <a:cxnSpLocks/>
              <a:stCxn id="26" idx="2"/>
              <a:endCxn id="27" idx="0"/>
            </p:cNvCxnSpPr>
            <p:nvPr/>
          </p:nvCxnSpPr>
          <p:spPr>
            <a:xfrm flipH="1">
              <a:off x="3442563" y="2540063"/>
              <a:ext cx="1" cy="19782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2340838" y="2301700"/>
              <a:ext cx="2203450" cy="238363"/>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dirty="0">
                  <a:solidFill>
                    <a:srgbClr val="000000"/>
                  </a:solidFill>
                  <a:cs typeface="Times New Roman" panose="02020603050405020304" pitchFamily="18" charset="0"/>
                </a:rPr>
                <a:t>A : Population totale</a:t>
              </a:r>
            </a:p>
          </p:txBody>
        </p:sp>
        <p:sp>
          <p:nvSpPr>
            <p:cNvPr id="27" name="Rounded Rectangle 26"/>
            <p:cNvSpPr/>
            <p:nvPr/>
          </p:nvSpPr>
          <p:spPr>
            <a:xfrm>
              <a:off x="2028825" y="2737883"/>
              <a:ext cx="2827476" cy="238363"/>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dirty="0">
                  <a:solidFill>
                    <a:srgbClr val="000000"/>
                  </a:solidFill>
                  <a:cs typeface="Times New Roman" panose="02020603050405020304" pitchFamily="18" charset="0"/>
                </a:rPr>
                <a:t>B : Nb total de grossesses </a:t>
              </a:r>
              <a:r>
                <a:rPr lang="fr-FR" sz="1200" b="1" dirty="0">
                  <a:solidFill>
                    <a:schemeClr val="accent4"/>
                  </a:solidFill>
                  <a:cs typeface="Times New Roman" panose="02020603050405020304" pitchFamily="18" charset="0"/>
                </a:rPr>
                <a:t>= A × % de grossesses</a:t>
              </a:r>
            </a:p>
          </p:txBody>
        </p:sp>
        <p:sp>
          <p:nvSpPr>
            <p:cNvPr id="28" name="Rounded Rectangle 27"/>
            <p:cNvSpPr/>
            <p:nvPr/>
          </p:nvSpPr>
          <p:spPr>
            <a:xfrm>
              <a:off x="1796643" y="3186835"/>
              <a:ext cx="3291840" cy="37457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a:solidFill>
                    <a:srgbClr val="000000"/>
                  </a:solidFill>
                  <a:cs typeface="Times New Roman" panose="02020603050405020304" pitchFamily="18" charset="0"/>
                </a:rPr>
                <a:t>C : Nb de grossesses ayant bénéficié de SP dans les ES publics</a:t>
              </a:r>
            </a:p>
            <a:p>
              <a:pPr algn="ctr" defTabSz="1371600"/>
              <a:r>
                <a:rPr lang="fr-FR" sz="1200" b="1">
                  <a:solidFill>
                    <a:schemeClr val="accent4"/>
                  </a:solidFill>
                  <a:cs typeface="Times New Roman" panose="02020603050405020304" pitchFamily="18" charset="0"/>
                </a:rPr>
                <a:t>= B × % de SP dans les ES publics</a:t>
              </a:r>
            </a:p>
          </p:txBody>
        </p:sp>
        <p:sp>
          <p:nvSpPr>
            <p:cNvPr id="29" name="Rounded Rectangle 28"/>
            <p:cNvSpPr/>
            <p:nvPr/>
          </p:nvSpPr>
          <p:spPr>
            <a:xfrm>
              <a:off x="1673453" y="3784765"/>
              <a:ext cx="3538220" cy="37457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a:solidFill>
                    <a:srgbClr val="000000"/>
                  </a:solidFill>
                  <a:cs typeface="Times New Roman" panose="02020603050405020304" pitchFamily="18" charset="0"/>
                </a:rPr>
                <a:t>D : Grossesses à risque de naissance prématurée dans les ES publics</a:t>
              </a:r>
            </a:p>
            <a:p>
              <a:pPr algn="ctr" defTabSz="1371600"/>
              <a:r>
                <a:rPr lang="fr-FR" sz="1200" b="1">
                  <a:solidFill>
                    <a:schemeClr val="accent4"/>
                  </a:solidFill>
                  <a:cs typeface="Times New Roman" panose="02020603050405020304" pitchFamily="18" charset="0"/>
                </a:rPr>
                <a:t>= C × incidence des naissances prématurées</a:t>
              </a:r>
            </a:p>
          </p:txBody>
        </p:sp>
        <p:sp>
          <p:nvSpPr>
            <p:cNvPr id="30" name="Rounded Rectangle 29"/>
            <p:cNvSpPr/>
            <p:nvPr/>
          </p:nvSpPr>
          <p:spPr>
            <a:xfrm>
              <a:off x="1006475" y="6075580"/>
              <a:ext cx="4872176" cy="9194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dirty="0">
                  <a:solidFill>
                    <a:srgbClr val="000000"/>
                  </a:solidFill>
                  <a:cs typeface="Times New Roman" panose="02020603050405020304" pitchFamily="18" charset="0"/>
                </a:rPr>
                <a:t>H : Quantité de chaque CP nécessaire </a:t>
              </a:r>
            </a:p>
            <a:p>
              <a:pPr algn="ctr" defTabSz="1371600"/>
              <a:r>
                <a:rPr lang="fr-FR" sz="1200" b="1" dirty="0">
                  <a:solidFill>
                    <a:schemeClr val="accent4"/>
                  </a:solidFill>
                  <a:cs typeface="Times New Roman" panose="02020603050405020304" pitchFamily="18" charset="0"/>
                </a:rPr>
                <a:t>H1 : qté de dexaméthasone 4 mg/ml </a:t>
              </a:r>
              <a:r>
                <a:rPr lang="fr-FR" sz="1200" b="1" dirty="0" err="1">
                  <a:solidFill>
                    <a:schemeClr val="accent4"/>
                  </a:solidFill>
                  <a:cs typeface="Times New Roman" panose="02020603050405020304" pitchFamily="18" charset="0"/>
                </a:rPr>
                <a:t>amp</a:t>
              </a:r>
              <a:r>
                <a:rPr lang="fr-FR" sz="1200" b="1" dirty="0">
                  <a:solidFill>
                    <a:schemeClr val="accent4"/>
                  </a:solidFill>
                  <a:cs typeface="Times New Roman" panose="02020603050405020304" pitchFamily="18" charset="0"/>
                </a:rPr>
                <a:t>. = F1 × G1, </a:t>
              </a:r>
            </a:p>
            <a:p>
              <a:pPr algn="ctr" defTabSz="1371600"/>
              <a:r>
                <a:rPr lang="fr-FR" sz="1200" b="1" dirty="0">
                  <a:solidFill>
                    <a:schemeClr val="accent4"/>
                  </a:solidFill>
                  <a:cs typeface="Times New Roman" panose="02020603050405020304" pitchFamily="18" charset="0"/>
                </a:rPr>
                <a:t>où G1 : qté moyenne de dexaméthasone </a:t>
              </a:r>
              <a:r>
                <a:rPr lang="fr-FR" sz="1200" b="1" dirty="0" err="1">
                  <a:solidFill>
                    <a:schemeClr val="accent4"/>
                  </a:solidFill>
                  <a:cs typeface="Times New Roman" panose="02020603050405020304" pitchFamily="18" charset="0"/>
                </a:rPr>
                <a:t>amp</a:t>
              </a:r>
              <a:r>
                <a:rPr lang="fr-FR" sz="1200" b="1" dirty="0">
                  <a:solidFill>
                    <a:schemeClr val="accent4"/>
                  </a:solidFill>
                  <a:cs typeface="Times New Roman" panose="02020603050405020304" pitchFamily="18" charset="0"/>
                </a:rPr>
                <a:t>. 4 mg/ml par cas = 6 ou 8 ampoules</a:t>
              </a:r>
            </a:p>
            <a:p>
              <a:pPr algn="ctr" defTabSz="1371600"/>
              <a:r>
                <a:rPr lang="fr-FR" sz="1200" b="1" dirty="0">
                  <a:solidFill>
                    <a:schemeClr val="accent4"/>
                  </a:solidFill>
                  <a:cs typeface="Times New Roman" panose="02020603050405020304" pitchFamily="18" charset="0"/>
                </a:rPr>
                <a:t>OU</a:t>
              </a:r>
            </a:p>
            <a:p>
              <a:pPr algn="ctr" defTabSz="1371600"/>
              <a:r>
                <a:rPr lang="fr-FR" sz="1200" b="1" dirty="0">
                  <a:solidFill>
                    <a:schemeClr val="accent4"/>
                  </a:solidFill>
                  <a:cs typeface="Times New Roman" panose="02020603050405020304" pitchFamily="18" charset="0"/>
                </a:rPr>
                <a:t>H2 : qté de bétaméthasone 6 mg/ml en flacon = F2 × G2, </a:t>
              </a:r>
            </a:p>
            <a:p>
              <a:pPr algn="ctr" defTabSz="1371600"/>
              <a:r>
                <a:rPr lang="fr-FR" sz="1200" b="1" dirty="0">
                  <a:solidFill>
                    <a:schemeClr val="accent4"/>
                  </a:solidFill>
                  <a:cs typeface="Times New Roman" panose="02020603050405020304" pitchFamily="18" charset="0"/>
                </a:rPr>
                <a:t>où G2 : qté moyenne de bétaméthasone 6 mg/ml en flacon par cas = 4 flacons</a:t>
              </a:r>
            </a:p>
          </p:txBody>
        </p:sp>
        <p:sp>
          <p:nvSpPr>
            <p:cNvPr id="31" name="Rounded Rectangle 30"/>
            <p:cNvSpPr/>
            <p:nvPr/>
          </p:nvSpPr>
          <p:spPr>
            <a:xfrm>
              <a:off x="1791156" y="4395463"/>
              <a:ext cx="3302814" cy="510778"/>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a:solidFill>
                    <a:srgbClr val="000000"/>
                  </a:solidFill>
                  <a:cs typeface="Times New Roman" panose="02020603050405020304" pitchFamily="18" charset="0"/>
                </a:rPr>
                <a:t>E : Nb de grossesses à risque d’accouchement prématuré susceptibles de bénéficier de CP </a:t>
              </a:r>
            </a:p>
            <a:p>
              <a:pPr algn="ctr" defTabSz="1371600"/>
              <a:r>
                <a:rPr lang="fr-FR" sz="1200" b="1">
                  <a:solidFill>
                    <a:schemeClr val="accent4"/>
                  </a:solidFill>
                  <a:cs typeface="Times New Roman" panose="02020603050405020304" pitchFamily="18" charset="0"/>
                </a:rPr>
                <a:t>= D × % de CP administrés</a:t>
              </a:r>
            </a:p>
          </p:txBody>
        </p:sp>
        <p:cxnSp>
          <p:nvCxnSpPr>
            <p:cNvPr id="32" name="Straight Arrow Connector 31"/>
            <p:cNvCxnSpPr>
              <a:cxnSpLocks/>
              <a:stCxn id="27" idx="2"/>
              <a:endCxn id="28" idx="0"/>
            </p:cNvCxnSpPr>
            <p:nvPr/>
          </p:nvCxnSpPr>
          <p:spPr>
            <a:xfrm>
              <a:off x="3442563" y="2976247"/>
              <a:ext cx="0" cy="21058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cxnSpLocks/>
              <a:stCxn id="28" idx="2"/>
              <a:endCxn id="29" idx="0"/>
            </p:cNvCxnSpPr>
            <p:nvPr/>
          </p:nvCxnSpPr>
          <p:spPr>
            <a:xfrm>
              <a:off x="3442563" y="3561407"/>
              <a:ext cx="0" cy="22335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cxnSpLocks/>
              <a:stCxn id="29" idx="2"/>
              <a:endCxn id="31" idx="0"/>
            </p:cNvCxnSpPr>
            <p:nvPr/>
          </p:nvCxnSpPr>
          <p:spPr>
            <a:xfrm>
              <a:off x="3442563" y="4159337"/>
              <a:ext cx="1" cy="23612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a:stCxn id="36" idx="2"/>
              <a:endCxn id="30" idx="0"/>
            </p:cNvCxnSpPr>
            <p:nvPr/>
          </p:nvCxnSpPr>
          <p:spPr>
            <a:xfrm>
              <a:off x="3442563" y="5778282"/>
              <a:ext cx="0" cy="29729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35">
              <a:extLst>
                <a:ext uri="{FF2B5EF4-FFF2-40B4-BE49-F238E27FC236}">
                  <a16:creationId xmlns:a16="http://schemas.microsoft.com/office/drawing/2014/main" id="{67CF7D06-7123-449E-B40F-7DCB60D35C2E}"/>
                </a:ext>
              </a:extLst>
            </p:cNvPr>
            <p:cNvSpPr/>
            <p:nvPr/>
          </p:nvSpPr>
          <p:spPr>
            <a:xfrm>
              <a:off x="574675" y="5165229"/>
              <a:ext cx="5735776" cy="613053"/>
            </a:xfrm>
            <a:prstGeom prst="roundRect">
              <a:avLst>
                <a:gd name="adj" fmla="val 8379"/>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r>
                <a:rPr lang="fr-FR" sz="1200" dirty="0">
                  <a:solidFill>
                    <a:srgbClr val="000000"/>
                  </a:solidFill>
                  <a:cs typeface="Times New Roman" panose="02020603050405020304" pitchFamily="18" charset="0"/>
                </a:rPr>
                <a:t>F : Nb de grossesses prématurées ayant reçu des CP spécifiques dans les ES publics</a:t>
              </a:r>
            </a:p>
            <a:p>
              <a:pPr algn="ctr" defTabSz="1371600"/>
              <a:r>
                <a:rPr lang="fr-FR" sz="1200" b="1" dirty="0">
                  <a:solidFill>
                    <a:schemeClr val="accent4"/>
                  </a:solidFill>
                  <a:cs typeface="Times New Roman" panose="02020603050405020304" pitchFamily="18" charset="0"/>
                </a:rPr>
                <a:t>F1 : Nb de femmes traitées par dexaméthasone = E × % de femmes traitées par dexaméthasone </a:t>
              </a:r>
            </a:p>
            <a:p>
              <a:pPr algn="ctr" defTabSz="1371600"/>
              <a:r>
                <a:rPr lang="fr-FR" sz="1200" b="1" dirty="0">
                  <a:solidFill>
                    <a:schemeClr val="accent4"/>
                  </a:solidFill>
                  <a:cs typeface="Times New Roman" panose="02020603050405020304" pitchFamily="18" charset="0"/>
                </a:rPr>
                <a:t>OU</a:t>
              </a:r>
            </a:p>
            <a:p>
              <a:pPr algn="ctr" defTabSz="1371600"/>
              <a:r>
                <a:rPr lang="fr-FR" sz="1200" b="1" dirty="0">
                  <a:solidFill>
                    <a:schemeClr val="accent4"/>
                  </a:solidFill>
                  <a:cs typeface="Times New Roman" panose="02020603050405020304" pitchFamily="18" charset="0"/>
                </a:rPr>
                <a:t>F2 : Nb de femmes traitées par bétaméthasone = E × % de femmes traitées par bétaméthasone</a:t>
              </a:r>
            </a:p>
          </p:txBody>
        </p:sp>
        <p:cxnSp>
          <p:nvCxnSpPr>
            <p:cNvPr id="37" name="Straight Arrow Connector 36">
              <a:extLst>
                <a:ext uri="{FF2B5EF4-FFF2-40B4-BE49-F238E27FC236}">
                  <a16:creationId xmlns:a16="http://schemas.microsoft.com/office/drawing/2014/main" id="{C1CBC1C5-DDE2-48FB-A345-2E10E763A709}"/>
                </a:ext>
              </a:extLst>
            </p:cNvPr>
            <p:cNvCxnSpPr>
              <a:cxnSpLocks/>
              <a:stCxn id="31" idx="2"/>
              <a:endCxn id="36" idx="0"/>
            </p:cNvCxnSpPr>
            <p:nvPr/>
          </p:nvCxnSpPr>
          <p:spPr>
            <a:xfrm flipH="1">
              <a:off x="3442563" y="4906241"/>
              <a:ext cx="1" cy="25898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D8F48AC6-23D6-A309-8DAB-AD515901B48D}"/>
              </a:ext>
            </a:extLst>
          </p:cNvPr>
          <p:cNvSpPr txBox="1"/>
          <p:nvPr/>
        </p:nvSpPr>
        <p:spPr>
          <a:xfrm>
            <a:off x="592666" y="507528"/>
            <a:ext cx="7496705" cy="276999"/>
          </a:xfrm>
          <a:prstGeom prst="rect">
            <a:avLst/>
          </a:prstGeom>
          <a:noFill/>
        </p:spPr>
        <p:txBody>
          <a:bodyPr wrap="square">
            <a:spAutoFit/>
          </a:bodyPr>
          <a:lstStyle/>
          <a:p>
            <a:pPr>
              <a:spcBef>
                <a:spcPts val="900"/>
              </a:spcBef>
              <a:spcAft>
                <a:spcPts val="1500"/>
              </a:spcAft>
            </a:pP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corticostéroïdes prénataux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479794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972552" y="2586387"/>
            <a:ext cx="4914899" cy="5489475"/>
            <a:chOff x="750388" y="162895"/>
            <a:chExt cx="3463541" cy="3659916"/>
          </a:xfrm>
        </p:grpSpPr>
        <p:cxnSp>
          <p:nvCxnSpPr>
            <p:cNvPr id="3" name="Straight Arrow Connector 2"/>
            <p:cNvCxnSpPr>
              <a:cxnSpLocks/>
              <a:stCxn id="9" idx="2"/>
              <a:endCxn id="4" idx="0"/>
            </p:cNvCxnSpPr>
            <p:nvPr/>
          </p:nvCxnSpPr>
          <p:spPr>
            <a:xfrm>
              <a:off x="2482158" y="401276"/>
              <a:ext cx="1" cy="23989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881898" y="641174"/>
              <a:ext cx="3200521" cy="37459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B : Nb moyen de salles où des appareils de réanimation réutilisables sont nécessaires par type d’ES public</a:t>
              </a:r>
            </a:p>
          </p:txBody>
        </p:sp>
        <p:sp>
          <p:nvSpPr>
            <p:cNvPr id="5" name="Rounded Rectangle 4"/>
            <p:cNvSpPr/>
            <p:nvPr/>
          </p:nvSpPr>
          <p:spPr>
            <a:xfrm>
              <a:off x="750388" y="1895704"/>
              <a:ext cx="3463541" cy="37459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D : Nb total de salles où des appareils de réanimation réutilisables sont nécessaires par type d’ES public </a:t>
              </a:r>
              <a:r>
                <a:rPr lang="fr-FR" sz="1200" dirty="0">
                  <a:solidFill>
                    <a:srgbClr val="007698"/>
                  </a:solidFill>
                  <a:cs typeface="Times New Roman" panose="02020603050405020304" pitchFamily="18" charset="0"/>
                </a:rPr>
                <a:t>= A x B</a:t>
              </a:r>
            </a:p>
          </p:txBody>
        </p:sp>
        <p:sp>
          <p:nvSpPr>
            <p:cNvPr id="6" name="Rounded Rectangle 5"/>
            <p:cNvSpPr/>
            <p:nvPr/>
          </p:nvSpPr>
          <p:spPr>
            <a:xfrm>
              <a:off x="750388" y="2522970"/>
              <a:ext cx="3463541" cy="37459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E : Nb total d’appareils de réanimation réutilisables nécessaire pour chaque type d’ES publics </a:t>
              </a:r>
              <a:r>
                <a:rPr lang="fr-FR" sz="1200" dirty="0">
                  <a:solidFill>
                    <a:srgbClr val="007698"/>
                  </a:solidFill>
                  <a:cs typeface="Times New Roman" panose="02020603050405020304" pitchFamily="18" charset="0"/>
                </a:rPr>
                <a:t>= C x D</a:t>
              </a:r>
            </a:p>
          </p:txBody>
        </p:sp>
        <p:sp>
          <p:nvSpPr>
            <p:cNvPr id="7" name="Rounded Rectangle 6"/>
            <p:cNvSpPr/>
            <p:nvPr/>
          </p:nvSpPr>
          <p:spPr>
            <a:xfrm>
              <a:off x="750388" y="3175779"/>
              <a:ext cx="3463541" cy="647032"/>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F : Nb total de dispositifs de réanimation réutilisables nécessaires pour tous les types d’ES publics</a:t>
              </a:r>
            </a:p>
            <a:p>
              <a:pPr algn="ctr" defTabSz="771525"/>
              <a:r>
                <a:rPr lang="fr-FR" sz="1200" dirty="0">
                  <a:solidFill>
                    <a:srgbClr val="007698"/>
                  </a:solidFill>
                  <a:cs typeface="Times New Roman" panose="02020603050405020304" pitchFamily="18" charset="0"/>
                </a:rPr>
                <a:t>= Indiquer la quantité de dispositifs de réanimation réutilisables nécessaires pour chaque type d’ES dans le pays/la région</a:t>
              </a:r>
            </a:p>
          </p:txBody>
        </p:sp>
        <p:sp>
          <p:nvSpPr>
            <p:cNvPr id="8" name="Rounded Rectangle 7"/>
            <p:cNvSpPr/>
            <p:nvPr/>
          </p:nvSpPr>
          <p:spPr>
            <a:xfrm>
              <a:off x="971894" y="1268440"/>
              <a:ext cx="3020530" cy="37459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C : Nb moyen de dispositifs de réanimation réutilisables par salle pour chaque type d’ES public</a:t>
              </a:r>
            </a:p>
          </p:txBody>
        </p:sp>
        <p:sp>
          <p:nvSpPr>
            <p:cNvPr id="9" name="Rounded Rectangle 8"/>
            <p:cNvSpPr/>
            <p:nvPr/>
          </p:nvSpPr>
          <p:spPr>
            <a:xfrm>
              <a:off x="1263877" y="162895"/>
              <a:ext cx="2436562" cy="23838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A : Nb total d’ES publics par type</a:t>
              </a:r>
            </a:p>
          </p:txBody>
        </p:sp>
        <p:cxnSp>
          <p:nvCxnSpPr>
            <p:cNvPr id="10" name="Straight Arrow Connector 9"/>
            <p:cNvCxnSpPr>
              <a:cxnSpLocks/>
              <a:stCxn id="4" idx="2"/>
              <a:endCxn id="8" idx="0"/>
            </p:cNvCxnSpPr>
            <p:nvPr/>
          </p:nvCxnSpPr>
          <p:spPr>
            <a:xfrm>
              <a:off x="2482159" y="1015772"/>
              <a:ext cx="1" cy="25266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a:stCxn id="8" idx="2"/>
              <a:endCxn id="5" idx="0"/>
            </p:cNvCxnSpPr>
            <p:nvPr/>
          </p:nvCxnSpPr>
          <p:spPr>
            <a:xfrm flipH="1">
              <a:off x="2482159" y="1643038"/>
              <a:ext cx="1" cy="25266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a:stCxn id="5" idx="2"/>
              <a:endCxn id="6" idx="0"/>
            </p:cNvCxnSpPr>
            <p:nvPr/>
          </p:nvCxnSpPr>
          <p:spPr>
            <a:xfrm>
              <a:off x="2482159" y="2270302"/>
              <a:ext cx="0" cy="25266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a:stCxn id="6" idx="2"/>
              <a:endCxn id="7" idx="0"/>
            </p:cNvCxnSpPr>
            <p:nvPr/>
          </p:nvCxnSpPr>
          <p:spPr>
            <a:xfrm>
              <a:off x="2482159" y="2897568"/>
              <a:ext cx="0" cy="27821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7E3EE63F-8ED4-D936-0CDF-D25750609F76}"/>
              </a:ext>
            </a:extLst>
          </p:cNvPr>
          <p:cNvSpPr txBox="1"/>
          <p:nvPr/>
        </p:nvSpPr>
        <p:spPr>
          <a:xfrm>
            <a:off x="572557" y="492416"/>
            <a:ext cx="6557965" cy="461665"/>
          </a:xfrm>
          <a:prstGeom prst="rect">
            <a:avLst/>
          </a:prstGeom>
          <a:noFill/>
        </p:spPr>
        <p:txBody>
          <a:bodyPr wrap="square">
            <a:spAutoFit/>
          </a:bodyPr>
          <a:lstStyle/>
          <a:p>
            <a:pPr>
              <a:spcBef>
                <a:spcPts val="900"/>
              </a:spcBef>
              <a:spcAft>
                <a:spcPts val="1500"/>
              </a:spcAft>
            </a:pP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pour les appareils de réanimation réutilisables (ballon, masque et appareil d’aspiration multi-usages) basés sur l’attribution par établissements</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922408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7715250" y="3128944"/>
            <a:ext cx="7543800" cy="5517975"/>
            <a:chOff x="1556657" y="2085962"/>
            <a:chExt cx="3854002" cy="3678650"/>
          </a:xfrm>
        </p:grpSpPr>
        <p:sp>
          <p:nvSpPr>
            <p:cNvPr id="3" name="Rounded Rectangle 2"/>
            <p:cNvSpPr/>
            <p:nvPr/>
          </p:nvSpPr>
          <p:spPr>
            <a:xfrm>
              <a:off x="1556657" y="2085962"/>
              <a:ext cx="3854002" cy="238363"/>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a:solidFill>
                    <a:srgbClr val="000000"/>
                  </a:solidFill>
                  <a:cs typeface="Times New Roman" panose="02020603050405020304" pitchFamily="18" charset="0"/>
                </a:rPr>
                <a:t>A : Population totale</a:t>
              </a:r>
            </a:p>
          </p:txBody>
        </p:sp>
        <p:sp>
          <p:nvSpPr>
            <p:cNvPr id="6" name="Rounded Rectangle 5"/>
            <p:cNvSpPr/>
            <p:nvPr/>
          </p:nvSpPr>
          <p:spPr>
            <a:xfrm>
              <a:off x="1556657" y="3855585"/>
              <a:ext cx="3854002" cy="37457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a:solidFill>
                    <a:srgbClr val="000000"/>
                  </a:solidFill>
                  <a:cs typeface="Times New Roman" panose="02020603050405020304" pitchFamily="18" charset="0"/>
                </a:rPr>
                <a:t>E : Nb de naissances dans des ES publics nécessitant des dispositifs d’aspiration et de réanimation</a:t>
              </a:r>
            </a:p>
            <a:p>
              <a:pPr algn="ctr" defTabSz="771525"/>
              <a:r>
                <a:rPr lang="fr-FR" sz="1200">
                  <a:solidFill>
                    <a:srgbClr val="007698"/>
                  </a:solidFill>
                  <a:cs typeface="Times New Roman" panose="02020603050405020304" pitchFamily="18" charset="0"/>
                </a:rPr>
                <a:t>= D × % de naissances vivantes nécessitant des dispositifs d’aspiration et de réanimation</a:t>
              </a:r>
            </a:p>
          </p:txBody>
        </p:sp>
        <p:sp>
          <p:nvSpPr>
            <p:cNvPr id="8" name="Rounded Rectangle 7"/>
            <p:cNvSpPr/>
            <p:nvPr/>
          </p:nvSpPr>
          <p:spPr>
            <a:xfrm>
              <a:off x="1556657" y="3182233"/>
              <a:ext cx="3854002" cy="37457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a:solidFill>
                    <a:srgbClr val="000000"/>
                  </a:solidFill>
                  <a:cs typeface="Times New Roman" panose="02020603050405020304" pitchFamily="18" charset="0"/>
                </a:rPr>
                <a:t>D : Nb de naissances vivantes dans les ES publics</a:t>
              </a:r>
            </a:p>
            <a:p>
              <a:pPr algn="ctr" defTabSz="771525"/>
              <a:r>
                <a:rPr lang="fr-FR" sz="1200">
                  <a:solidFill>
                    <a:srgbClr val="007698"/>
                  </a:solidFill>
                  <a:cs typeface="Times New Roman" panose="02020603050405020304" pitchFamily="18" charset="0"/>
                </a:rPr>
                <a:t>= C× % des naissances vivantes dans les ES publics</a:t>
              </a:r>
            </a:p>
          </p:txBody>
        </p:sp>
        <p:sp>
          <p:nvSpPr>
            <p:cNvPr id="9" name="Rounded Rectangle 8"/>
            <p:cNvSpPr/>
            <p:nvPr/>
          </p:nvSpPr>
          <p:spPr>
            <a:xfrm>
              <a:off x="1556657" y="5253834"/>
              <a:ext cx="3854002" cy="510778"/>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a:solidFill>
                    <a:srgbClr val="000000"/>
                  </a:solidFill>
                  <a:cs typeface="Times New Roman" panose="02020603050405020304" pitchFamily="18" charset="0"/>
                </a:rPr>
                <a:t>H : Quantité de poires d’aspiration à usage unique nécessaires dans les ES publics</a:t>
              </a:r>
            </a:p>
            <a:p>
              <a:pPr algn="ctr" defTabSz="771525"/>
              <a:r>
                <a:rPr lang="fr-FR" sz="1200">
                  <a:solidFill>
                    <a:srgbClr val="007698"/>
                  </a:solidFill>
                  <a:cs typeface="Times New Roman" panose="02020603050405020304" pitchFamily="18" charset="0"/>
                </a:rPr>
                <a:t>= F × G, </a:t>
              </a:r>
            </a:p>
            <a:p>
              <a:pPr algn="ctr" defTabSz="771525"/>
              <a:r>
                <a:rPr lang="fr-FR" sz="1200">
                  <a:solidFill>
                    <a:srgbClr val="007698"/>
                  </a:solidFill>
                  <a:cs typeface="Times New Roman" panose="02020603050405020304" pitchFamily="18" charset="0"/>
                </a:rPr>
                <a:t>où G : quantité par cas = 1</a:t>
              </a:r>
            </a:p>
          </p:txBody>
        </p:sp>
        <p:sp>
          <p:nvSpPr>
            <p:cNvPr id="14" name="Rounded Rectangle 13">
              <a:extLst>
                <a:ext uri="{FF2B5EF4-FFF2-40B4-BE49-F238E27FC236}">
                  <a16:creationId xmlns:a16="http://schemas.microsoft.com/office/drawing/2014/main" id="{8DEC3FC7-45BD-4966-81EA-F46C210CCB94}"/>
                </a:ext>
              </a:extLst>
            </p:cNvPr>
            <p:cNvSpPr/>
            <p:nvPr/>
          </p:nvSpPr>
          <p:spPr>
            <a:xfrm>
              <a:off x="1556657" y="2563855"/>
              <a:ext cx="3854002" cy="37457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C : Nombre total de naissances vivantes </a:t>
              </a:r>
              <a:r>
                <a:rPr lang="fr-FR" sz="1200" dirty="0">
                  <a:solidFill>
                    <a:srgbClr val="007698"/>
                  </a:solidFill>
                  <a:cs typeface="Times New Roman" panose="02020603050405020304" pitchFamily="18" charset="0"/>
                </a:rPr>
                <a:t>= A × B, </a:t>
              </a:r>
            </a:p>
            <a:p>
              <a:pPr algn="ctr" defTabSz="771525"/>
              <a:r>
                <a:rPr lang="fr-FR" sz="1200" dirty="0">
                  <a:solidFill>
                    <a:srgbClr val="007698"/>
                  </a:solidFill>
                  <a:cs typeface="Times New Roman" panose="02020603050405020304" pitchFamily="18" charset="0"/>
                </a:rPr>
                <a:t>où B = TNB</a:t>
              </a:r>
            </a:p>
          </p:txBody>
        </p:sp>
        <p:sp>
          <p:nvSpPr>
            <p:cNvPr id="16" name="Rounded Rectangle 15">
              <a:extLst>
                <a:ext uri="{FF2B5EF4-FFF2-40B4-BE49-F238E27FC236}">
                  <a16:creationId xmlns:a16="http://schemas.microsoft.com/office/drawing/2014/main" id="{0AB24533-479E-4CF5-B3E8-24C061C7B9CD}"/>
                </a:ext>
              </a:extLst>
            </p:cNvPr>
            <p:cNvSpPr/>
            <p:nvPr/>
          </p:nvSpPr>
          <p:spPr>
            <a:xfrm>
              <a:off x="1556657" y="4547657"/>
              <a:ext cx="3854002" cy="37457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a:solidFill>
                    <a:srgbClr val="000000"/>
                  </a:solidFill>
                  <a:cs typeface="Times New Roman" panose="02020603050405020304" pitchFamily="18" charset="0"/>
                </a:rPr>
                <a:t>F : Nb de naissances vivantes dans les ES publics nécessitant des poires d’aspiration à usage unique </a:t>
              </a:r>
            </a:p>
            <a:p>
              <a:pPr algn="ctr" defTabSz="771525"/>
              <a:r>
                <a:rPr lang="fr-FR" sz="1200">
                  <a:solidFill>
                    <a:srgbClr val="007698"/>
                  </a:solidFill>
                  <a:cs typeface="Times New Roman" panose="02020603050405020304" pitchFamily="18" charset="0"/>
                </a:rPr>
                <a:t>= E × % de cas où l’on estime utiliser des poires d’aspiration à usage unique</a:t>
              </a:r>
            </a:p>
          </p:txBody>
        </p:sp>
      </p:grpSp>
      <p:sp>
        <p:nvSpPr>
          <p:cNvPr id="19" name="TextBox 18">
            <a:extLst>
              <a:ext uri="{FF2B5EF4-FFF2-40B4-BE49-F238E27FC236}">
                <a16:creationId xmlns:a16="http://schemas.microsoft.com/office/drawing/2014/main" id="{7DAB5A47-C2A6-0114-2CA3-326CB176B02C}"/>
              </a:ext>
            </a:extLst>
          </p:cNvPr>
          <p:cNvSpPr txBox="1"/>
          <p:nvPr/>
        </p:nvSpPr>
        <p:spPr>
          <a:xfrm>
            <a:off x="656695" y="618166"/>
            <a:ext cx="8472488" cy="276999"/>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pour la poire d’aspiration à usage unique (dispositif)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cxnSp>
        <p:nvCxnSpPr>
          <p:cNvPr id="26" name="Straight Arrow Connector 25">
            <a:extLst>
              <a:ext uri="{FF2B5EF4-FFF2-40B4-BE49-F238E27FC236}">
                <a16:creationId xmlns:a16="http://schemas.microsoft.com/office/drawing/2014/main" id="{DE19952A-54CC-38F3-C827-6F35D7C892D9}"/>
              </a:ext>
            </a:extLst>
          </p:cNvPr>
          <p:cNvCxnSpPr>
            <a:cxnSpLocks/>
          </p:cNvCxnSpPr>
          <p:nvPr/>
        </p:nvCxnSpPr>
        <p:spPr>
          <a:xfrm flipH="1">
            <a:off x="11430000" y="3486489"/>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5CBFA02-252A-ED6A-36AB-DC289DDE4173}"/>
              </a:ext>
            </a:extLst>
          </p:cNvPr>
          <p:cNvCxnSpPr>
            <a:cxnSpLocks/>
          </p:cNvCxnSpPr>
          <p:nvPr/>
        </p:nvCxnSpPr>
        <p:spPr>
          <a:xfrm flipH="1">
            <a:off x="11429998" y="4414055"/>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DBEB8429-B604-3F88-B301-6E28A64BC6A0}"/>
              </a:ext>
            </a:extLst>
          </p:cNvPr>
          <p:cNvCxnSpPr>
            <a:cxnSpLocks/>
          </p:cNvCxnSpPr>
          <p:nvPr/>
        </p:nvCxnSpPr>
        <p:spPr>
          <a:xfrm flipH="1">
            <a:off x="11452642" y="5396208"/>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4B85D6C-3E7F-CDEA-6DC8-40AF4CF2692F}"/>
              </a:ext>
            </a:extLst>
          </p:cNvPr>
          <p:cNvCxnSpPr>
            <a:cxnSpLocks/>
          </p:cNvCxnSpPr>
          <p:nvPr/>
        </p:nvCxnSpPr>
        <p:spPr>
          <a:xfrm flipH="1">
            <a:off x="11478882" y="6382096"/>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CF756AFC-474A-B94E-BACE-6E53360E7C15}"/>
              </a:ext>
            </a:extLst>
          </p:cNvPr>
          <p:cNvCxnSpPr>
            <a:cxnSpLocks/>
          </p:cNvCxnSpPr>
          <p:nvPr/>
        </p:nvCxnSpPr>
        <p:spPr>
          <a:xfrm flipH="1">
            <a:off x="11461629" y="7503525"/>
            <a:ext cx="2" cy="35929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341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9" name="Group 168">
            <a:extLst>
              <a:ext uri="{FF2B5EF4-FFF2-40B4-BE49-F238E27FC236}">
                <a16:creationId xmlns:a16="http://schemas.microsoft.com/office/drawing/2014/main" id="{20A6AD5B-4CC2-471F-8DF6-6768377559AB}"/>
              </a:ext>
            </a:extLst>
          </p:cNvPr>
          <p:cNvGrpSpPr/>
          <p:nvPr/>
        </p:nvGrpSpPr>
        <p:grpSpPr>
          <a:xfrm>
            <a:off x="6337877" y="2458340"/>
            <a:ext cx="10184244" cy="9256095"/>
            <a:chOff x="0" y="2541880"/>
            <a:chExt cx="6789496" cy="6170730"/>
          </a:xfrm>
        </p:grpSpPr>
        <p:sp>
          <p:nvSpPr>
            <p:cNvPr id="44" name="Rounded Rectangle 48">
              <a:extLst>
                <a:ext uri="{FF2B5EF4-FFF2-40B4-BE49-F238E27FC236}">
                  <a16:creationId xmlns:a16="http://schemas.microsoft.com/office/drawing/2014/main" id="{844E4C42-605B-45D6-8B34-F8B65772D018}"/>
                </a:ext>
              </a:extLst>
            </p:cNvPr>
            <p:cNvSpPr/>
            <p:nvPr/>
          </p:nvSpPr>
          <p:spPr>
            <a:xfrm>
              <a:off x="0" y="5234428"/>
              <a:ext cx="3264573" cy="735271"/>
            </a:xfrm>
            <a:prstGeom prst="roundRect">
              <a:avLst>
                <a:gd name="adj" fmla="val 7256"/>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H : Part de cas ayant reçu des schémas spécifiques de chlorhexidine dans des ES publics </a:t>
              </a:r>
            </a:p>
            <a:p>
              <a:pPr algn="ctr"/>
              <a:r>
                <a:rPr lang="fr-FR" sz="1200" dirty="0">
                  <a:solidFill>
                    <a:srgbClr val="000000"/>
                  </a:solidFill>
                  <a:ea typeface="Calibri" panose="020F0502020204030204" pitchFamily="34" charset="0"/>
                  <a:cs typeface="Times New Roman" panose="02020603050405020304" pitchFamily="18" charset="0"/>
                </a:rPr>
                <a:t>(schéma d’un jour ou de sept jours)</a:t>
              </a:r>
              <a:endParaRPr lang="en-US" sz="1200" dirty="0">
                <a:solidFill>
                  <a:schemeClr val="accent4"/>
                </a:solidFill>
                <a:ea typeface="Times New Roman" panose="02020603050405020304" pitchFamily="18" charset="0"/>
                <a:cs typeface="Times New Roman" panose="02020603050405020304" pitchFamily="18" charset="0"/>
              </a:endParaRPr>
            </a:p>
            <a:p>
              <a:pPr algn="ctr"/>
              <a:r>
                <a:rPr lang="fr-FR" sz="1200" b="1" dirty="0">
                  <a:solidFill>
                    <a:schemeClr val="accent4"/>
                  </a:solidFill>
                  <a:ea typeface="Times New Roman" panose="02020603050405020304" pitchFamily="18" charset="0"/>
                  <a:cs typeface="Times New Roman" panose="02020603050405020304" pitchFamily="18" charset="0"/>
                </a:rPr>
                <a:t>= F × % ayant reçu le schéma d’un jour ; OU </a:t>
              </a:r>
            </a:p>
            <a:p>
              <a:pPr algn="ctr"/>
              <a:r>
                <a:rPr lang="fr-FR" sz="1200" b="1" dirty="0">
                  <a:solidFill>
                    <a:schemeClr val="accent4"/>
                  </a:solidFill>
                  <a:ea typeface="Times New Roman" panose="02020603050405020304" pitchFamily="18" charset="0"/>
                  <a:cs typeface="Times New Roman" panose="02020603050405020304" pitchFamily="18" charset="0"/>
                </a:rPr>
                <a:t>= F × % ayant reçu le schéma de sept jours</a:t>
              </a:r>
            </a:p>
          </p:txBody>
        </p:sp>
        <p:cxnSp>
          <p:nvCxnSpPr>
            <p:cNvPr id="63" name="Straight Arrow Connector 62">
              <a:extLst>
                <a:ext uri="{FF2B5EF4-FFF2-40B4-BE49-F238E27FC236}">
                  <a16:creationId xmlns:a16="http://schemas.microsoft.com/office/drawing/2014/main" id="{322CEA3A-0892-411E-8855-F7ECAC217872}"/>
                </a:ext>
              </a:extLst>
            </p:cNvPr>
            <p:cNvCxnSpPr>
              <a:cxnSpLocks/>
              <a:stCxn id="53" idx="2"/>
              <a:endCxn id="60" idx="0"/>
            </p:cNvCxnSpPr>
            <p:nvPr/>
          </p:nvCxnSpPr>
          <p:spPr>
            <a:xfrm>
              <a:off x="5157209" y="4902889"/>
              <a:ext cx="0" cy="32469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F00D442-CB1F-453B-968A-B5643E109C8A}"/>
                </a:ext>
              </a:extLst>
            </p:cNvPr>
            <p:cNvCxnSpPr>
              <a:cxnSpLocks/>
              <a:stCxn id="49" idx="2"/>
              <a:endCxn id="44" idx="0"/>
            </p:cNvCxnSpPr>
            <p:nvPr/>
          </p:nvCxnSpPr>
          <p:spPr>
            <a:xfrm>
              <a:off x="1632287" y="4902889"/>
              <a:ext cx="0" cy="33153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47" name="Group 146">
              <a:extLst>
                <a:ext uri="{FF2B5EF4-FFF2-40B4-BE49-F238E27FC236}">
                  <a16:creationId xmlns:a16="http://schemas.microsoft.com/office/drawing/2014/main" id="{5525E824-581C-493D-B6D8-EED186077990}"/>
                </a:ext>
              </a:extLst>
            </p:cNvPr>
            <p:cNvGrpSpPr/>
            <p:nvPr/>
          </p:nvGrpSpPr>
          <p:grpSpPr>
            <a:xfrm>
              <a:off x="2" y="2541880"/>
              <a:ext cx="6789494" cy="6170730"/>
              <a:chOff x="7" y="2541880"/>
              <a:chExt cx="6789494" cy="6170730"/>
            </a:xfrm>
          </p:grpSpPr>
          <p:grpSp>
            <p:nvGrpSpPr>
              <p:cNvPr id="2" name="Group 1"/>
              <p:cNvGrpSpPr/>
              <p:nvPr/>
            </p:nvGrpSpPr>
            <p:grpSpPr>
              <a:xfrm>
                <a:off x="81230" y="2541880"/>
                <a:ext cx="6627045" cy="6170730"/>
                <a:chOff x="-27611" y="2566652"/>
                <a:chExt cx="7032337" cy="4940930"/>
              </a:xfrm>
            </p:grpSpPr>
            <p:sp>
              <p:nvSpPr>
                <p:cNvPr id="46" name="Rounded Rectangle 45"/>
                <p:cNvSpPr/>
                <p:nvPr/>
              </p:nvSpPr>
              <p:spPr>
                <a:xfrm>
                  <a:off x="2335139" y="2566652"/>
                  <a:ext cx="2187724" cy="19085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indent="-452438" algn="ctr"/>
                  <a:r>
                    <a:rPr lang="fr-FR" sz="1200">
                      <a:solidFill>
                        <a:srgbClr val="000000"/>
                      </a:solidFill>
                      <a:ea typeface="Calibri" panose="020F0502020204030204" pitchFamily="34" charset="0"/>
                      <a:cs typeface="Times New Roman" panose="02020603050405020304" pitchFamily="18" charset="0"/>
                    </a:rPr>
                    <a:t>A : Population totale</a:t>
                  </a:r>
                </a:p>
              </p:txBody>
            </p:sp>
            <p:cxnSp>
              <p:nvCxnSpPr>
                <p:cNvPr id="47" name="Straight Arrow Connector 46"/>
                <p:cNvCxnSpPr>
                  <a:cxnSpLocks/>
                  <a:stCxn id="46" idx="2"/>
                  <a:endCxn id="48" idx="0"/>
                </p:cNvCxnSpPr>
                <p:nvPr/>
              </p:nvCxnSpPr>
              <p:spPr>
                <a:xfrm flipH="1">
                  <a:off x="3429000" y="2757511"/>
                  <a:ext cx="1" cy="18909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1783080" y="2946604"/>
                  <a:ext cx="3291840" cy="29992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C : Nombre total de naissances vivantes </a:t>
                  </a:r>
                  <a:br>
                    <a:rPr lang="fr-FR" sz="1200" dirty="0">
                      <a:solidFill>
                        <a:srgbClr val="000000"/>
                      </a:solidFill>
                      <a:ea typeface="Calibri" panose="020F0502020204030204" pitchFamily="34" charset="0"/>
                      <a:cs typeface="Times New Roman" panose="02020603050405020304" pitchFamily="18" charset="0"/>
                    </a:rPr>
                  </a:br>
                  <a:r>
                    <a:rPr lang="fr-FR" sz="1200" b="1" dirty="0">
                      <a:solidFill>
                        <a:schemeClr val="accent4"/>
                      </a:solidFill>
                      <a:ea typeface="Times New Roman" panose="02020603050405020304" pitchFamily="18" charset="0"/>
                      <a:cs typeface="Times New Roman" panose="02020603050405020304" pitchFamily="18" charset="0"/>
                    </a:rPr>
                    <a:t>= A × B, </a:t>
                  </a:r>
                  <a:r>
                    <a:rPr lang="fr-FR" sz="1200" b="1" dirty="0">
                      <a:solidFill>
                        <a:schemeClr val="accent4"/>
                      </a:solidFill>
                      <a:ea typeface="Times New Roman" panose="02020603050405020304" pitchFamily="18" charset="0"/>
                    </a:rPr>
                    <a:t>où B = TNB </a:t>
                  </a:r>
                </a:p>
              </p:txBody>
            </p:sp>
            <p:sp>
              <p:nvSpPr>
                <p:cNvPr id="49" name="Rounded Rectangle 48"/>
                <p:cNvSpPr/>
                <p:nvPr/>
              </p:nvSpPr>
              <p:spPr>
                <a:xfrm>
                  <a:off x="-27611" y="4048140"/>
                  <a:ext cx="3291840" cy="408982"/>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F : Nb de nourrissons ayant reçu de la chlorhexidine pour les soins du cordon ombilical dans les ES publics</a:t>
                  </a:r>
                </a:p>
                <a:p>
                  <a:pPr algn="ctr"/>
                  <a:r>
                    <a:rPr lang="fr-FR" sz="1200" b="1" dirty="0">
                      <a:solidFill>
                        <a:schemeClr val="accent4"/>
                      </a:solidFill>
                      <a:ea typeface="Times New Roman" panose="02020603050405020304" pitchFamily="18" charset="0"/>
                      <a:cs typeface="Times New Roman" panose="02020603050405020304" pitchFamily="18" charset="0"/>
                    </a:rPr>
                    <a:t>= D × % donné de chlorhexidine</a:t>
                  </a:r>
                </a:p>
              </p:txBody>
            </p:sp>
            <p:sp>
              <p:nvSpPr>
                <p:cNvPr id="51" name="Rounded Rectangle 50"/>
                <p:cNvSpPr/>
                <p:nvPr/>
              </p:nvSpPr>
              <p:spPr>
                <a:xfrm>
                  <a:off x="-27611" y="3532612"/>
                  <a:ext cx="3291840" cy="299920"/>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a:solidFill>
                        <a:srgbClr val="000000"/>
                      </a:solidFill>
                      <a:ea typeface="Calibri" panose="020F0502020204030204" pitchFamily="34" charset="0"/>
                      <a:cs typeface="Times New Roman" panose="02020603050405020304" pitchFamily="18" charset="0"/>
                    </a:rPr>
                    <a:t>D : Nb de naissances vivantes dans les ES publics</a:t>
                  </a:r>
                </a:p>
                <a:p>
                  <a:pPr algn="ctr"/>
                  <a:r>
                    <a:rPr lang="fr-FR" sz="1200" b="1">
                      <a:solidFill>
                        <a:schemeClr val="accent4"/>
                      </a:solidFill>
                      <a:ea typeface="Times New Roman" panose="02020603050405020304" pitchFamily="18" charset="0"/>
                      <a:cs typeface="Times New Roman" panose="02020603050405020304" pitchFamily="18" charset="0"/>
                    </a:rPr>
                    <a:t>= C× % des naissances vivantes dans les ES publics</a:t>
                  </a:r>
                </a:p>
              </p:txBody>
            </p:sp>
            <p:sp>
              <p:nvSpPr>
                <p:cNvPr id="52" name="Rounded Rectangle 51"/>
                <p:cNvSpPr/>
                <p:nvPr/>
              </p:nvSpPr>
              <p:spPr>
                <a:xfrm>
                  <a:off x="3712886" y="3532611"/>
                  <a:ext cx="3291840" cy="29992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E : NB de naissances vivantes à domicile</a:t>
                  </a:r>
                </a:p>
                <a:p>
                  <a:pPr algn="ctr"/>
                  <a:r>
                    <a:rPr lang="fr-FR" sz="1200" b="1" dirty="0">
                      <a:solidFill>
                        <a:schemeClr val="accent4"/>
                      </a:solidFill>
                      <a:ea typeface="Times New Roman" panose="02020603050405020304" pitchFamily="18" charset="0"/>
                      <a:cs typeface="Times New Roman" panose="02020603050405020304" pitchFamily="18" charset="0"/>
                    </a:rPr>
                    <a:t>= C × % de naissances vivantes à domicile</a:t>
                  </a:r>
                </a:p>
              </p:txBody>
            </p:sp>
            <p:sp>
              <p:nvSpPr>
                <p:cNvPr id="53" name="Rounded Rectangle 52"/>
                <p:cNvSpPr/>
                <p:nvPr/>
              </p:nvSpPr>
              <p:spPr>
                <a:xfrm>
                  <a:off x="3712886" y="4048140"/>
                  <a:ext cx="3291840" cy="408982"/>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G : Nb de nourrissons ayant reçu de la chlorhexidine pour les soins du cordon ombilical à domicile</a:t>
                  </a:r>
                </a:p>
                <a:p>
                  <a:pPr algn="ctr"/>
                  <a:r>
                    <a:rPr lang="fr-FR" sz="1200" b="1" dirty="0">
                      <a:solidFill>
                        <a:schemeClr val="accent4"/>
                      </a:solidFill>
                      <a:ea typeface="Times New Roman" panose="02020603050405020304" pitchFamily="18" charset="0"/>
                      <a:cs typeface="Times New Roman" panose="02020603050405020304" pitchFamily="18" charset="0"/>
                    </a:rPr>
                    <a:t>= E × % donné de chlorhexidine</a:t>
                  </a:r>
                </a:p>
              </p:txBody>
            </p:sp>
            <p:sp>
              <p:nvSpPr>
                <p:cNvPr id="56" name="Rounded Rectangle 55"/>
                <p:cNvSpPr/>
                <p:nvPr/>
              </p:nvSpPr>
              <p:spPr>
                <a:xfrm>
                  <a:off x="1097278" y="6989538"/>
                  <a:ext cx="4663440" cy="518044"/>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a:solidFill>
                        <a:srgbClr val="000000"/>
                      </a:solidFill>
                      <a:ea typeface="Calibri" panose="020F0502020204030204" pitchFamily="34" charset="0"/>
                      <a:cs typeface="Times New Roman" panose="02020603050405020304" pitchFamily="18" charset="0"/>
                    </a:rPr>
                    <a:t>M. qté totale de chaque formulation de chlorhexidine utilisée par an</a:t>
                  </a:r>
                </a:p>
                <a:p>
                  <a:pPr algn="ctr"/>
                  <a:r>
                    <a:rPr lang="fr-FR" sz="1200">
                      <a:solidFill>
                        <a:schemeClr val="accent4"/>
                      </a:solidFill>
                      <a:ea typeface="Times New Roman" panose="02020603050405020304" pitchFamily="18" charset="0"/>
                      <a:cs typeface="Times New Roman" panose="02020603050405020304" pitchFamily="18" charset="0"/>
                    </a:rPr>
                    <a:t>= qté utilisée dans les ES publics + qté utilisée à domicile</a:t>
                  </a:r>
                </a:p>
                <a:p>
                  <a:pPr algn="ctr"/>
                  <a:r>
                    <a:rPr lang="fr-FR" sz="1200" b="1">
                      <a:solidFill>
                        <a:schemeClr val="accent4"/>
                      </a:solidFill>
                      <a:ea typeface="Times New Roman" panose="02020603050405020304" pitchFamily="18" charset="0"/>
                      <a:cs typeface="Times New Roman" panose="02020603050405020304" pitchFamily="18" charset="0"/>
                    </a:rPr>
                    <a:t>M1 : qté de chlorhexidine, gel à 7,1 %, tubes de 20 g = K1 + L1 ; OU</a:t>
                  </a:r>
                </a:p>
                <a:p>
                  <a:pPr algn="ctr"/>
                  <a:r>
                    <a:rPr lang="fr-FR" sz="1200" b="1">
                      <a:solidFill>
                        <a:schemeClr val="accent4"/>
                      </a:solidFill>
                      <a:ea typeface="Times New Roman" panose="02020603050405020304" pitchFamily="18" charset="0"/>
                      <a:cs typeface="Times New Roman" panose="02020603050405020304" pitchFamily="18" charset="0"/>
                    </a:rPr>
                    <a:t>M2 : qté de chlorhexidine, gel à 7,1 %, sachets de 3 g = K2 + L2</a:t>
                  </a:r>
                </a:p>
              </p:txBody>
            </p:sp>
            <p:cxnSp>
              <p:nvCxnSpPr>
                <p:cNvPr id="61" name="Straight Arrow Connector 60"/>
                <p:cNvCxnSpPr>
                  <a:cxnSpLocks/>
                  <a:stCxn id="52" idx="2"/>
                  <a:endCxn id="53" idx="0"/>
                </p:cNvCxnSpPr>
                <p:nvPr/>
              </p:nvCxnSpPr>
              <p:spPr>
                <a:xfrm>
                  <a:off x="5358806" y="3832531"/>
                  <a:ext cx="0" cy="21560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cxnSpLocks/>
                  <a:stCxn id="51" idx="2"/>
                  <a:endCxn id="49" idx="0"/>
                </p:cNvCxnSpPr>
                <p:nvPr/>
              </p:nvCxnSpPr>
              <p:spPr>
                <a:xfrm>
                  <a:off x="1618309" y="3832532"/>
                  <a:ext cx="0" cy="21560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cxnSpLocks/>
                  <a:stCxn id="60" idx="2"/>
                  <a:endCxn id="117" idx="0"/>
                </p:cNvCxnSpPr>
                <p:nvPr/>
              </p:nvCxnSpPr>
              <p:spPr>
                <a:xfrm>
                  <a:off x="5358806" y="5316803"/>
                  <a:ext cx="0" cy="29890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 name="Elbow Connector 3"/>
                <p:cNvCxnSpPr>
                  <a:cxnSpLocks/>
                  <a:stCxn id="81" idx="2"/>
                  <a:endCxn id="56" idx="0"/>
                </p:cNvCxnSpPr>
                <p:nvPr/>
              </p:nvCxnSpPr>
              <p:spPr>
                <a:xfrm rot="16200000" flipH="1">
                  <a:off x="2330835" y="5891375"/>
                  <a:ext cx="385635" cy="1810690"/>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Elbow Connector 69"/>
                <p:cNvCxnSpPr>
                  <a:cxnSpLocks/>
                  <a:stCxn id="48" idx="2"/>
                  <a:endCxn id="51" idx="0"/>
                </p:cNvCxnSpPr>
                <p:nvPr/>
              </p:nvCxnSpPr>
              <p:spPr>
                <a:xfrm rot="5400000">
                  <a:off x="2380610" y="2484222"/>
                  <a:ext cx="286088" cy="1810691"/>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Elbow Connector 74"/>
                <p:cNvCxnSpPr>
                  <a:cxnSpLocks/>
                  <a:stCxn id="48" idx="2"/>
                  <a:endCxn id="52" idx="0"/>
                </p:cNvCxnSpPr>
                <p:nvPr/>
              </p:nvCxnSpPr>
              <p:spPr>
                <a:xfrm rot="16200000" flipH="1">
                  <a:off x="4250859" y="2424664"/>
                  <a:ext cx="286087" cy="1929806"/>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cxnSpLocks/>
                  <a:stCxn id="117" idx="2"/>
                  <a:endCxn id="56" idx="0"/>
                </p:cNvCxnSpPr>
                <p:nvPr/>
              </p:nvCxnSpPr>
              <p:spPr>
                <a:xfrm rot="5400000">
                  <a:off x="4201487" y="5832219"/>
                  <a:ext cx="384831" cy="1929808"/>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60" name="Rounded Rectangle 52">
                <a:extLst>
                  <a:ext uri="{FF2B5EF4-FFF2-40B4-BE49-F238E27FC236}">
                    <a16:creationId xmlns:a16="http://schemas.microsoft.com/office/drawing/2014/main" id="{13184045-3A54-4DBE-9B6C-A228975D2ED5}"/>
                  </a:ext>
                </a:extLst>
              </p:cNvPr>
              <p:cNvSpPr/>
              <p:nvPr/>
            </p:nvSpPr>
            <p:spPr>
              <a:xfrm>
                <a:off x="3524926" y="5227582"/>
                <a:ext cx="3264575" cy="748963"/>
              </a:xfrm>
              <a:prstGeom prst="roundRect">
                <a:avLst>
                  <a:gd name="adj" fmla="val 10393"/>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I : Part de cas ayant reçu des schémas spécifiques de chlorhexidine à domicile </a:t>
                </a:r>
              </a:p>
              <a:p>
                <a:pPr algn="ctr"/>
                <a:r>
                  <a:rPr lang="fr-FR" sz="1200" dirty="0">
                    <a:solidFill>
                      <a:srgbClr val="000000"/>
                    </a:solidFill>
                    <a:ea typeface="Calibri" panose="020F0502020204030204" pitchFamily="34" charset="0"/>
                    <a:cs typeface="Times New Roman" panose="02020603050405020304" pitchFamily="18" charset="0"/>
                  </a:rPr>
                  <a:t>(schéma d’un jour ou de sept jours)</a:t>
                </a:r>
                <a:endParaRPr lang="en-US" sz="1200" b="1" dirty="0">
                  <a:solidFill>
                    <a:schemeClr val="accent4"/>
                  </a:solidFill>
                  <a:ea typeface="Times New Roman" panose="02020603050405020304" pitchFamily="18" charset="0"/>
                  <a:cs typeface="Times New Roman" panose="02020603050405020304" pitchFamily="18" charset="0"/>
                </a:endParaRPr>
              </a:p>
              <a:p>
                <a:pPr algn="ctr"/>
                <a:r>
                  <a:rPr lang="fr-FR" sz="1200" b="1" dirty="0">
                    <a:solidFill>
                      <a:schemeClr val="accent4"/>
                    </a:solidFill>
                    <a:ea typeface="Times New Roman" panose="02020603050405020304" pitchFamily="18" charset="0"/>
                    <a:cs typeface="Times New Roman" panose="02020603050405020304" pitchFamily="18" charset="0"/>
                  </a:rPr>
                  <a:t>= G × % ayant reçu le schéma d’un jour ; OU </a:t>
                </a:r>
              </a:p>
              <a:p>
                <a:pPr algn="ctr"/>
                <a:r>
                  <a:rPr lang="fr-FR" sz="1200" b="1" dirty="0">
                    <a:solidFill>
                      <a:schemeClr val="accent4"/>
                    </a:solidFill>
                    <a:ea typeface="Times New Roman" panose="02020603050405020304" pitchFamily="18" charset="0"/>
                    <a:cs typeface="Times New Roman" panose="02020603050405020304" pitchFamily="18" charset="0"/>
                  </a:rPr>
                  <a:t>= G × % ayant reçu le schéma de sept jours</a:t>
                </a:r>
              </a:p>
            </p:txBody>
          </p:sp>
          <p:sp>
            <p:nvSpPr>
              <p:cNvPr id="81" name="Rounded Rectangle 48">
                <a:extLst>
                  <a:ext uri="{FF2B5EF4-FFF2-40B4-BE49-F238E27FC236}">
                    <a16:creationId xmlns:a16="http://schemas.microsoft.com/office/drawing/2014/main" id="{E026CBB8-B785-47C8-A3C6-30B7ED5BC7D8}"/>
                  </a:ext>
                </a:extLst>
              </p:cNvPr>
              <p:cNvSpPr/>
              <p:nvPr/>
            </p:nvSpPr>
            <p:spPr>
              <a:xfrm>
                <a:off x="7" y="6337241"/>
                <a:ext cx="3264568" cy="1246763"/>
              </a:xfrm>
              <a:prstGeom prst="roundRect">
                <a:avLst>
                  <a:gd name="adj" fmla="val 669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K : qté de chaque formulation de chlorhexidine nécessaire </a:t>
                </a:r>
              </a:p>
              <a:p>
                <a:pPr algn="ctr"/>
                <a:r>
                  <a:rPr lang="fr-FR" sz="1200" dirty="0">
                    <a:solidFill>
                      <a:srgbClr val="000000"/>
                    </a:solidFill>
                    <a:ea typeface="Calibri" panose="020F0502020204030204" pitchFamily="34" charset="0"/>
                    <a:cs typeface="Times New Roman" panose="02020603050405020304" pitchFamily="18" charset="0"/>
                  </a:rPr>
                  <a:t>dans les ES publics </a:t>
                </a:r>
              </a:p>
              <a:p>
                <a:pPr algn="ctr"/>
                <a:r>
                  <a:rPr lang="fr-FR" sz="1200" b="1" dirty="0">
                    <a:solidFill>
                      <a:schemeClr val="accent4"/>
                    </a:solidFill>
                    <a:ea typeface="Times New Roman" panose="02020603050405020304" pitchFamily="18" charset="0"/>
                    <a:cs typeface="Times New Roman" panose="02020603050405020304" pitchFamily="18" charset="0"/>
                  </a:rPr>
                  <a:t>K1 : Chlorhexidine, gel à 7,1 %, tubes de 20 g = H × J1</a:t>
                </a:r>
              </a:p>
              <a:p>
                <a:pPr algn="ctr"/>
                <a:r>
                  <a:rPr lang="fr-FR" sz="1200" b="1" dirty="0">
                    <a:solidFill>
                      <a:schemeClr val="accent4"/>
                    </a:solidFill>
                    <a:ea typeface="Times New Roman" panose="02020603050405020304" pitchFamily="18" charset="0"/>
                    <a:cs typeface="Times New Roman" panose="02020603050405020304" pitchFamily="18" charset="0"/>
                  </a:rPr>
                  <a:t>OU </a:t>
                </a:r>
              </a:p>
              <a:p>
                <a:pPr algn="ctr"/>
                <a:r>
                  <a:rPr lang="fr-FR" sz="1200" b="1" dirty="0">
                    <a:solidFill>
                      <a:schemeClr val="accent4"/>
                    </a:solidFill>
                    <a:ea typeface="Times New Roman" panose="02020603050405020304" pitchFamily="18" charset="0"/>
                    <a:cs typeface="Times New Roman" panose="02020603050405020304" pitchFamily="18" charset="0"/>
                  </a:rPr>
                  <a:t>K2 : Chlorhexidine, gel à 7,1 %, sachets de 3 g = H × J2</a:t>
                </a:r>
                <a:endParaRPr lang="en-US" sz="1200" dirty="0">
                  <a:solidFill>
                    <a:schemeClr val="accent4"/>
                  </a:solidFill>
                  <a:ea typeface="Times New Roman" panose="02020603050405020304" pitchFamily="18" charset="0"/>
                  <a:cs typeface="Times New Roman" panose="02020603050405020304" pitchFamily="18" charset="0"/>
                </a:endParaRPr>
              </a:p>
              <a:p>
                <a:pPr algn="ctr"/>
                <a:r>
                  <a:rPr lang="fr-FR" sz="1200" dirty="0">
                    <a:solidFill>
                      <a:schemeClr val="accent4"/>
                    </a:solidFill>
                    <a:ea typeface="Times New Roman" panose="02020603050405020304" pitchFamily="18" charset="0"/>
                    <a:cs typeface="Times New Roman" panose="02020603050405020304" pitchFamily="18" charset="0"/>
                  </a:rPr>
                  <a:t>où </a:t>
                </a:r>
                <a:r>
                  <a:rPr lang="fr-FR" sz="1200" b="1" dirty="0">
                    <a:solidFill>
                      <a:schemeClr val="accent4"/>
                    </a:solidFill>
                    <a:ea typeface="Times New Roman" panose="02020603050405020304" pitchFamily="18" charset="0"/>
                    <a:cs typeface="Times New Roman" panose="02020603050405020304" pitchFamily="18" charset="0"/>
                  </a:rPr>
                  <a:t>J</a:t>
                </a:r>
                <a:r>
                  <a:rPr lang="fr-FR" sz="1200" dirty="0">
                    <a:solidFill>
                      <a:schemeClr val="accent4"/>
                    </a:solidFill>
                    <a:ea typeface="Times New Roman" panose="02020603050405020304" pitchFamily="18" charset="0"/>
                    <a:cs typeface="Times New Roman" panose="02020603050405020304" pitchFamily="18" charset="0"/>
                  </a:rPr>
                  <a:t> : quantité pour un cas </a:t>
                </a:r>
              </a:p>
              <a:p>
                <a:pPr algn="ctr"/>
                <a:r>
                  <a:rPr lang="fr-FR" sz="1200" dirty="0">
                    <a:solidFill>
                      <a:schemeClr val="accent4"/>
                    </a:solidFill>
                    <a:ea typeface="Times New Roman" panose="02020603050405020304" pitchFamily="18" charset="0"/>
                    <a:cs typeface="Times New Roman" panose="02020603050405020304" pitchFamily="18" charset="0"/>
                  </a:rPr>
                  <a:t>J1 = 1 tube de chlorhexidine, gel à 7,1 %, 20 g ; </a:t>
                </a:r>
              </a:p>
              <a:p>
                <a:pPr algn="ctr"/>
                <a:r>
                  <a:rPr lang="fr-FR" sz="1200" dirty="0">
                    <a:solidFill>
                      <a:schemeClr val="accent4"/>
                    </a:solidFill>
                    <a:ea typeface="Times New Roman" panose="02020603050405020304" pitchFamily="18" charset="0"/>
                    <a:cs typeface="Times New Roman" panose="02020603050405020304" pitchFamily="18" charset="0"/>
                  </a:rPr>
                  <a:t>J2 = 1 ou 7 sachets de chlorhexidine gel à 7,1 %, 3 g, pour un schéma d’un (1) jour ou de 7 jours, respectivement</a:t>
                </a:r>
              </a:p>
            </p:txBody>
          </p:sp>
          <p:cxnSp>
            <p:nvCxnSpPr>
              <p:cNvPr id="83" name="Straight Arrow Connector 82">
                <a:extLst>
                  <a:ext uri="{FF2B5EF4-FFF2-40B4-BE49-F238E27FC236}">
                    <a16:creationId xmlns:a16="http://schemas.microsoft.com/office/drawing/2014/main" id="{A68D3FA5-CA23-4802-AC8A-0549ABA5A83F}"/>
                  </a:ext>
                </a:extLst>
              </p:cNvPr>
              <p:cNvCxnSpPr>
                <a:cxnSpLocks/>
                <a:stCxn id="44" idx="2"/>
                <a:endCxn id="81" idx="0"/>
              </p:cNvCxnSpPr>
              <p:nvPr/>
            </p:nvCxnSpPr>
            <p:spPr>
              <a:xfrm flipH="1">
                <a:off x="1632291" y="5969699"/>
                <a:ext cx="1" cy="36754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7" name="Rounded Rectangle 52">
                <a:extLst>
                  <a:ext uri="{FF2B5EF4-FFF2-40B4-BE49-F238E27FC236}">
                    <a16:creationId xmlns:a16="http://schemas.microsoft.com/office/drawing/2014/main" id="{4C1D7DDB-2DEB-411B-AF96-BFB2B41E749B}"/>
                  </a:ext>
                </a:extLst>
              </p:cNvPr>
              <p:cNvSpPr/>
              <p:nvPr/>
            </p:nvSpPr>
            <p:spPr>
              <a:xfrm>
                <a:off x="3524926" y="6349853"/>
                <a:ext cx="3264575" cy="1235155"/>
              </a:xfrm>
              <a:prstGeom prst="roundRect">
                <a:avLst>
                  <a:gd name="adj" fmla="val 6273"/>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ea typeface="Calibri" panose="020F0502020204030204" pitchFamily="34" charset="0"/>
                    <a:cs typeface="Times New Roman" panose="02020603050405020304" pitchFamily="18" charset="0"/>
                  </a:rPr>
                  <a:t>L : qté de chaque formulation de chlorhexidine nécessaire </a:t>
                </a:r>
              </a:p>
              <a:p>
                <a:pPr algn="ctr"/>
                <a:r>
                  <a:rPr lang="fr-FR" sz="1200" dirty="0">
                    <a:solidFill>
                      <a:srgbClr val="000000"/>
                    </a:solidFill>
                    <a:ea typeface="Calibri" panose="020F0502020204030204" pitchFamily="34" charset="0"/>
                    <a:cs typeface="Times New Roman" panose="02020603050405020304" pitchFamily="18" charset="0"/>
                  </a:rPr>
                  <a:t>à domicile </a:t>
                </a:r>
              </a:p>
              <a:p>
                <a:pPr algn="ctr"/>
                <a:r>
                  <a:rPr lang="fr-FR" sz="1200" b="1" dirty="0">
                    <a:solidFill>
                      <a:schemeClr val="accent4"/>
                    </a:solidFill>
                    <a:ea typeface="Times New Roman" panose="02020603050405020304" pitchFamily="18" charset="0"/>
                    <a:cs typeface="Times New Roman" panose="02020603050405020304" pitchFamily="18" charset="0"/>
                  </a:rPr>
                  <a:t>L1 : Chlorhexidine, gel à 7,1 %, tubes de 20 g = I × J1</a:t>
                </a:r>
              </a:p>
              <a:p>
                <a:pPr algn="ctr"/>
                <a:r>
                  <a:rPr lang="fr-FR" sz="1200" b="1" dirty="0">
                    <a:solidFill>
                      <a:schemeClr val="accent4"/>
                    </a:solidFill>
                    <a:ea typeface="Times New Roman" panose="02020603050405020304" pitchFamily="18" charset="0"/>
                    <a:cs typeface="Times New Roman" panose="02020603050405020304" pitchFamily="18" charset="0"/>
                  </a:rPr>
                  <a:t>OU </a:t>
                </a:r>
              </a:p>
              <a:p>
                <a:pPr algn="ctr"/>
                <a:r>
                  <a:rPr lang="fr-FR" sz="1200" b="1" dirty="0">
                    <a:solidFill>
                      <a:schemeClr val="accent4"/>
                    </a:solidFill>
                    <a:ea typeface="Times New Roman" panose="02020603050405020304" pitchFamily="18" charset="0"/>
                    <a:cs typeface="Times New Roman" panose="02020603050405020304" pitchFamily="18" charset="0"/>
                  </a:rPr>
                  <a:t>L2 : Chlorhexidine, gel à 7,1 %, sachets de 3 g = I × J2</a:t>
                </a:r>
                <a:endParaRPr lang="en-US" sz="1200" dirty="0">
                  <a:solidFill>
                    <a:schemeClr val="accent4"/>
                  </a:solidFill>
                  <a:ea typeface="Times New Roman" panose="02020603050405020304" pitchFamily="18" charset="0"/>
                  <a:cs typeface="Times New Roman" panose="02020603050405020304" pitchFamily="18" charset="0"/>
                </a:endParaRPr>
              </a:p>
              <a:p>
                <a:pPr algn="ctr"/>
                <a:r>
                  <a:rPr lang="fr-FR" sz="1200" dirty="0">
                    <a:solidFill>
                      <a:schemeClr val="accent4"/>
                    </a:solidFill>
                    <a:ea typeface="Times New Roman" panose="02020603050405020304" pitchFamily="18" charset="0"/>
                    <a:cs typeface="Times New Roman" panose="02020603050405020304" pitchFamily="18" charset="0"/>
                  </a:rPr>
                  <a:t>où </a:t>
                </a:r>
                <a:r>
                  <a:rPr lang="fr-FR" sz="1200" b="1" dirty="0">
                    <a:solidFill>
                      <a:schemeClr val="accent4"/>
                    </a:solidFill>
                    <a:ea typeface="Times New Roman" panose="02020603050405020304" pitchFamily="18" charset="0"/>
                    <a:cs typeface="Times New Roman" panose="02020603050405020304" pitchFamily="18" charset="0"/>
                  </a:rPr>
                  <a:t>J</a:t>
                </a:r>
                <a:r>
                  <a:rPr lang="fr-FR" sz="1200" dirty="0">
                    <a:solidFill>
                      <a:schemeClr val="accent4"/>
                    </a:solidFill>
                    <a:ea typeface="Times New Roman" panose="02020603050405020304" pitchFamily="18" charset="0"/>
                    <a:cs typeface="Times New Roman" panose="02020603050405020304" pitchFamily="18" charset="0"/>
                  </a:rPr>
                  <a:t> : quantité pour un cas </a:t>
                </a:r>
              </a:p>
              <a:p>
                <a:pPr algn="ctr"/>
                <a:r>
                  <a:rPr lang="fr-FR" sz="1200" dirty="0">
                    <a:solidFill>
                      <a:schemeClr val="accent4"/>
                    </a:solidFill>
                    <a:ea typeface="Times New Roman" panose="02020603050405020304" pitchFamily="18" charset="0"/>
                    <a:cs typeface="Times New Roman" panose="02020603050405020304" pitchFamily="18" charset="0"/>
                  </a:rPr>
                  <a:t>J1 = 1 tube de chlorhexidine, gel à 7,1 %, 20 g ; </a:t>
                </a:r>
              </a:p>
              <a:p>
                <a:pPr algn="ctr"/>
                <a:r>
                  <a:rPr lang="fr-FR" sz="1200" dirty="0">
                    <a:solidFill>
                      <a:schemeClr val="accent4"/>
                    </a:solidFill>
                    <a:ea typeface="Times New Roman" panose="02020603050405020304" pitchFamily="18" charset="0"/>
                    <a:cs typeface="Times New Roman" panose="02020603050405020304" pitchFamily="18" charset="0"/>
                  </a:rPr>
                  <a:t>J2 = 1 ou 7 sachets de chlorhexidine gel à 7,1 %, 3 g, pour un schéma d’un (1) jour ou de 7 jours, respectivement</a:t>
                </a:r>
              </a:p>
            </p:txBody>
          </p:sp>
        </p:grpSp>
      </p:grpSp>
      <p:sp>
        <p:nvSpPr>
          <p:cNvPr id="28" name="TextBox 27">
            <a:extLst>
              <a:ext uri="{FF2B5EF4-FFF2-40B4-BE49-F238E27FC236}">
                <a16:creationId xmlns:a16="http://schemas.microsoft.com/office/drawing/2014/main" id="{8F054706-B52D-A273-5510-9151DBD5597E}"/>
              </a:ext>
            </a:extLst>
          </p:cNvPr>
          <p:cNvSpPr txBox="1"/>
          <p:nvPr/>
        </p:nvSpPr>
        <p:spPr>
          <a:xfrm>
            <a:off x="793808" y="543232"/>
            <a:ext cx="5143500"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du </a:t>
            </a:r>
            <a:r>
              <a:rPr lang="fr-FR" sz="1200" b="1" dirty="0" err="1">
                <a:solidFill>
                  <a:srgbClr val="595959"/>
                </a:solidFill>
                <a:latin typeface="Gill Sans MT" panose="020B0502020104020203" pitchFamily="34" charset="0"/>
                <a:ea typeface="MS Mincho" panose="02020609040205080304" pitchFamily="49" charset="-128"/>
                <a:cs typeface="Arial" panose="020B0604020202020204" pitchFamily="34" charset="0"/>
              </a:rPr>
              <a:t>digluconate</a:t>
            </a: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 de chlorhexidine utilisé pour les soins du cordon du nourrisson,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81220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Box 148">
            <a:extLst>
              <a:ext uri="{FF2B5EF4-FFF2-40B4-BE49-F238E27FC236}">
                <a16:creationId xmlns:a16="http://schemas.microsoft.com/office/drawing/2014/main" id="{FDB80E8C-0801-9FAA-1C51-2EE6EC59669A}"/>
              </a:ext>
            </a:extLst>
          </p:cNvPr>
          <p:cNvSpPr txBox="1"/>
          <p:nvPr/>
        </p:nvSpPr>
        <p:spPr>
          <a:xfrm>
            <a:off x="410634" y="496997"/>
            <a:ext cx="11781366" cy="323165"/>
          </a:xfrm>
          <a:prstGeom prst="rect">
            <a:avLst/>
          </a:prstGeom>
          <a:noFill/>
        </p:spPr>
        <p:txBody>
          <a:bodyPr wrap="square" lIns="68580" tIns="68580" rIns="68580" bIns="68580">
            <a:spAutoFit/>
          </a:bodyPr>
          <a:lstStyle/>
          <a:p>
            <a:pPr>
              <a:spcBef>
                <a:spcPts val="900"/>
              </a:spcBef>
              <a:spcAft>
                <a:spcPts val="1500"/>
              </a:spcAft>
            </a:pP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antibiotiques utilisés pour traiter les IBPG ou les maladies très graves chez les nouveau-nés,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grpSp>
        <p:nvGrpSpPr>
          <p:cNvPr id="162" name="Group 161">
            <a:extLst>
              <a:ext uri="{FF2B5EF4-FFF2-40B4-BE49-F238E27FC236}">
                <a16:creationId xmlns:a16="http://schemas.microsoft.com/office/drawing/2014/main" id="{8172F591-A215-1992-B027-CC0D8B08032D}"/>
              </a:ext>
            </a:extLst>
          </p:cNvPr>
          <p:cNvGrpSpPr/>
          <p:nvPr/>
        </p:nvGrpSpPr>
        <p:grpSpPr>
          <a:xfrm>
            <a:off x="888034" y="1245912"/>
            <a:ext cx="21061800" cy="11134788"/>
            <a:chOff x="-3598977" y="1306415"/>
            <a:chExt cx="14041200" cy="7423192"/>
          </a:xfrm>
        </p:grpSpPr>
        <p:sp>
          <p:nvSpPr>
            <p:cNvPr id="134" name="Rounded Rectangle 4">
              <a:extLst>
                <a:ext uri="{FF2B5EF4-FFF2-40B4-BE49-F238E27FC236}">
                  <a16:creationId xmlns:a16="http://schemas.microsoft.com/office/drawing/2014/main" id="{803F0CC2-CFA9-9819-B7F7-3B262A1FAD5E}"/>
                </a:ext>
              </a:extLst>
            </p:cNvPr>
            <p:cNvSpPr/>
            <p:nvPr/>
          </p:nvSpPr>
          <p:spPr>
            <a:xfrm>
              <a:off x="-98806" y="4647961"/>
              <a:ext cx="3461464" cy="502920"/>
            </a:xfrm>
            <a:prstGeom prst="roundRect">
              <a:avLst>
                <a:gd name="adj" fmla="val 11494"/>
              </a:avLst>
            </a:prstGeom>
            <a:solidFill>
              <a:srgbClr val="DEC584"/>
            </a:solidFill>
            <a:ln w="6350" cap="flat" cmpd="sng" algn="ctr">
              <a:solidFill>
                <a:srgbClr val="E7E6E6">
                  <a:lumMod val="90000"/>
                </a:srgbClr>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b="1" kern="0" dirty="0">
                  <a:solidFill>
                    <a:srgbClr val="000000"/>
                  </a:solidFill>
                  <a:ea typeface="Times New Roman" panose="02020603050405020304" pitchFamily="18" charset="0"/>
                  <a:cs typeface="Times New Roman" panose="02020603050405020304" pitchFamily="18" charset="0"/>
                </a:rPr>
                <a:t>K : Nb de pneumonies sévères (respiration rapide) </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dirty="0">
                  <a:solidFill>
                    <a:srgbClr val="000000"/>
                  </a:solidFill>
                  <a:ea typeface="Times New Roman" panose="02020603050405020304" pitchFamily="18" charset="0"/>
                  <a:cs typeface="Times New Roman" panose="02020603050405020304" pitchFamily="18" charset="0"/>
                </a:rPr>
                <a:t>Cas de nourrissons de 7-59 jours ayant reçu des schémas </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dirty="0">
                  <a:solidFill>
                    <a:srgbClr val="000000"/>
                  </a:solidFill>
                  <a:ea typeface="Times New Roman" panose="02020603050405020304" pitchFamily="18" charset="0"/>
                  <a:cs typeface="Times New Roman" panose="02020603050405020304" pitchFamily="18" charset="0"/>
                </a:rPr>
                <a:t>spécifiques par niveau de soins</a:t>
              </a:r>
              <a:endParaRPr lang="en-US" sz="1200" kern="0" dirty="0">
                <a:solidFill>
                  <a:sysClr val="windowText" lastClr="000000"/>
                </a:solidFill>
                <a:ea typeface="Times New Roman" panose="02020603050405020304" pitchFamily="18" charset="0"/>
              </a:endParaRPr>
            </a:p>
          </p:txBody>
        </p:sp>
        <p:sp>
          <p:nvSpPr>
            <p:cNvPr id="135" name="Rounded Rectangle 12">
              <a:extLst>
                <a:ext uri="{FF2B5EF4-FFF2-40B4-BE49-F238E27FC236}">
                  <a16:creationId xmlns:a16="http://schemas.microsoft.com/office/drawing/2014/main" id="{9A3E228A-11A7-2E42-09ED-763FF927D43B}"/>
                </a:ext>
              </a:extLst>
            </p:cNvPr>
            <p:cNvSpPr/>
            <p:nvPr/>
          </p:nvSpPr>
          <p:spPr>
            <a:xfrm>
              <a:off x="-3598977" y="3276529"/>
              <a:ext cx="3413135" cy="45720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b="1" kern="0" dirty="0">
                  <a:solidFill>
                    <a:srgbClr val="000000"/>
                  </a:solidFill>
                  <a:ea typeface="Times New Roman" panose="02020603050405020304" pitchFamily="18" charset="0"/>
                  <a:cs typeface="Times New Roman" panose="02020603050405020304" pitchFamily="18" charset="0"/>
                </a:rPr>
                <a:t>F : Nb de pneumonies sévères (respiration rapide) </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dirty="0">
                  <a:solidFill>
                    <a:srgbClr val="000000"/>
                  </a:solidFill>
                  <a:ea typeface="Times New Roman" panose="02020603050405020304" pitchFamily="18" charset="0"/>
                  <a:cs typeface="Times New Roman" panose="02020603050405020304" pitchFamily="18" charset="0"/>
                </a:rPr>
                <a:t>Cas de nourrissons de 0-6 jours traités</a:t>
              </a:r>
              <a:br>
                <a:rPr lang="fr-FR" sz="1200" b="1"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E × % de cas traités</a:t>
              </a:r>
              <a:endParaRPr lang="en-US" sz="1200" kern="0" dirty="0">
                <a:solidFill>
                  <a:sysClr val="windowText" lastClr="000000"/>
                </a:solidFill>
                <a:ea typeface="Times New Roman" panose="02020603050405020304" pitchFamily="18" charset="0"/>
              </a:endParaRPr>
            </a:p>
          </p:txBody>
        </p:sp>
        <p:sp>
          <p:nvSpPr>
            <p:cNvPr id="136" name="Rounded Rectangle 14">
              <a:extLst>
                <a:ext uri="{FF2B5EF4-FFF2-40B4-BE49-F238E27FC236}">
                  <a16:creationId xmlns:a16="http://schemas.microsoft.com/office/drawing/2014/main" id="{C4E4EB50-09AF-4110-EB62-DEC4FC43F6D7}"/>
                </a:ext>
              </a:extLst>
            </p:cNvPr>
            <p:cNvSpPr/>
            <p:nvPr/>
          </p:nvSpPr>
          <p:spPr>
            <a:xfrm>
              <a:off x="7015947" y="3276529"/>
              <a:ext cx="3426276" cy="45720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b="1" kern="0" dirty="0">
                  <a:solidFill>
                    <a:srgbClr val="000000"/>
                  </a:solidFill>
                  <a:ea typeface="Times New Roman" panose="02020603050405020304" pitchFamily="18" charset="0"/>
                  <a:cs typeface="Times New Roman" panose="02020603050405020304" pitchFamily="18" charset="0"/>
                </a:rPr>
                <a:t>I : Nb de cas de 0-59 jours atteints de maladie grave traités</a:t>
              </a:r>
              <a:br>
                <a:rPr lang="fr-FR" sz="1200" b="1"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E × % de cas de maladie grave chez des nourrissons de 0-59 jours traités</a:t>
              </a:r>
              <a:endParaRPr lang="en-US" sz="1200" kern="0" dirty="0">
                <a:solidFill>
                  <a:sysClr val="windowText" lastClr="000000"/>
                </a:solidFill>
                <a:ea typeface="Times New Roman" panose="02020603050405020304" pitchFamily="18" charset="0"/>
              </a:endParaRPr>
            </a:p>
          </p:txBody>
        </p:sp>
        <p:cxnSp>
          <p:nvCxnSpPr>
            <p:cNvPr id="137" name="Straight Arrow Connector 136">
              <a:extLst>
                <a:ext uri="{FF2B5EF4-FFF2-40B4-BE49-F238E27FC236}">
                  <a16:creationId xmlns:a16="http://schemas.microsoft.com/office/drawing/2014/main" id="{D8653EBC-D2D5-A371-B746-92710C37D739}"/>
                </a:ext>
              </a:extLst>
            </p:cNvPr>
            <p:cNvCxnSpPr>
              <a:cxnSpLocks/>
              <a:stCxn id="114" idx="2"/>
            </p:cNvCxnSpPr>
            <p:nvPr/>
          </p:nvCxnSpPr>
          <p:spPr>
            <a:xfrm>
              <a:off x="-2772996" y="4425311"/>
              <a:ext cx="0"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138" name="Connector: Elbow 137">
              <a:extLst>
                <a:ext uri="{FF2B5EF4-FFF2-40B4-BE49-F238E27FC236}">
                  <a16:creationId xmlns:a16="http://schemas.microsoft.com/office/drawing/2014/main" id="{D17612E6-02B9-3839-8B8A-D74E000AC87E}"/>
                </a:ext>
              </a:extLst>
            </p:cNvPr>
            <p:cNvCxnSpPr>
              <a:cxnSpLocks/>
              <a:stCxn id="142" idx="2"/>
              <a:endCxn id="135" idx="0"/>
            </p:cNvCxnSpPr>
            <p:nvPr/>
          </p:nvCxnSpPr>
          <p:spPr>
            <a:xfrm rot="5400000">
              <a:off x="628043" y="473426"/>
              <a:ext cx="282651" cy="5323554"/>
            </a:xfrm>
            <a:prstGeom prst="bentConnector3">
              <a:avLst>
                <a:gd name="adj1" fmla="val 50000"/>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sp>
          <p:nvSpPr>
            <p:cNvPr id="139" name="Rounded Rectangle 22">
              <a:extLst>
                <a:ext uri="{FF2B5EF4-FFF2-40B4-BE49-F238E27FC236}">
                  <a16:creationId xmlns:a16="http://schemas.microsoft.com/office/drawing/2014/main" id="{4A70CBC0-8DC7-B125-5505-E46FE5B85E24}"/>
                </a:ext>
              </a:extLst>
            </p:cNvPr>
            <p:cNvSpPr/>
            <p:nvPr/>
          </p:nvSpPr>
          <p:spPr>
            <a:xfrm>
              <a:off x="1838180" y="1306415"/>
              <a:ext cx="3185928" cy="238363"/>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kern="0" dirty="0">
                  <a:solidFill>
                    <a:srgbClr val="000000"/>
                  </a:solidFill>
                  <a:ea typeface="Times New Roman" panose="02020603050405020304" pitchFamily="18" charset="0"/>
                  <a:cs typeface="Times New Roman" panose="02020603050405020304" pitchFamily="18" charset="0"/>
                </a:rPr>
                <a:t>A : Population totale</a:t>
              </a:r>
              <a:endParaRPr lang="en-US" sz="1200" kern="0" dirty="0">
                <a:solidFill>
                  <a:sysClr val="windowText" lastClr="000000"/>
                </a:solidFill>
                <a:ea typeface="Times New Roman" panose="02020603050405020304" pitchFamily="18" charset="0"/>
              </a:endParaRPr>
            </a:p>
          </p:txBody>
        </p:sp>
        <p:sp>
          <p:nvSpPr>
            <p:cNvPr id="140" name="Rounded Rectangle 24">
              <a:extLst>
                <a:ext uri="{FF2B5EF4-FFF2-40B4-BE49-F238E27FC236}">
                  <a16:creationId xmlns:a16="http://schemas.microsoft.com/office/drawing/2014/main" id="{E7BB5F85-FA58-7227-2CA2-553550C97678}"/>
                </a:ext>
              </a:extLst>
            </p:cNvPr>
            <p:cNvSpPr/>
            <p:nvPr/>
          </p:nvSpPr>
          <p:spPr>
            <a:xfrm>
              <a:off x="1041701" y="1687220"/>
              <a:ext cx="4778887" cy="236377"/>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C : Nb total de naissances vivantes </a:t>
              </a:r>
              <a:r>
                <a:rPr lang="fr-FR" sz="1200" kern="0" dirty="0">
                  <a:solidFill>
                    <a:srgbClr val="4472C4"/>
                  </a:solidFill>
                  <a:ea typeface="Times New Roman" panose="02020603050405020304" pitchFamily="18" charset="0"/>
                  <a:cs typeface="Times New Roman" panose="02020603050405020304" pitchFamily="18" charset="0"/>
                </a:rPr>
                <a:t>= (A/1000) × B, où B = TNB*</a:t>
              </a:r>
              <a:r>
                <a:rPr lang="fr-FR" sz="1200" kern="0" dirty="0">
                  <a:solidFill>
                    <a:sysClr val="windowText" lastClr="000000"/>
                  </a:solidFill>
                  <a:ea typeface="Times New Roman" panose="02020603050405020304" pitchFamily="18" charset="0"/>
                </a:rPr>
                <a:t> </a:t>
              </a:r>
              <a:endParaRPr lang="en-US" sz="1200" kern="0" dirty="0">
                <a:solidFill>
                  <a:sysClr val="windowText" lastClr="000000"/>
                </a:solidFill>
                <a:ea typeface="Times New Roman" panose="02020603050405020304" pitchFamily="18" charset="0"/>
              </a:endParaRPr>
            </a:p>
          </p:txBody>
        </p:sp>
        <p:sp>
          <p:nvSpPr>
            <p:cNvPr id="141" name="Rounded Rectangle 25">
              <a:extLst>
                <a:ext uri="{FF2B5EF4-FFF2-40B4-BE49-F238E27FC236}">
                  <a16:creationId xmlns:a16="http://schemas.microsoft.com/office/drawing/2014/main" id="{BFE43037-A7F9-AE83-063B-BA49BFF70A83}"/>
                </a:ext>
              </a:extLst>
            </p:cNvPr>
            <p:cNvSpPr/>
            <p:nvPr/>
          </p:nvSpPr>
          <p:spPr>
            <a:xfrm>
              <a:off x="481216" y="2074872"/>
              <a:ext cx="5899857" cy="379395"/>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5000"/>
                </a:lnSpc>
                <a:defRPr/>
              </a:pPr>
              <a:r>
                <a:rPr lang="fr-FR" sz="1200" kern="0">
                  <a:solidFill>
                    <a:srgbClr val="000000"/>
                  </a:solidFill>
                  <a:ea typeface="Times New Roman" panose="02020603050405020304" pitchFamily="18" charset="0"/>
                  <a:cs typeface="Times New Roman" panose="02020603050405020304" pitchFamily="18" charset="0"/>
                </a:rPr>
                <a:t>D : Nombre total d’IBPG ou de maladie très grave chez les nourrissons de 0-59 jours </a:t>
              </a:r>
              <a:br>
                <a:rPr lang="fr-FR" sz="1200" kern="0">
                  <a:solidFill>
                    <a:srgbClr val="000000"/>
                  </a:solidFill>
                  <a:ea typeface="Times New Roman" panose="02020603050405020304" pitchFamily="18" charset="0"/>
                  <a:cs typeface="Times New Roman" panose="02020603050405020304" pitchFamily="18" charset="0"/>
                </a:rPr>
              </a:br>
              <a:r>
                <a:rPr lang="fr-FR" sz="1200" kern="0">
                  <a:solidFill>
                    <a:srgbClr val="4472C4"/>
                  </a:solidFill>
                  <a:ea typeface="Times New Roman" panose="02020603050405020304" pitchFamily="18" charset="0"/>
                  <a:cs typeface="Times New Roman" panose="02020603050405020304" pitchFamily="18" charset="0"/>
                </a:rPr>
                <a:t>= C × incidence de l’IBPG ou d’une maladie très grave chez les nourrissons de 0-59 jours</a:t>
              </a:r>
              <a:endParaRPr lang="en-US" sz="1200" kern="0">
                <a:solidFill>
                  <a:sysClr val="windowText" lastClr="000000"/>
                </a:solidFill>
                <a:ea typeface="Times New Roman" panose="02020603050405020304" pitchFamily="18" charset="0"/>
              </a:endParaRPr>
            </a:p>
          </p:txBody>
        </p:sp>
        <p:sp>
          <p:nvSpPr>
            <p:cNvPr id="142" name="Rounded Rectangle 26">
              <a:extLst>
                <a:ext uri="{FF2B5EF4-FFF2-40B4-BE49-F238E27FC236}">
                  <a16:creationId xmlns:a16="http://schemas.microsoft.com/office/drawing/2014/main" id="{4103ECB0-EB20-3859-F463-3E5CFD7351AE}"/>
                </a:ext>
              </a:extLst>
            </p:cNvPr>
            <p:cNvSpPr/>
            <p:nvPr/>
          </p:nvSpPr>
          <p:spPr>
            <a:xfrm>
              <a:off x="-98806" y="2614482"/>
              <a:ext cx="7059901" cy="379395"/>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E : Nombre de cas d’IBPG ou de maladie très grave de nourrissons de 0-59 jours traités dans le secteur public </a:t>
              </a:r>
              <a:br>
                <a:rPr lang="fr-FR" sz="1200"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D × % de cas traités dans le secteur public</a:t>
              </a:r>
              <a:endParaRPr lang="en-US" sz="1200" kern="0" dirty="0">
                <a:solidFill>
                  <a:sysClr val="windowText" lastClr="000000"/>
                </a:solidFill>
                <a:ea typeface="Times New Roman" panose="02020603050405020304" pitchFamily="18" charset="0"/>
              </a:endParaRPr>
            </a:p>
          </p:txBody>
        </p:sp>
        <p:cxnSp>
          <p:nvCxnSpPr>
            <p:cNvPr id="143" name="Straight Arrow Connector 142">
              <a:extLst>
                <a:ext uri="{FF2B5EF4-FFF2-40B4-BE49-F238E27FC236}">
                  <a16:creationId xmlns:a16="http://schemas.microsoft.com/office/drawing/2014/main" id="{B0F752B5-BD97-DC7E-C674-ABF8FE16BA30}"/>
                </a:ext>
              </a:extLst>
            </p:cNvPr>
            <p:cNvCxnSpPr>
              <a:cxnSpLocks/>
              <a:stCxn id="139" idx="2"/>
              <a:endCxn id="140" idx="0"/>
            </p:cNvCxnSpPr>
            <p:nvPr/>
          </p:nvCxnSpPr>
          <p:spPr>
            <a:xfrm>
              <a:off x="3431144" y="1544778"/>
              <a:ext cx="1" cy="142442"/>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144" name="Straight Arrow Connector 143">
              <a:extLst>
                <a:ext uri="{FF2B5EF4-FFF2-40B4-BE49-F238E27FC236}">
                  <a16:creationId xmlns:a16="http://schemas.microsoft.com/office/drawing/2014/main" id="{24F7A95C-5B7E-DCDE-143A-A0327CF72C71}"/>
                </a:ext>
              </a:extLst>
            </p:cNvPr>
            <p:cNvCxnSpPr>
              <a:cxnSpLocks/>
              <a:stCxn id="140" idx="2"/>
              <a:endCxn id="141" idx="0"/>
            </p:cNvCxnSpPr>
            <p:nvPr/>
          </p:nvCxnSpPr>
          <p:spPr>
            <a:xfrm>
              <a:off x="3431145" y="1923598"/>
              <a:ext cx="0" cy="151275"/>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sp>
          <p:nvSpPr>
            <p:cNvPr id="145" name="Rounded Rectangle 77">
              <a:extLst>
                <a:ext uri="{FF2B5EF4-FFF2-40B4-BE49-F238E27FC236}">
                  <a16:creationId xmlns:a16="http://schemas.microsoft.com/office/drawing/2014/main" id="{88A4C7CA-16A2-A992-62F6-FD1638A9F80D}"/>
                </a:ext>
              </a:extLst>
            </p:cNvPr>
            <p:cNvSpPr/>
            <p:nvPr/>
          </p:nvSpPr>
          <p:spPr>
            <a:xfrm>
              <a:off x="7027001" y="4647961"/>
              <a:ext cx="3415222" cy="502920"/>
            </a:xfrm>
            <a:prstGeom prst="roundRect">
              <a:avLst/>
            </a:prstGeom>
            <a:solidFill>
              <a:srgbClr val="DEC584"/>
            </a:solidFill>
            <a:ln w="6350" cap="flat" cmpd="sng" algn="ctr">
              <a:solidFill>
                <a:srgbClr val="E7E6E6">
                  <a:lumMod val="90000"/>
                </a:srgbClr>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b="1" kern="0" dirty="0">
                  <a:solidFill>
                    <a:srgbClr val="000000"/>
                  </a:solidFill>
                  <a:ea typeface="Times New Roman" panose="02020603050405020304" pitchFamily="18" charset="0"/>
                  <a:cs typeface="Times New Roman" panose="02020603050405020304" pitchFamily="18" charset="0"/>
                </a:rPr>
                <a:t>M : Nb de nourrissons de 0-59 jours atteints de maladies graves traités selon des schémas spécifiques par niveau de soins </a:t>
              </a:r>
              <a:endParaRPr lang="en-US" sz="1200" kern="0" dirty="0">
                <a:solidFill>
                  <a:sysClr val="windowText" lastClr="000000"/>
                </a:solidFill>
                <a:ea typeface="Times New Roman" panose="02020603050405020304" pitchFamily="18" charset="0"/>
              </a:endParaRPr>
            </a:p>
          </p:txBody>
        </p:sp>
        <p:cxnSp>
          <p:nvCxnSpPr>
            <p:cNvPr id="146" name="Straight Arrow Connector 145">
              <a:extLst>
                <a:ext uri="{FF2B5EF4-FFF2-40B4-BE49-F238E27FC236}">
                  <a16:creationId xmlns:a16="http://schemas.microsoft.com/office/drawing/2014/main" id="{7C4A0E32-96AC-2486-9A60-97D8EF71A382}"/>
                </a:ext>
              </a:extLst>
            </p:cNvPr>
            <p:cNvCxnSpPr>
              <a:cxnSpLocks/>
              <a:stCxn id="141" idx="2"/>
              <a:endCxn id="142" idx="0"/>
            </p:cNvCxnSpPr>
            <p:nvPr/>
          </p:nvCxnSpPr>
          <p:spPr>
            <a:xfrm>
              <a:off x="3431145" y="2454268"/>
              <a:ext cx="0" cy="160215"/>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sp>
          <p:nvSpPr>
            <p:cNvPr id="147" name="Rounded Rectangle 79">
              <a:extLst>
                <a:ext uri="{FF2B5EF4-FFF2-40B4-BE49-F238E27FC236}">
                  <a16:creationId xmlns:a16="http://schemas.microsoft.com/office/drawing/2014/main" id="{FB1838F1-5C09-446B-D733-2FC8625C88FD}"/>
                </a:ext>
              </a:extLst>
            </p:cNvPr>
            <p:cNvSpPr/>
            <p:nvPr/>
          </p:nvSpPr>
          <p:spPr>
            <a:xfrm>
              <a:off x="3480586" y="4647961"/>
              <a:ext cx="3415223" cy="502920"/>
            </a:xfrm>
            <a:prstGeom prst="roundRect">
              <a:avLst/>
            </a:prstGeom>
            <a:solidFill>
              <a:srgbClr val="DEC584"/>
            </a:solidFill>
            <a:ln w="6350" cap="flat" cmpd="sng" algn="ctr">
              <a:solidFill>
                <a:srgbClr val="E7E6E6">
                  <a:lumMod val="90000"/>
                </a:srgbClr>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90000"/>
                </a:lnSpc>
                <a:defRPr/>
              </a:pPr>
              <a:r>
                <a:rPr lang="fr-FR" sz="1200" b="1" kern="0" dirty="0">
                  <a:solidFill>
                    <a:srgbClr val="000000"/>
                  </a:solidFill>
                  <a:ea typeface="Times New Roman" panose="02020603050405020304" pitchFamily="18" charset="0"/>
                  <a:cs typeface="Times New Roman" panose="02020603050405020304" pitchFamily="18" charset="0"/>
                </a:rPr>
                <a:t>L : Nb de cas de  0-59 jours atteints d’une infection clinique sévère traités selon des schémas spécifiques par niveau de soins</a:t>
              </a:r>
              <a:endParaRPr lang="en-US" sz="1200" kern="0" dirty="0">
                <a:solidFill>
                  <a:sysClr val="windowText" lastClr="000000"/>
                </a:solidFill>
                <a:ea typeface="Times New Roman" panose="02020603050405020304" pitchFamily="18" charset="0"/>
              </a:endParaRPr>
            </a:p>
          </p:txBody>
        </p:sp>
        <p:sp>
          <p:nvSpPr>
            <p:cNvPr id="132" name="Rounded Rectangle 12">
              <a:extLst>
                <a:ext uri="{FF2B5EF4-FFF2-40B4-BE49-F238E27FC236}">
                  <a16:creationId xmlns:a16="http://schemas.microsoft.com/office/drawing/2014/main" id="{3C28BD5F-0FCC-4770-520B-A2CEFA1ECCB6}"/>
                </a:ext>
              </a:extLst>
            </p:cNvPr>
            <p:cNvSpPr/>
            <p:nvPr/>
          </p:nvSpPr>
          <p:spPr>
            <a:xfrm>
              <a:off x="-59196" y="3276529"/>
              <a:ext cx="3421853" cy="45720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b="1" kern="0">
                  <a:solidFill>
                    <a:srgbClr val="000000"/>
                  </a:solidFill>
                  <a:ea typeface="Times New Roman" panose="02020603050405020304" pitchFamily="18" charset="0"/>
                  <a:cs typeface="Times New Roman" panose="02020603050405020304" pitchFamily="18" charset="0"/>
                </a:rPr>
                <a:t>G : Nb de pneumonies sévères (respiration rapide) </a:t>
              </a:r>
              <a:br>
                <a:rPr lang="fr-FR" sz="1200" b="1" kern="0">
                  <a:solidFill>
                    <a:srgbClr val="000000"/>
                  </a:solidFill>
                  <a:ea typeface="Times New Roman" panose="02020603050405020304" pitchFamily="18" charset="0"/>
                  <a:cs typeface="Times New Roman" panose="02020603050405020304" pitchFamily="18" charset="0"/>
                </a:rPr>
              </a:br>
              <a:r>
                <a:rPr lang="fr-FR" sz="1200" b="1" kern="0">
                  <a:solidFill>
                    <a:srgbClr val="000000"/>
                  </a:solidFill>
                  <a:ea typeface="Times New Roman" panose="02020603050405020304" pitchFamily="18" charset="0"/>
                  <a:cs typeface="Times New Roman" panose="02020603050405020304" pitchFamily="18" charset="0"/>
                </a:rPr>
                <a:t> Cas de nourrissons de 7-59 jours traités </a:t>
              </a:r>
              <a:br>
                <a:rPr lang="fr-FR" sz="1200" b="1" kern="0">
                  <a:solidFill>
                    <a:srgbClr val="000000"/>
                  </a:solidFill>
                  <a:ea typeface="Times New Roman" panose="02020603050405020304" pitchFamily="18" charset="0"/>
                  <a:cs typeface="Times New Roman" panose="02020603050405020304" pitchFamily="18" charset="0"/>
                </a:rPr>
              </a:br>
              <a:r>
                <a:rPr lang="fr-FR" sz="1200" kern="0">
                  <a:solidFill>
                    <a:srgbClr val="4472C4"/>
                  </a:solidFill>
                  <a:ea typeface="Times New Roman" panose="02020603050405020304" pitchFamily="18" charset="0"/>
                  <a:cs typeface="Times New Roman" panose="02020603050405020304" pitchFamily="18" charset="0"/>
                </a:rPr>
                <a:t>= E × % de cas traités</a:t>
              </a:r>
              <a:endParaRPr lang="en-US" sz="1200" kern="0">
                <a:solidFill>
                  <a:sysClr val="windowText" lastClr="000000"/>
                </a:solidFill>
                <a:ea typeface="Times New Roman" panose="02020603050405020304" pitchFamily="18" charset="0"/>
              </a:endParaRPr>
            </a:p>
          </p:txBody>
        </p:sp>
        <p:cxnSp>
          <p:nvCxnSpPr>
            <p:cNvPr id="133" name="Connector: Elbow 132">
              <a:extLst>
                <a:ext uri="{FF2B5EF4-FFF2-40B4-BE49-F238E27FC236}">
                  <a16:creationId xmlns:a16="http://schemas.microsoft.com/office/drawing/2014/main" id="{4B13BDCF-6A96-14D5-52BF-FFF28C16365F}"/>
                </a:ext>
              </a:extLst>
            </p:cNvPr>
            <p:cNvCxnSpPr>
              <a:cxnSpLocks/>
              <a:stCxn id="142" idx="2"/>
              <a:endCxn id="136" idx="0"/>
            </p:cNvCxnSpPr>
            <p:nvPr/>
          </p:nvCxnSpPr>
          <p:spPr>
            <a:xfrm rot="16200000" flipH="1">
              <a:off x="5938790" y="486233"/>
              <a:ext cx="282651" cy="5297940"/>
            </a:xfrm>
            <a:prstGeom prst="bentConnector3">
              <a:avLst>
                <a:gd name="adj1" fmla="val 50000"/>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sp>
          <p:nvSpPr>
            <p:cNvPr id="128" name="Rounded Rectangle 14">
              <a:extLst>
                <a:ext uri="{FF2B5EF4-FFF2-40B4-BE49-F238E27FC236}">
                  <a16:creationId xmlns:a16="http://schemas.microsoft.com/office/drawing/2014/main" id="{3A5932DC-0A98-0BDA-2ADB-EA0F37AADE1E}"/>
                </a:ext>
              </a:extLst>
            </p:cNvPr>
            <p:cNvSpPr/>
            <p:nvPr/>
          </p:nvSpPr>
          <p:spPr>
            <a:xfrm>
              <a:off x="3478376" y="3276529"/>
              <a:ext cx="3421853" cy="457200"/>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0" tIns="68580" rIns="0" bIns="68580" numCol="1" spcCol="0" rtlCol="0" fromWordArt="0" anchor="ctr" anchorCtr="0" forceAA="0" compatLnSpc="1">
              <a:prstTxWarp prst="textNoShape">
                <a:avLst/>
              </a:prstTxWarp>
              <a:noAutofit/>
            </a:bodyPr>
            <a:lstStyle/>
            <a:p>
              <a:pPr algn="ctr" defTabSz="1371600">
                <a:lnSpc>
                  <a:spcPct val="105000"/>
                </a:lnSpc>
                <a:defRPr/>
              </a:pPr>
              <a:r>
                <a:rPr lang="fr-FR" sz="1200" b="1" kern="0" spc="-30" dirty="0">
                  <a:solidFill>
                    <a:srgbClr val="000000"/>
                  </a:solidFill>
                  <a:ea typeface="Times New Roman" panose="02020603050405020304" pitchFamily="18" charset="0"/>
                  <a:cs typeface="Times New Roman" panose="02020603050405020304" pitchFamily="18" charset="0"/>
                </a:rPr>
                <a:t>H : Nb de cas d’infection clinique sévère de 0-59 jours traités</a:t>
              </a:r>
              <a:br>
                <a:rPr lang="fr-FR" sz="1200" b="1" kern="0" spc="-30" dirty="0">
                  <a:solidFill>
                    <a:srgbClr val="000000"/>
                  </a:solidFill>
                  <a:ea typeface="Times New Roman" panose="02020603050405020304" pitchFamily="18" charset="0"/>
                  <a:cs typeface="Times New Roman" panose="02020603050405020304" pitchFamily="18" charset="0"/>
                </a:rPr>
              </a:br>
              <a:r>
                <a:rPr lang="fr-FR" sz="1200" kern="0" spc="-30" dirty="0">
                  <a:solidFill>
                    <a:srgbClr val="4472C4"/>
                  </a:solidFill>
                  <a:ea typeface="Times New Roman" panose="02020603050405020304" pitchFamily="18" charset="0"/>
                  <a:cs typeface="Times New Roman" panose="02020603050405020304" pitchFamily="18" charset="0"/>
                </a:rPr>
                <a:t>= E × % de cas d’infection clinique sévère chez des nourrissons de 0-59 jours traités</a:t>
              </a:r>
              <a:endParaRPr lang="en-US" sz="1200" kern="0" spc="-30" dirty="0">
                <a:solidFill>
                  <a:sysClr val="windowText" lastClr="000000"/>
                </a:solidFill>
                <a:ea typeface="Times New Roman" panose="02020603050405020304" pitchFamily="18" charset="0"/>
              </a:endParaRPr>
            </a:p>
          </p:txBody>
        </p:sp>
        <p:sp>
          <p:nvSpPr>
            <p:cNvPr id="127" name="Rounded Rectangle 12">
              <a:extLst>
                <a:ext uri="{FF2B5EF4-FFF2-40B4-BE49-F238E27FC236}">
                  <a16:creationId xmlns:a16="http://schemas.microsoft.com/office/drawing/2014/main" id="{FD84628A-03F2-B9EF-22F2-A36FA77AB34F}"/>
                </a:ext>
              </a:extLst>
            </p:cNvPr>
            <p:cNvSpPr/>
            <p:nvPr/>
          </p:nvSpPr>
          <p:spPr>
            <a:xfrm>
              <a:off x="-3598977" y="4647961"/>
              <a:ext cx="3421853" cy="502920"/>
            </a:xfrm>
            <a:prstGeom prst="roundRect">
              <a:avLst/>
            </a:prstGeom>
            <a:solidFill>
              <a:srgbClr val="DEC584"/>
            </a:solidFill>
            <a:ln w="6350" cap="flat" cmpd="sng" algn="ctr">
              <a:solidFill>
                <a:srgbClr val="E7E6E6">
                  <a:lumMod val="90000"/>
                </a:srgbClr>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b="1" kern="0" dirty="0">
                  <a:solidFill>
                    <a:srgbClr val="000000"/>
                  </a:solidFill>
                  <a:ea typeface="Times New Roman" panose="02020603050405020304" pitchFamily="18" charset="0"/>
                  <a:cs typeface="Times New Roman" panose="02020603050405020304" pitchFamily="18" charset="0"/>
                </a:rPr>
                <a:t>J : Nb de pneumonies sévères (respiration rapide) </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dirty="0">
                  <a:solidFill>
                    <a:srgbClr val="000000"/>
                  </a:solidFill>
                  <a:ea typeface="Times New Roman" panose="02020603050405020304" pitchFamily="18" charset="0"/>
                  <a:cs typeface="Times New Roman" panose="02020603050405020304" pitchFamily="18" charset="0"/>
                </a:rPr>
                <a:t>Cas de 0-6 jours ayant reçu des schémas </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dirty="0">
                  <a:solidFill>
                    <a:srgbClr val="000000"/>
                  </a:solidFill>
                  <a:ea typeface="Times New Roman" panose="02020603050405020304" pitchFamily="18" charset="0"/>
                  <a:cs typeface="Times New Roman" panose="02020603050405020304" pitchFamily="18" charset="0"/>
                </a:rPr>
                <a:t>spécifiques par niveau de soins </a:t>
              </a:r>
              <a:endParaRPr lang="en-US" sz="1200" kern="0" dirty="0">
                <a:solidFill>
                  <a:sysClr val="windowText" lastClr="000000"/>
                </a:solidFill>
                <a:ea typeface="Times New Roman" panose="02020603050405020304" pitchFamily="18" charset="0"/>
              </a:endParaRPr>
            </a:p>
          </p:txBody>
        </p:sp>
        <p:cxnSp>
          <p:nvCxnSpPr>
            <p:cNvPr id="123" name="Straight Arrow Connector 122">
              <a:extLst>
                <a:ext uri="{FF2B5EF4-FFF2-40B4-BE49-F238E27FC236}">
                  <a16:creationId xmlns:a16="http://schemas.microsoft.com/office/drawing/2014/main" id="{3A284CE0-04E3-BAF5-1BAC-60274BDB0C57}"/>
                </a:ext>
              </a:extLst>
            </p:cNvPr>
            <p:cNvCxnSpPr>
              <a:cxnSpLocks/>
              <a:stCxn id="115" idx="2"/>
            </p:cNvCxnSpPr>
            <p:nvPr/>
          </p:nvCxnSpPr>
          <p:spPr>
            <a:xfrm>
              <a:off x="-1025806" y="4425311"/>
              <a:ext cx="0"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sp>
          <p:nvSpPr>
            <p:cNvPr id="114" name="Rounded Rectangle 1">
              <a:extLst>
                <a:ext uri="{FF2B5EF4-FFF2-40B4-BE49-F238E27FC236}">
                  <a16:creationId xmlns:a16="http://schemas.microsoft.com/office/drawing/2014/main" id="{6C24656A-1B88-B8E2-ECFF-49B61F8A0391}"/>
                </a:ext>
              </a:extLst>
            </p:cNvPr>
            <p:cNvSpPr/>
            <p:nvPr/>
          </p:nvSpPr>
          <p:spPr>
            <a:xfrm>
              <a:off x="-3598977" y="3830951"/>
              <a:ext cx="1651963" cy="59436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dirty="0">
                  <a:solidFill>
                    <a:srgbClr val="000000"/>
                  </a:solidFill>
                  <a:ea typeface="Times New Roman" panose="02020603050405020304" pitchFamily="18" charset="0"/>
                  <a:cs typeface="Times New Roman" panose="02020603050405020304" pitchFamily="18" charset="0"/>
                </a:rPr>
                <a:t>F1 : Traités dans des </a:t>
              </a:r>
              <a:r>
                <a:rPr lang="fr-FR" sz="1200" b="1" kern="0" dirty="0">
                  <a:solidFill>
                    <a:srgbClr val="000000"/>
                  </a:solidFill>
                  <a:ea typeface="Times New Roman" panose="02020603050405020304" pitchFamily="18" charset="0"/>
                  <a:cs typeface="Times New Roman" panose="02020603050405020304" pitchFamily="18" charset="0"/>
                </a:rPr>
                <a:t>ES de 1er niveau</a:t>
              </a:r>
              <a:br>
                <a:rPr lang="fr-FR" sz="1200" b="1"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F × % de cas traités dans des ES de 1er niveau</a:t>
              </a:r>
              <a:endParaRPr lang="en-US" sz="1200" kern="0" dirty="0">
                <a:solidFill>
                  <a:sysClr val="windowText" lastClr="000000"/>
                </a:solidFill>
                <a:ea typeface="Times New Roman" panose="02020603050405020304" pitchFamily="18" charset="0"/>
              </a:endParaRPr>
            </a:p>
          </p:txBody>
        </p:sp>
        <p:sp>
          <p:nvSpPr>
            <p:cNvPr id="115" name="Rounded Rectangle 2">
              <a:extLst>
                <a:ext uri="{FF2B5EF4-FFF2-40B4-BE49-F238E27FC236}">
                  <a16:creationId xmlns:a16="http://schemas.microsoft.com/office/drawing/2014/main" id="{07ACC313-0BCF-98E4-638C-205ED785A931}"/>
                </a:ext>
              </a:extLst>
            </p:cNvPr>
            <p:cNvSpPr/>
            <p:nvPr/>
          </p:nvSpPr>
          <p:spPr>
            <a:xfrm>
              <a:off x="-1851788" y="3830951"/>
              <a:ext cx="1651963" cy="594360"/>
            </a:xfrm>
            <a:prstGeom prst="roundRec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dirty="0">
                  <a:solidFill>
                    <a:srgbClr val="000000"/>
                  </a:solidFill>
                  <a:ea typeface="Times New Roman" panose="02020603050405020304" pitchFamily="18" charset="0"/>
                  <a:cs typeface="Times New Roman" panose="02020603050405020304" pitchFamily="18" charset="0"/>
                </a:rPr>
                <a:t>F2 : Traités dans des </a:t>
              </a:r>
              <a:r>
                <a:rPr lang="fr-FR" sz="1200" b="1" kern="0" dirty="0">
                  <a:solidFill>
                    <a:srgbClr val="000000"/>
                  </a:solidFill>
                  <a:ea typeface="Times New Roman" panose="02020603050405020304" pitchFamily="18" charset="0"/>
                  <a:cs typeface="Times New Roman" panose="02020603050405020304" pitchFamily="18" charset="0"/>
                </a:rPr>
                <a:t>hôpitaux</a:t>
              </a:r>
              <a:br>
                <a:rPr lang="fr-FR" sz="1200" b="1"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F × % de cas traités dans des hôpitaux</a:t>
              </a:r>
              <a:endParaRPr lang="en-US" sz="1200" kern="0" dirty="0">
                <a:solidFill>
                  <a:sysClr val="windowText" lastClr="000000"/>
                </a:solidFill>
                <a:ea typeface="Times New Roman" panose="02020603050405020304" pitchFamily="18" charset="0"/>
              </a:endParaRPr>
            </a:p>
          </p:txBody>
        </p:sp>
        <p:sp>
          <p:nvSpPr>
            <p:cNvPr id="116" name="Rounded Rectangle 5">
              <a:extLst>
                <a:ext uri="{FF2B5EF4-FFF2-40B4-BE49-F238E27FC236}">
                  <a16:creationId xmlns:a16="http://schemas.microsoft.com/office/drawing/2014/main" id="{7454406E-F5D3-0751-56FC-5AE60B683A3C}"/>
                </a:ext>
              </a:extLst>
            </p:cNvPr>
            <p:cNvSpPr/>
            <p:nvPr/>
          </p:nvSpPr>
          <p:spPr>
            <a:xfrm>
              <a:off x="3480771" y="3830951"/>
              <a:ext cx="1651963" cy="594360"/>
            </a:xfrm>
            <a:prstGeom prst="roundRect">
              <a:avLst>
                <a:gd name="adj" fmla="val 9370"/>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dirty="0">
                  <a:solidFill>
                    <a:srgbClr val="000000"/>
                  </a:solidFill>
                  <a:ea typeface="Times New Roman" panose="02020603050405020304" pitchFamily="18" charset="0"/>
                  <a:cs typeface="Times New Roman" panose="02020603050405020304" pitchFamily="18" charset="0"/>
                </a:rPr>
                <a:t>H1 : Traités dans des </a:t>
              </a:r>
              <a:r>
                <a:rPr lang="fr-FR" sz="1200" b="1" kern="0" dirty="0">
                  <a:solidFill>
                    <a:srgbClr val="000000"/>
                  </a:solidFill>
                  <a:ea typeface="Times New Roman" panose="02020603050405020304" pitchFamily="18" charset="0"/>
                  <a:cs typeface="Times New Roman" panose="02020603050405020304" pitchFamily="18" charset="0"/>
                </a:rPr>
                <a:t>ES de 1er niveau</a:t>
              </a:r>
              <a:br>
                <a:rPr lang="fr-FR" sz="1200" b="1"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H × % de cas traités dans des ES de 1er niveau</a:t>
              </a:r>
              <a:endParaRPr lang="en-US" sz="1200" kern="0" dirty="0">
                <a:solidFill>
                  <a:sysClr val="windowText" lastClr="000000"/>
                </a:solidFill>
                <a:ea typeface="Times New Roman" panose="02020603050405020304" pitchFamily="18" charset="0"/>
              </a:endParaRPr>
            </a:p>
          </p:txBody>
        </p:sp>
        <p:sp>
          <p:nvSpPr>
            <p:cNvPr id="117" name="Rounded Rectangle 6">
              <a:extLst>
                <a:ext uri="{FF2B5EF4-FFF2-40B4-BE49-F238E27FC236}">
                  <a16:creationId xmlns:a16="http://schemas.microsoft.com/office/drawing/2014/main" id="{3A7AA5C2-08F3-2AC2-9991-9B8C4A889185}"/>
                </a:ext>
              </a:extLst>
            </p:cNvPr>
            <p:cNvSpPr/>
            <p:nvPr/>
          </p:nvSpPr>
          <p:spPr>
            <a:xfrm>
              <a:off x="5254815" y="3830951"/>
              <a:ext cx="1651963" cy="594360"/>
            </a:xfrm>
            <a:prstGeom prst="roundRec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a:solidFill>
                    <a:srgbClr val="000000"/>
                  </a:solidFill>
                  <a:ea typeface="Times New Roman" panose="02020603050405020304" pitchFamily="18" charset="0"/>
                  <a:cs typeface="Times New Roman" panose="02020603050405020304" pitchFamily="18" charset="0"/>
                </a:rPr>
                <a:t>H2 : Traités dans des </a:t>
              </a:r>
              <a:r>
                <a:rPr lang="fr-FR" sz="1200" b="1" kern="0">
                  <a:solidFill>
                    <a:srgbClr val="000000"/>
                  </a:solidFill>
                  <a:ea typeface="Times New Roman" panose="02020603050405020304" pitchFamily="18" charset="0"/>
                  <a:cs typeface="Times New Roman" panose="02020603050405020304" pitchFamily="18" charset="0"/>
                </a:rPr>
                <a:t>hôpitaux</a:t>
              </a:r>
              <a:br>
                <a:rPr lang="fr-FR" sz="1200" b="1" kern="0">
                  <a:solidFill>
                    <a:srgbClr val="000000"/>
                  </a:solidFill>
                  <a:ea typeface="Times New Roman" panose="02020603050405020304" pitchFamily="18" charset="0"/>
                  <a:cs typeface="Times New Roman" panose="02020603050405020304" pitchFamily="18" charset="0"/>
                </a:rPr>
              </a:br>
              <a:r>
                <a:rPr lang="fr-FR" sz="1200" kern="0">
                  <a:solidFill>
                    <a:srgbClr val="4472C4"/>
                  </a:solidFill>
                  <a:ea typeface="Times New Roman" panose="02020603050405020304" pitchFamily="18" charset="0"/>
                  <a:cs typeface="Times New Roman" panose="02020603050405020304" pitchFamily="18" charset="0"/>
                </a:rPr>
                <a:t>= H × % de cas traités dans des hôpitaux</a:t>
              </a:r>
              <a:endParaRPr lang="en-US" sz="1200" kern="0">
                <a:solidFill>
                  <a:sysClr val="windowText" lastClr="000000"/>
                </a:solidFill>
                <a:ea typeface="Times New Roman" panose="02020603050405020304" pitchFamily="18" charset="0"/>
              </a:endParaRPr>
            </a:p>
          </p:txBody>
        </p:sp>
        <p:sp>
          <p:nvSpPr>
            <p:cNvPr id="118" name="Rounded Rectangle 7">
              <a:extLst>
                <a:ext uri="{FF2B5EF4-FFF2-40B4-BE49-F238E27FC236}">
                  <a16:creationId xmlns:a16="http://schemas.microsoft.com/office/drawing/2014/main" id="{438C230B-8ACE-91C6-1062-7C6F48FDE616}"/>
                </a:ext>
              </a:extLst>
            </p:cNvPr>
            <p:cNvSpPr/>
            <p:nvPr/>
          </p:nvSpPr>
          <p:spPr>
            <a:xfrm>
              <a:off x="7027001" y="3830951"/>
              <a:ext cx="1651963" cy="59436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lnSpc>
                  <a:spcPct val="90000"/>
                </a:lnSpc>
                <a:defRPr/>
              </a:pPr>
              <a:r>
                <a:rPr lang="fr-FR" sz="1200" kern="0">
                  <a:solidFill>
                    <a:srgbClr val="000000"/>
                  </a:solidFill>
                  <a:ea typeface="Times New Roman" panose="02020603050405020304" pitchFamily="18" charset="0"/>
                  <a:cs typeface="Times New Roman" panose="02020603050405020304" pitchFamily="18" charset="0"/>
                </a:rPr>
                <a:t>I1 : Traités dans des </a:t>
              </a:r>
              <a:r>
                <a:rPr lang="fr-FR" sz="1200" b="1" kern="0">
                  <a:solidFill>
                    <a:srgbClr val="000000"/>
                  </a:solidFill>
                  <a:ea typeface="Times New Roman" panose="02020603050405020304" pitchFamily="18" charset="0"/>
                  <a:cs typeface="Times New Roman" panose="02020603050405020304" pitchFamily="18" charset="0"/>
                </a:rPr>
                <a:t>ES de 1er niveau</a:t>
              </a:r>
              <a:br>
                <a:rPr lang="fr-FR" sz="1200" b="1" kern="0">
                  <a:solidFill>
                    <a:srgbClr val="000000"/>
                  </a:solidFill>
                  <a:ea typeface="Times New Roman" panose="02020603050405020304" pitchFamily="18" charset="0"/>
                  <a:cs typeface="Times New Roman" panose="02020603050405020304" pitchFamily="18" charset="0"/>
                </a:rPr>
              </a:br>
              <a:r>
                <a:rPr lang="fr-FR" sz="1200" kern="0">
                  <a:solidFill>
                    <a:srgbClr val="4472C4"/>
                  </a:solidFill>
                  <a:ea typeface="Times New Roman" panose="02020603050405020304" pitchFamily="18" charset="0"/>
                  <a:cs typeface="Times New Roman" panose="02020603050405020304" pitchFamily="18" charset="0"/>
                </a:rPr>
                <a:t>= I × % de cas traités dans des ES de 1er niveau</a:t>
              </a:r>
              <a:endParaRPr lang="en-US" sz="1200" kern="0">
                <a:solidFill>
                  <a:sysClr val="windowText" lastClr="000000"/>
                </a:solidFill>
                <a:ea typeface="Times New Roman" panose="02020603050405020304" pitchFamily="18" charset="0"/>
              </a:endParaRPr>
            </a:p>
          </p:txBody>
        </p:sp>
        <p:sp>
          <p:nvSpPr>
            <p:cNvPr id="119" name="Rounded Rectangle 8">
              <a:extLst>
                <a:ext uri="{FF2B5EF4-FFF2-40B4-BE49-F238E27FC236}">
                  <a16:creationId xmlns:a16="http://schemas.microsoft.com/office/drawing/2014/main" id="{FD83B378-C8B1-D457-15C8-13C5A7B7B6D8}"/>
                </a:ext>
              </a:extLst>
            </p:cNvPr>
            <p:cNvSpPr/>
            <p:nvPr/>
          </p:nvSpPr>
          <p:spPr>
            <a:xfrm>
              <a:off x="8790260" y="3830951"/>
              <a:ext cx="1651963" cy="594360"/>
            </a:xfrm>
            <a:prstGeom prst="roundRec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dirty="0">
                  <a:solidFill>
                    <a:srgbClr val="000000"/>
                  </a:solidFill>
                  <a:ea typeface="Times New Roman" panose="02020603050405020304" pitchFamily="18" charset="0"/>
                  <a:cs typeface="Times New Roman" panose="02020603050405020304" pitchFamily="18" charset="0"/>
                </a:rPr>
                <a:t>I2 : Traités dans des </a:t>
              </a:r>
              <a:r>
                <a:rPr lang="fr-FR" sz="1200" b="1" kern="0" dirty="0">
                  <a:solidFill>
                    <a:srgbClr val="000000"/>
                  </a:solidFill>
                  <a:ea typeface="Times New Roman" panose="02020603050405020304" pitchFamily="18" charset="0"/>
                  <a:cs typeface="Times New Roman" panose="02020603050405020304" pitchFamily="18" charset="0"/>
                </a:rPr>
                <a:t>hôpitaux</a:t>
              </a:r>
              <a:br>
                <a:rPr lang="fr-FR" sz="1200" b="1"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I × % de cas traités dans des hôpitaux</a:t>
              </a:r>
              <a:endParaRPr lang="en-US" sz="1200" kern="0" dirty="0">
                <a:solidFill>
                  <a:sysClr val="windowText" lastClr="000000"/>
                </a:solidFill>
                <a:ea typeface="Times New Roman" panose="02020603050405020304" pitchFamily="18" charset="0"/>
              </a:endParaRPr>
            </a:p>
          </p:txBody>
        </p:sp>
        <p:sp>
          <p:nvSpPr>
            <p:cNvPr id="120" name="Rounded Rectangle 4">
              <a:extLst>
                <a:ext uri="{FF2B5EF4-FFF2-40B4-BE49-F238E27FC236}">
                  <a16:creationId xmlns:a16="http://schemas.microsoft.com/office/drawing/2014/main" id="{CE45FCA8-8FAA-E95C-4B8C-01EE229029EC}"/>
                </a:ext>
              </a:extLst>
            </p:cNvPr>
            <p:cNvSpPr/>
            <p:nvPr/>
          </p:nvSpPr>
          <p:spPr>
            <a:xfrm>
              <a:off x="1696120" y="3830951"/>
              <a:ext cx="1651963" cy="594360"/>
            </a:xfrm>
            <a:prstGeom prst="roundRec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a:solidFill>
                    <a:srgbClr val="000000"/>
                  </a:solidFill>
                  <a:ea typeface="Times New Roman" panose="02020603050405020304" pitchFamily="18" charset="0"/>
                  <a:cs typeface="Times New Roman" panose="02020603050405020304" pitchFamily="18" charset="0"/>
                </a:rPr>
                <a:t>G2 : Traités dans des </a:t>
              </a:r>
              <a:r>
                <a:rPr lang="fr-FR" sz="1200" b="1" kern="0">
                  <a:solidFill>
                    <a:srgbClr val="000000"/>
                  </a:solidFill>
                  <a:ea typeface="Times New Roman" panose="02020603050405020304" pitchFamily="18" charset="0"/>
                  <a:cs typeface="Times New Roman" panose="02020603050405020304" pitchFamily="18" charset="0"/>
                </a:rPr>
                <a:t>hôpitaux</a:t>
              </a:r>
              <a:br>
                <a:rPr lang="fr-FR" sz="1200" b="1" kern="0">
                  <a:solidFill>
                    <a:srgbClr val="000000"/>
                  </a:solidFill>
                  <a:ea typeface="Times New Roman" panose="02020603050405020304" pitchFamily="18" charset="0"/>
                  <a:cs typeface="Times New Roman" panose="02020603050405020304" pitchFamily="18" charset="0"/>
                </a:rPr>
              </a:br>
              <a:r>
                <a:rPr lang="fr-FR" sz="1200" kern="0">
                  <a:solidFill>
                    <a:srgbClr val="4472C4"/>
                  </a:solidFill>
                  <a:ea typeface="Times New Roman" panose="02020603050405020304" pitchFamily="18" charset="0"/>
                  <a:cs typeface="Times New Roman" panose="02020603050405020304" pitchFamily="18" charset="0"/>
                </a:rPr>
                <a:t>= G × % de cas traités dans des hôpitaux</a:t>
              </a:r>
              <a:endParaRPr lang="en-US" sz="1200" kern="0">
                <a:solidFill>
                  <a:sysClr val="windowText" lastClr="000000"/>
                </a:solidFill>
                <a:ea typeface="Times New Roman" panose="02020603050405020304" pitchFamily="18" charset="0"/>
              </a:endParaRPr>
            </a:p>
          </p:txBody>
        </p:sp>
        <p:sp>
          <p:nvSpPr>
            <p:cNvPr id="121" name="Rounded Rectangle 3">
              <a:extLst>
                <a:ext uri="{FF2B5EF4-FFF2-40B4-BE49-F238E27FC236}">
                  <a16:creationId xmlns:a16="http://schemas.microsoft.com/office/drawing/2014/main" id="{EFE1BCFD-F35F-3586-F355-5B88475AEF0F}"/>
                </a:ext>
              </a:extLst>
            </p:cNvPr>
            <p:cNvSpPr/>
            <p:nvPr/>
          </p:nvSpPr>
          <p:spPr>
            <a:xfrm>
              <a:off x="-88529" y="3830951"/>
              <a:ext cx="1651963" cy="59436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27432" rIns="68580" bIns="27432" numCol="1" spcCol="0" rtlCol="0" fromWordArt="0" anchor="ctr" anchorCtr="0" forceAA="0" compatLnSpc="1">
              <a:prstTxWarp prst="textNoShape">
                <a:avLst/>
              </a:prstTxWarp>
              <a:noAutofit/>
            </a:bodyPr>
            <a:lstStyle/>
            <a:p>
              <a:pPr algn="ctr" defTabSz="1371600">
                <a:defRPr/>
              </a:pPr>
              <a:r>
                <a:rPr lang="fr-FR" sz="1200" kern="0">
                  <a:solidFill>
                    <a:srgbClr val="000000"/>
                  </a:solidFill>
                  <a:ea typeface="Times New Roman" panose="02020603050405020304" pitchFamily="18" charset="0"/>
                  <a:cs typeface="Times New Roman" panose="02020603050405020304" pitchFamily="18" charset="0"/>
                </a:rPr>
                <a:t>G1 : Traités dans des </a:t>
              </a:r>
              <a:r>
                <a:rPr lang="fr-FR" sz="1200" b="1" kern="0">
                  <a:solidFill>
                    <a:srgbClr val="000000"/>
                  </a:solidFill>
                  <a:ea typeface="Times New Roman" panose="02020603050405020304" pitchFamily="18" charset="0"/>
                  <a:cs typeface="Times New Roman" panose="02020603050405020304" pitchFamily="18" charset="0"/>
                </a:rPr>
                <a:t>ES de 1er niveau</a:t>
              </a:r>
              <a:br>
                <a:rPr lang="fr-FR" sz="1200" b="1" kern="0">
                  <a:solidFill>
                    <a:srgbClr val="000000"/>
                  </a:solidFill>
                  <a:ea typeface="Times New Roman" panose="02020603050405020304" pitchFamily="18" charset="0"/>
                  <a:cs typeface="Times New Roman" panose="02020603050405020304" pitchFamily="18" charset="0"/>
                </a:rPr>
              </a:br>
              <a:r>
                <a:rPr lang="fr-FR" sz="1200" kern="0">
                  <a:solidFill>
                    <a:srgbClr val="4472C4"/>
                  </a:solidFill>
                  <a:ea typeface="Times New Roman" panose="02020603050405020304" pitchFamily="18" charset="0"/>
                  <a:cs typeface="Times New Roman" panose="02020603050405020304" pitchFamily="18" charset="0"/>
                </a:rPr>
                <a:t>= G × % de cas traités dans des ES de 1er niveau</a:t>
              </a:r>
              <a:endParaRPr lang="en-US" sz="1200" kern="0">
                <a:solidFill>
                  <a:sysClr val="windowText" lastClr="000000"/>
                </a:solidFill>
                <a:ea typeface="Times New Roman" panose="02020603050405020304" pitchFamily="18" charset="0"/>
              </a:endParaRPr>
            </a:p>
          </p:txBody>
        </p:sp>
        <p:cxnSp>
          <p:nvCxnSpPr>
            <p:cNvPr id="107" name="Connector: Elbow 106">
              <a:extLst>
                <a:ext uri="{FF2B5EF4-FFF2-40B4-BE49-F238E27FC236}">
                  <a16:creationId xmlns:a16="http://schemas.microsoft.com/office/drawing/2014/main" id="{95BA5734-1DDC-CCA5-147A-CDB67F56DDD5}"/>
                </a:ext>
              </a:extLst>
            </p:cNvPr>
            <p:cNvCxnSpPr>
              <a:cxnSpLocks/>
              <a:stCxn id="109" idx="2"/>
              <a:endCxn id="111" idx="0"/>
            </p:cNvCxnSpPr>
            <p:nvPr/>
          </p:nvCxnSpPr>
          <p:spPr>
            <a:xfrm rot="16200000" flipH="1">
              <a:off x="1534218" y="6185694"/>
              <a:ext cx="263903" cy="3529953"/>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sp>
          <p:nvSpPr>
            <p:cNvPr id="109" name="Rounded Rectangle 83">
              <a:extLst>
                <a:ext uri="{FF2B5EF4-FFF2-40B4-BE49-F238E27FC236}">
                  <a16:creationId xmlns:a16="http://schemas.microsoft.com/office/drawing/2014/main" id="{F42911DA-5628-0C69-0896-C8732ACB3160}"/>
                </a:ext>
              </a:extLst>
            </p:cNvPr>
            <p:cNvSpPr/>
            <p:nvPr/>
          </p:nvSpPr>
          <p:spPr>
            <a:xfrm>
              <a:off x="-3059289" y="6812879"/>
              <a:ext cx="5920964" cy="1005840"/>
            </a:xfrm>
            <a:prstGeom prst="roundRect">
              <a:avLst>
                <a:gd name="adj" fmla="val 10397"/>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defTabSz="1371600">
                <a:defRPr/>
              </a:pPr>
              <a:r>
                <a:rPr lang="fr-FR" sz="1200" b="1" kern="0" dirty="0">
                  <a:solidFill>
                    <a:srgbClr val="000000"/>
                  </a:solidFill>
                  <a:ea typeface="Times New Roman" panose="02020603050405020304" pitchFamily="18" charset="0"/>
                  <a:cs typeface="Times New Roman" panose="02020603050405020304" pitchFamily="18" charset="0"/>
                </a:rPr>
                <a:t>N : qté de chaque médicament nécessaire pour traiter un cas d’IBPG ou de maladie très grave dans des ES de 1er niveau</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spc="-30" dirty="0">
                  <a:solidFill>
                    <a:srgbClr val="4472C4"/>
                  </a:solidFill>
                  <a:ea typeface="Times New Roman" panose="02020603050405020304" pitchFamily="18" charset="0"/>
                  <a:cs typeface="Times New Roman" panose="02020603050405020304" pitchFamily="18" charset="0"/>
                </a:rPr>
                <a:t> = Nb de cas traités avec chaque médicament par groupe × quantité moyenne de chaque médicament par cas (O)**</a:t>
              </a:r>
              <a:br>
                <a:rPr lang="fr-FR" sz="1200" b="1" kern="0" spc="-3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N1 : Amoxicilline 250 mg CD = [(J1 + K1 + L1)) × O1], où O1 = 7 comprimés</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N2 : Gentamicine 40 mg/ml, flacon de 2 ml = [(L1 × O2) + (M1 × O3)], où O2 = 7 ou 2*** flacons et O3 = 7 flacons</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N3 : Ampicilline 500 mg flacon = [M1 × O4], où O4 = 14 flacons</a:t>
              </a:r>
              <a:br>
                <a:rPr lang="fr-FR" sz="1200" kern="0" dirty="0">
                  <a:solidFill>
                    <a:srgbClr val="4472C4"/>
                  </a:solidFill>
                  <a:ea typeface="Times New Roman" panose="02020603050405020304" pitchFamily="18" charset="0"/>
                  <a:cs typeface="Times New Roman" panose="02020603050405020304" pitchFamily="18" charset="0"/>
                </a:rPr>
              </a:br>
              <a:r>
                <a:rPr lang="fr-FR" sz="1200" b="1" kern="0" dirty="0">
                  <a:solidFill>
                    <a:srgbClr val="4472C4"/>
                  </a:solidFill>
                  <a:cs typeface="Times New Roman" panose="02020603050405020304" pitchFamily="18" charset="0"/>
                </a:rPr>
                <a:t>En plus d’autres médicaments****</a:t>
              </a:r>
              <a:endParaRPr lang="en-US" sz="1200" b="1" kern="0" dirty="0">
                <a:solidFill>
                  <a:srgbClr val="4472C4"/>
                </a:solidFill>
                <a:cs typeface="Times New Roman" panose="02020603050405020304" pitchFamily="18" charset="0"/>
              </a:endParaRPr>
            </a:p>
          </p:txBody>
        </p:sp>
        <p:sp>
          <p:nvSpPr>
            <p:cNvPr id="110" name="Rounded Rectangle 84">
              <a:extLst>
                <a:ext uri="{FF2B5EF4-FFF2-40B4-BE49-F238E27FC236}">
                  <a16:creationId xmlns:a16="http://schemas.microsoft.com/office/drawing/2014/main" id="{5653C650-5970-A35C-B2B5-CD9B7EC61FDC}"/>
                </a:ext>
              </a:extLst>
            </p:cNvPr>
            <p:cNvSpPr/>
            <p:nvPr/>
          </p:nvSpPr>
          <p:spPr>
            <a:xfrm>
              <a:off x="4129569" y="6812879"/>
              <a:ext cx="5676876" cy="1005840"/>
            </a:xfrm>
            <a:prstGeom prst="roundRect">
              <a:avLst>
                <a:gd name="adj" fmla="val 7998"/>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defTabSz="1371600">
                <a:lnSpc>
                  <a:spcPct val="90000"/>
                </a:lnSpc>
                <a:defRPr/>
              </a:pPr>
              <a:r>
                <a:rPr lang="fr-FR" sz="1200" b="1" kern="0" dirty="0">
                  <a:solidFill>
                    <a:srgbClr val="000000"/>
                  </a:solidFill>
                  <a:ea typeface="Times New Roman" panose="02020603050405020304" pitchFamily="18" charset="0"/>
                  <a:cs typeface="Times New Roman" panose="02020603050405020304" pitchFamily="18" charset="0"/>
                </a:rPr>
                <a:t>P : qté de chaque médicament nécessaire pour traiter les cas d’IBPG ou de maladie très grave en milieu hospitalier</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spc="-30" dirty="0">
                  <a:solidFill>
                    <a:srgbClr val="4472C4"/>
                  </a:solidFill>
                  <a:ea typeface="Times New Roman" panose="02020603050405020304" pitchFamily="18" charset="0"/>
                  <a:cs typeface="Times New Roman" panose="02020603050405020304" pitchFamily="18" charset="0"/>
                </a:rPr>
                <a:t> = Nb de cas traités avec chaque médicament par groupe × quantité moyenne de chaque médicament par cas (Q)**</a:t>
              </a:r>
              <a:br>
                <a:rPr lang="fr-FR" sz="1200" b="1" spc="-30" dirty="0">
                  <a:solidFill>
                    <a:srgbClr val="4472C4"/>
                  </a:solidFill>
                  <a:ea typeface="Calibri" panose="020F0502020204030204" pitchFamily="34"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P1 : Amoxicilline 250 mg CD = [K2 × Q1], où Q1 = 7 comprimés</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P2 : Gentamicine 40 mg/ml, flacons de 2 ml = [(J2 + L2 + M2)) × Q2], où Q2 = 10 flacons</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P3 : Ampicilline 500 mg flacon = [(J2 + L2 + M2)) × Q3], où Q3 = 30 flacons</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P4 : Ceftriaxone 250 mg flacon = [(J3 + K3 + L3 + M3) × Q4], où Q4 = 10 flacons</a:t>
              </a:r>
              <a:br>
                <a:rPr lang="fr-FR" sz="1200" kern="0" dirty="0">
                  <a:solidFill>
                    <a:srgbClr val="4472C4"/>
                  </a:solidFill>
                  <a:ea typeface="Times New Roman" panose="02020603050405020304" pitchFamily="18" charset="0"/>
                  <a:cs typeface="Times New Roman" panose="02020603050405020304" pitchFamily="18" charset="0"/>
                </a:rPr>
              </a:br>
              <a:r>
                <a:rPr lang="fr-FR" sz="1200" b="1" kern="0" dirty="0">
                  <a:solidFill>
                    <a:srgbClr val="4472C4"/>
                  </a:solidFill>
                  <a:cs typeface="Times New Roman" panose="02020603050405020304" pitchFamily="18" charset="0"/>
                </a:rPr>
                <a:t>En plus d’autres médicaments****</a:t>
              </a:r>
              <a:endParaRPr lang="en-US" sz="1200" b="1" kern="0" dirty="0">
                <a:solidFill>
                  <a:srgbClr val="4472C4"/>
                </a:solidFill>
                <a:cs typeface="Times New Roman" panose="02020603050405020304" pitchFamily="18" charset="0"/>
              </a:endParaRPr>
            </a:p>
          </p:txBody>
        </p:sp>
        <p:sp>
          <p:nvSpPr>
            <p:cNvPr id="111" name="Rounded Rectangle 86">
              <a:extLst>
                <a:ext uri="{FF2B5EF4-FFF2-40B4-BE49-F238E27FC236}">
                  <a16:creationId xmlns:a16="http://schemas.microsoft.com/office/drawing/2014/main" id="{DBC84667-6599-7828-FF9E-975DAA825FB1}"/>
                </a:ext>
              </a:extLst>
            </p:cNvPr>
            <p:cNvSpPr/>
            <p:nvPr/>
          </p:nvSpPr>
          <p:spPr>
            <a:xfrm>
              <a:off x="-1298582" y="8082622"/>
              <a:ext cx="9459454" cy="646985"/>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t" anchorCtr="0" forceAA="0" compatLnSpc="1">
              <a:prstTxWarp prst="textNoShape">
                <a:avLst/>
              </a:prstTxWarp>
              <a:spAutoFit/>
            </a:bodyPr>
            <a:lstStyle/>
            <a:p>
              <a:pPr algn="ctr" defTabSz="1371600">
                <a:defRPr/>
              </a:pPr>
              <a:r>
                <a:rPr lang="fr-FR" sz="1200" b="1" kern="0" dirty="0">
                  <a:solidFill>
                    <a:srgbClr val="000000"/>
                  </a:solidFill>
                  <a:ea typeface="Times New Roman" panose="02020603050405020304" pitchFamily="18" charset="0"/>
                  <a:cs typeface="Times New Roman" panose="02020603050405020304" pitchFamily="18" charset="0"/>
                </a:rPr>
                <a:t>R : qté de chaque médicament nécessaire pour traiter tous les cas d’IBPG ou de maladie très grave dans le secteur public</a:t>
              </a:r>
              <a:br>
                <a:rPr lang="fr-FR" sz="1200" b="1" kern="0" dirty="0">
                  <a:solidFill>
                    <a:srgbClr val="000000"/>
                  </a:solidFill>
                  <a:ea typeface="Times New Roman" panose="02020603050405020304" pitchFamily="18" charset="0"/>
                  <a:cs typeface="Times New Roman" panose="02020603050405020304" pitchFamily="18" charset="0"/>
                </a:rPr>
              </a:br>
              <a:r>
                <a:rPr lang="fr-FR" sz="1200" b="1" kern="0" dirty="0">
                  <a:solidFill>
                    <a:srgbClr val="4472C4"/>
                  </a:solidFill>
                  <a:ea typeface="Times New Roman" panose="02020603050405020304" pitchFamily="18" charset="0"/>
                  <a:cs typeface="Times New Roman" panose="02020603050405020304" pitchFamily="18" charset="0"/>
                </a:rPr>
                <a:t>[= qté nécessaire pour les ES de 1er niveau + qté nécessaire en milieu hospitalier, par médicament] ; soit R = N + P </a:t>
              </a:r>
              <a:br>
                <a:rPr lang="fr-FR" sz="1200" b="1" kern="0" dirty="0">
                  <a:solidFill>
                    <a:srgbClr val="4472C4"/>
                  </a:solidFill>
                  <a:ea typeface="Times New Roman" panose="02020603050405020304" pitchFamily="18" charset="0"/>
                  <a:cs typeface="Times New Roman" panose="02020603050405020304" pitchFamily="18" charset="0"/>
                </a:rPr>
              </a:br>
              <a:r>
                <a:rPr lang="fr-FR" sz="1200" b="1" kern="0" dirty="0">
                  <a:solidFill>
                    <a:srgbClr val="4472C4"/>
                  </a:solidFill>
                  <a:ea typeface="Times New Roman" panose="02020603050405020304" pitchFamily="18" charset="0"/>
                  <a:cs typeface="Times New Roman" panose="02020603050405020304" pitchFamily="18" charset="0"/>
                </a:rPr>
                <a:t>R1 :</a:t>
              </a:r>
              <a:r>
                <a:rPr lang="fr-FR" sz="1200" kern="0" dirty="0">
                  <a:solidFill>
                    <a:srgbClr val="4472C4"/>
                  </a:solidFill>
                  <a:ea typeface="Times New Roman" panose="02020603050405020304" pitchFamily="18" charset="0"/>
                  <a:cs typeface="Times New Roman" panose="02020603050405020304" pitchFamily="18" charset="0"/>
                </a:rPr>
                <a:t> Amoxicilline 250 mg CD = </a:t>
              </a:r>
              <a:r>
                <a:rPr lang="fr-FR" sz="1200" b="1" kern="0" dirty="0">
                  <a:solidFill>
                    <a:srgbClr val="4472C4"/>
                  </a:solidFill>
                  <a:ea typeface="Times New Roman" panose="02020603050405020304" pitchFamily="18" charset="0"/>
                  <a:cs typeface="Times New Roman" panose="02020603050405020304" pitchFamily="18" charset="0"/>
                </a:rPr>
                <a:t>N1 + P1</a:t>
              </a:r>
              <a:r>
                <a:rPr lang="fr-FR" sz="1200" kern="0" dirty="0">
                  <a:solidFill>
                    <a:srgbClr val="4472C4"/>
                  </a:solidFill>
                  <a:ea typeface="Times New Roman" panose="02020603050405020304" pitchFamily="18" charset="0"/>
                  <a:cs typeface="Times New Roman" panose="02020603050405020304" pitchFamily="18" charset="0"/>
                </a:rPr>
                <a:t>       </a:t>
              </a:r>
              <a:r>
                <a:rPr lang="fr-FR" sz="1200" b="1" kern="0" dirty="0">
                  <a:solidFill>
                    <a:srgbClr val="4472C4"/>
                  </a:solidFill>
                  <a:ea typeface="Times New Roman" panose="02020603050405020304" pitchFamily="18" charset="0"/>
                  <a:cs typeface="Times New Roman" panose="02020603050405020304" pitchFamily="18" charset="0"/>
                </a:rPr>
                <a:t>R2</a:t>
              </a:r>
              <a:r>
                <a:rPr lang="fr-FR" sz="1200" kern="0" dirty="0">
                  <a:solidFill>
                    <a:srgbClr val="4472C4"/>
                  </a:solidFill>
                  <a:ea typeface="Times New Roman" panose="02020603050405020304" pitchFamily="18" charset="0"/>
                  <a:cs typeface="Times New Roman" panose="02020603050405020304" pitchFamily="18" charset="0"/>
                </a:rPr>
                <a:t> : Gentamicine 40 mg/ml, flacons de 2 ml = </a:t>
              </a:r>
              <a:r>
                <a:rPr lang="fr-FR" sz="1200" b="1" kern="0" dirty="0">
                  <a:solidFill>
                    <a:srgbClr val="4472C4"/>
                  </a:solidFill>
                  <a:ea typeface="Times New Roman" panose="02020603050405020304" pitchFamily="18" charset="0"/>
                  <a:cs typeface="Times New Roman" panose="02020603050405020304" pitchFamily="18" charset="0"/>
                </a:rPr>
                <a:t>N2 + P2</a:t>
              </a:r>
              <a:r>
                <a:rPr lang="fr-FR" sz="1200" kern="0" dirty="0">
                  <a:solidFill>
                    <a:srgbClr val="4472C4"/>
                  </a:solidFill>
                  <a:ea typeface="Times New Roman" panose="02020603050405020304" pitchFamily="18" charset="0"/>
                  <a:cs typeface="Times New Roman" panose="02020603050405020304" pitchFamily="18" charset="0"/>
                </a:rPr>
                <a:t>;       </a:t>
              </a:r>
              <a:r>
                <a:rPr lang="fr-FR" sz="1200" b="1" kern="0" dirty="0">
                  <a:solidFill>
                    <a:srgbClr val="4472C4"/>
                  </a:solidFill>
                  <a:ea typeface="Times New Roman" panose="02020603050405020304" pitchFamily="18" charset="0"/>
                  <a:cs typeface="Times New Roman" panose="02020603050405020304" pitchFamily="18" charset="0"/>
                </a:rPr>
                <a:t>R3 :</a:t>
              </a:r>
              <a:r>
                <a:rPr lang="fr-FR" sz="1200" kern="0" dirty="0">
                  <a:solidFill>
                    <a:srgbClr val="4472C4"/>
                  </a:solidFill>
                  <a:ea typeface="Times New Roman" panose="02020603050405020304" pitchFamily="18" charset="0"/>
                  <a:cs typeface="Times New Roman" panose="02020603050405020304" pitchFamily="18" charset="0"/>
                </a:rPr>
                <a:t> Ampicilline 500 mg flacon = </a:t>
              </a:r>
              <a:r>
                <a:rPr lang="fr-FR" sz="1200" b="1" kern="0" dirty="0">
                  <a:solidFill>
                    <a:srgbClr val="4472C4"/>
                  </a:solidFill>
                  <a:ea typeface="Times New Roman" panose="02020603050405020304" pitchFamily="18" charset="0"/>
                  <a:cs typeface="Times New Roman" panose="02020603050405020304" pitchFamily="18" charset="0"/>
                </a:rPr>
                <a:t>N3 + P3</a:t>
              </a:r>
              <a:br>
                <a:rPr lang="fr-FR" sz="1200" b="1" kern="0" dirty="0">
                  <a:solidFill>
                    <a:srgbClr val="4472C4"/>
                  </a:solidFill>
                  <a:ea typeface="Times New Roman" panose="02020603050405020304" pitchFamily="18" charset="0"/>
                  <a:cs typeface="Times New Roman" panose="02020603050405020304" pitchFamily="18" charset="0"/>
                </a:rPr>
              </a:br>
              <a:r>
                <a:rPr lang="fr-FR" sz="1200" b="1" kern="0" dirty="0">
                  <a:solidFill>
                    <a:srgbClr val="4472C4"/>
                  </a:solidFill>
                  <a:ea typeface="Times New Roman" panose="02020603050405020304" pitchFamily="18" charset="0"/>
                  <a:cs typeface="Times New Roman" panose="02020603050405020304" pitchFamily="18" charset="0"/>
                </a:rPr>
                <a:t>R3 :</a:t>
              </a:r>
              <a:r>
                <a:rPr lang="fr-FR" sz="1200" kern="0" dirty="0">
                  <a:solidFill>
                    <a:srgbClr val="4472C4"/>
                  </a:solidFill>
                  <a:ea typeface="Times New Roman" panose="02020603050405020304" pitchFamily="18" charset="0"/>
                  <a:cs typeface="Times New Roman" panose="02020603050405020304" pitchFamily="18" charset="0"/>
                </a:rPr>
                <a:t> Ceftriaxone 250 mg flacon = </a:t>
              </a:r>
              <a:r>
                <a:rPr lang="fr-FR" sz="1200" b="1" kern="0" dirty="0">
                  <a:solidFill>
                    <a:srgbClr val="4472C4"/>
                  </a:solidFill>
                  <a:ea typeface="Times New Roman" panose="02020603050405020304" pitchFamily="18" charset="0"/>
                  <a:cs typeface="Times New Roman" panose="02020603050405020304" pitchFamily="18" charset="0"/>
                </a:rPr>
                <a:t>P4                   </a:t>
              </a:r>
              <a:r>
                <a:rPr lang="fr-FR" sz="1200" b="1" kern="0" dirty="0">
                  <a:solidFill>
                    <a:srgbClr val="4472C4"/>
                  </a:solidFill>
                  <a:cs typeface="Times New Roman" panose="02020603050405020304" pitchFamily="18" charset="0"/>
                </a:rPr>
                <a:t>En plus d’autres médicaments****</a:t>
              </a:r>
              <a:endParaRPr lang="en-US" sz="1200" b="1" kern="0" dirty="0">
                <a:solidFill>
                  <a:srgbClr val="4472C4"/>
                </a:solidFill>
                <a:cs typeface="Times New Roman" panose="02020603050405020304" pitchFamily="18" charset="0"/>
              </a:endParaRPr>
            </a:p>
          </p:txBody>
        </p:sp>
        <p:cxnSp>
          <p:nvCxnSpPr>
            <p:cNvPr id="112" name="Connector: Elbow 111">
              <a:extLst>
                <a:ext uri="{FF2B5EF4-FFF2-40B4-BE49-F238E27FC236}">
                  <a16:creationId xmlns:a16="http://schemas.microsoft.com/office/drawing/2014/main" id="{CC14852F-9BCA-149B-78CD-BAF5E1C1256D}"/>
                </a:ext>
              </a:extLst>
            </p:cNvPr>
            <p:cNvCxnSpPr>
              <a:cxnSpLocks/>
              <a:stCxn id="110" idx="2"/>
              <a:endCxn id="111" idx="0"/>
            </p:cNvCxnSpPr>
            <p:nvPr/>
          </p:nvCxnSpPr>
          <p:spPr>
            <a:xfrm rot="5400000">
              <a:off x="5067625" y="6182240"/>
              <a:ext cx="263903" cy="3536861"/>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93" name="Straight Arrow Connector 92">
              <a:extLst>
                <a:ext uri="{FF2B5EF4-FFF2-40B4-BE49-F238E27FC236}">
                  <a16:creationId xmlns:a16="http://schemas.microsoft.com/office/drawing/2014/main" id="{3F95FDD0-3BC7-E7A9-9D70-D923929139DD}"/>
                </a:ext>
              </a:extLst>
            </p:cNvPr>
            <p:cNvCxnSpPr>
              <a:cxnSpLocks/>
              <a:stCxn id="120" idx="2"/>
            </p:cNvCxnSpPr>
            <p:nvPr/>
          </p:nvCxnSpPr>
          <p:spPr>
            <a:xfrm>
              <a:off x="2522102" y="4425311"/>
              <a:ext cx="0"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94" name="Straight Arrow Connector 93">
              <a:extLst>
                <a:ext uri="{FF2B5EF4-FFF2-40B4-BE49-F238E27FC236}">
                  <a16:creationId xmlns:a16="http://schemas.microsoft.com/office/drawing/2014/main" id="{3D8E5FFB-0181-F673-263B-F9F2C8C2058C}"/>
                </a:ext>
              </a:extLst>
            </p:cNvPr>
            <p:cNvCxnSpPr>
              <a:cxnSpLocks/>
              <a:stCxn id="116" idx="2"/>
            </p:cNvCxnSpPr>
            <p:nvPr/>
          </p:nvCxnSpPr>
          <p:spPr>
            <a:xfrm>
              <a:off x="4306752" y="4425311"/>
              <a:ext cx="0"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95" name="Straight Arrow Connector 94">
              <a:extLst>
                <a:ext uri="{FF2B5EF4-FFF2-40B4-BE49-F238E27FC236}">
                  <a16:creationId xmlns:a16="http://schemas.microsoft.com/office/drawing/2014/main" id="{13CC2EE4-EF45-06FD-D0CF-252F6FC1314E}"/>
                </a:ext>
              </a:extLst>
            </p:cNvPr>
            <p:cNvCxnSpPr>
              <a:cxnSpLocks/>
              <a:stCxn id="121" idx="2"/>
            </p:cNvCxnSpPr>
            <p:nvPr/>
          </p:nvCxnSpPr>
          <p:spPr>
            <a:xfrm>
              <a:off x="737452" y="4425311"/>
              <a:ext cx="0"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96" name="Straight Arrow Connector 95">
              <a:extLst>
                <a:ext uri="{FF2B5EF4-FFF2-40B4-BE49-F238E27FC236}">
                  <a16:creationId xmlns:a16="http://schemas.microsoft.com/office/drawing/2014/main" id="{70587A78-6564-2BB0-2655-7B4B1003B4FC}"/>
                </a:ext>
              </a:extLst>
            </p:cNvPr>
            <p:cNvCxnSpPr>
              <a:cxnSpLocks/>
              <a:stCxn id="117" idx="2"/>
            </p:cNvCxnSpPr>
            <p:nvPr/>
          </p:nvCxnSpPr>
          <p:spPr>
            <a:xfrm flipH="1">
              <a:off x="6076827" y="4425311"/>
              <a:ext cx="3969"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97" name="Straight Arrow Connector 96">
              <a:extLst>
                <a:ext uri="{FF2B5EF4-FFF2-40B4-BE49-F238E27FC236}">
                  <a16:creationId xmlns:a16="http://schemas.microsoft.com/office/drawing/2014/main" id="{039E632E-F5EE-8686-49B3-73D89C41F4CB}"/>
                </a:ext>
              </a:extLst>
            </p:cNvPr>
            <p:cNvCxnSpPr>
              <a:cxnSpLocks/>
              <a:stCxn id="118" idx="2"/>
            </p:cNvCxnSpPr>
            <p:nvPr/>
          </p:nvCxnSpPr>
          <p:spPr>
            <a:xfrm>
              <a:off x="7852983" y="4425311"/>
              <a:ext cx="3061"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98" name="Straight Arrow Connector 97">
              <a:extLst>
                <a:ext uri="{FF2B5EF4-FFF2-40B4-BE49-F238E27FC236}">
                  <a16:creationId xmlns:a16="http://schemas.microsoft.com/office/drawing/2014/main" id="{4FC6B6E8-7452-9A1D-4903-AACB3C05F75F}"/>
                </a:ext>
              </a:extLst>
            </p:cNvPr>
            <p:cNvCxnSpPr>
              <a:cxnSpLocks/>
              <a:stCxn id="119" idx="2"/>
            </p:cNvCxnSpPr>
            <p:nvPr/>
          </p:nvCxnSpPr>
          <p:spPr>
            <a:xfrm>
              <a:off x="9616242" y="4425311"/>
              <a:ext cx="0" cy="228600"/>
            </a:xfrm>
            <a:prstGeom prst="straightConnector1">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sp>
          <p:nvSpPr>
            <p:cNvPr id="99" name="Rounded Rectangle 9">
              <a:extLst>
                <a:ext uri="{FF2B5EF4-FFF2-40B4-BE49-F238E27FC236}">
                  <a16:creationId xmlns:a16="http://schemas.microsoft.com/office/drawing/2014/main" id="{AD89B93E-48D8-91AF-B190-6567AD993E94}"/>
                </a:ext>
              </a:extLst>
            </p:cNvPr>
            <p:cNvSpPr/>
            <p:nvPr/>
          </p:nvSpPr>
          <p:spPr>
            <a:xfrm>
              <a:off x="-3598977" y="5246944"/>
              <a:ext cx="1297971" cy="1244170"/>
            </a:xfrm>
            <a:prstGeom prst="roundRect">
              <a:avLst>
                <a:gd name="adj" fmla="val 8675"/>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J1 : Nb traités par </a:t>
              </a:r>
              <a:r>
                <a:rPr lang="fr-FR" sz="1200" b="1" kern="0" dirty="0">
                  <a:solidFill>
                    <a:srgbClr val="000000"/>
                  </a:solidFill>
                  <a:ea typeface="Times New Roman" panose="02020603050405020304" pitchFamily="18" charset="0"/>
                  <a:cs typeface="Times New Roman" panose="02020603050405020304" pitchFamily="18" charset="0"/>
                </a:rPr>
                <a:t>amoxicilline orale pendant 7 jours</a:t>
              </a:r>
              <a:r>
                <a:rPr lang="fr-FR" sz="1200" kern="0" dirty="0">
                  <a:solidFill>
                    <a:srgbClr val="000000"/>
                  </a:solidFill>
                  <a:ea typeface="Times New Roman" panose="02020603050405020304" pitchFamily="18" charset="0"/>
                  <a:cs typeface="Times New Roman" panose="02020603050405020304" pitchFamily="18" charset="0"/>
                </a:rPr>
                <a:t> dans des ES de 1er niveau </a:t>
              </a:r>
              <a:r>
                <a:rPr lang="fr-FR" sz="1200" kern="0" dirty="0">
                  <a:solidFill>
                    <a:srgbClr val="4472C4"/>
                  </a:solidFill>
                  <a:ea typeface="Times New Roman" panose="02020603050405020304" pitchFamily="18" charset="0"/>
                  <a:cs typeface="Times New Roman" panose="02020603050405020304" pitchFamily="18" charset="0"/>
                </a:rPr>
                <a:t>= F1</a:t>
              </a:r>
              <a:r>
                <a:rPr lang="fr-FR" sz="1200" kern="0" dirty="0">
                  <a:solidFill>
                    <a:sysClr val="windowText" lastClr="000000"/>
                  </a:solidFill>
                  <a:ea typeface="Times New Roman" panose="02020603050405020304" pitchFamily="18" charset="0"/>
                </a:rPr>
                <a:t> </a:t>
              </a:r>
              <a:endParaRPr lang="en-US" sz="1200" kern="0" dirty="0">
                <a:solidFill>
                  <a:sysClr val="windowText" lastClr="000000"/>
                </a:solidFill>
                <a:ea typeface="Times New Roman" panose="02020603050405020304" pitchFamily="18" charset="0"/>
              </a:endParaRPr>
            </a:p>
          </p:txBody>
        </p:sp>
        <p:sp>
          <p:nvSpPr>
            <p:cNvPr id="100" name="Rounded Rectangle 10">
              <a:extLst>
                <a:ext uri="{FF2B5EF4-FFF2-40B4-BE49-F238E27FC236}">
                  <a16:creationId xmlns:a16="http://schemas.microsoft.com/office/drawing/2014/main" id="{7593C617-22FE-6A22-84F7-4E715BA5E78E}"/>
                </a:ext>
              </a:extLst>
            </p:cNvPr>
            <p:cNvSpPr/>
            <p:nvPr/>
          </p:nvSpPr>
          <p:spPr>
            <a:xfrm>
              <a:off x="-2183079" y="5246944"/>
              <a:ext cx="2005955" cy="1244170"/>
            </a:xfrm>
            <a:prstGeom prst="roundRect">
              <a:avLst>
                <a:gd name="adj" fmla="val 3310"/>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J2 :  Nb traités par </a:t>
              </a:r>
              <a:r>
                <a:rPr lang="fr-FR" sz="1200" b="1" kern="0" dirty="0">
                  <a:solidFill>
                    <a:srgbClr val="000000"/>
                  </a:solidFill>
                  <a:ea typeface="Times New Roman" panose="02020603050405020304" pitchFamily="18" charset="0"/>
                  <a:cs typeface="Times New Roman" panose="02020603050405020304" pitchFamily="18" charset="0"/>
                </a:rPr>
                <a:t>gentamicine (IV/IM) et ampicilline (IV/IM) pendant 10 jours</a:t>
              </a:r>
              <a:r>
                <a:rPr lang="fr-FR" sz="1200" kern="0" dirty="0">
                  <a:solidFill>
                    <a:srgbClr val="000000"/>
                  </a:solidFill>
                  <a:ea typeface="Times New Roman" panose="02020603050405020304" pitchFamily="18" charset="0"/>
                  <a:cs typeface="Times New Roman" panose="02020603050405020304" pitchFamily="18" charset="0"/>
                </a:rPr>
                <a:t> en milieu hospitalier </a:t>
              </a:r>
              <a:br>
                <a:rPr lang="fr-FR" sz="1200"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F2</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000000"/>
                  </a:solidFill>
                  <a:ea typeface="Times New Roman" panose="02020603050405020304" pitchFamily="18" charset="0"/>
                  <a:cs typeface="Times New Roman" panose="02020603050405020304" pitchFamily="18" charset="0"/>
                </a:rPr>
                <a:t>J3 : Nb d’enfants traités par </a:t>
              </a:r>
              <a:r>
                <a:rPr lang="fr-FR" sz="1200" b="1" kern="0" dirty="0">
                  <a:solidFill>
                    <a:srgbClr val="000000"/>
                  </a:solidFill>
                  <a:ea typeface="Times New Roman" panose="02020603050405020304" pitchFamily="18" charset="0"/>
                  <a:cs typeface="Times New Roman" panose="02020603050405020304" pitchFamily="18" charset="0"/>
                </a:rPr>
                <a:t>ceftriaxone (IV/IM) pendant 10 jours</a:t>
              </a:r>
              <a:r>
                <a:rPr lang="fr-FR" sz="1200" kern="0" dirty="0">
                  <a:solidFill>
                    <a:srgbClr val="000000"/>
                  </a:solidFill>
                  <a:ea typeface="Times New Roman" panose="02020603050405020304" pitchFamily="18" charset="0"/>
                  <a:cs typeface="Times New Roman" panose="02020603050405020304" pitchFamily="18" charset="0"/>
                </a:rPr>
                <a:t> en milieu hospitalier </a:t>
              </a:r>
              <a:r>
                <a:rPr lang="fr-FR" sz="1200" kern="0" dirty="0">
                  <a:solidFill>
                    <a:srgbClr val="4472C4"/>
                  </a:solidFill>
                  <a:ea typeface="Times New Roman" panose="02020603050405020304" pitchFamily="18" charset="0"/>
                  <a:cs typeface="Times New Roman" panose="02020603050405020304" pitchFamily="18" charset="0"/>
                </a:rPr>
                <a:t>= F2 × % d’enfants ayant besoin d’un schéma de 2</a:t>
              </a:r>
              <a:r>
                <a:rPr lang="fr-FR" sz="1200" kern="0" baseline="30000" dirty="0">
                  <a:solidFill>
                    <a:srgbClr val="4472C4"/>
                  </a:solidFill>
                  <a:ea typeface="Times New Roman" panose="02020603050405020304" pitchFamily="18" charset="0"/>
                  <a:cs typeface="Times New Roman" panose="02020603050405020304" pitchFamily="18" charset="0"/>
                </a:rPr>
                <a:t>e</a:t>
              </a:r>
              <a:r>
                <a:rPr lang="fr-FR" sz="1200" kern="0" dirty="0">
                  <a:solidFill>
                    <a:srgbClr val="4472C4"/>
                  </a:solidFill>
                  <a:ea typeface="Times New Roman" panose="02020603050405020304" pitchFamily="18" charset="0"/>
                  <a:cs typeface="Times New Roman" panose="02020603050405020304" pitchFamily="18" charset="0"/>
                </a:rPr>
                <a:t> ligne</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cs typeface="Times New Roman" panose="02020603050405020304" pitchFamily="18" charset="0"/>
                </a:rPr>
                <a:t>En plus des autres schémas****</a:t>
              </a:r>
              <a:endParaRPr lang="en-US" sz="1200" kern="0" dirty="0">
                <a:solidFill>
                  <a:srgbClr val="4472C4"/>
                </a:solidFill>
                <a:cs typeface="Times New Roman" panose="02020603050405020304" pitchFamily="18" charset="0"/>
              </a:endParaRPr>
            </a:p>
          </p:txBody>
        </p:sp>
        <p:sp>
          <p:nvSpPr>
            <p:cNvPr id="101" name="Rounded Rectangle 11">
              <a:extLst>
                <a:ext uri="{FF2B5EF4-FFF2-40B4-BE49-F238E27FC236}">
                  <a16:creationId xmlns:a16="http://schemas.microsoft.com/office/drawing/2014/main" id="{681EB7FE-6DAA-CD4B-0618-699D87D9DE96}"/>
                </a:ext>
              </a:extLst>
            </p:cNvPr>
            <p:cNvSpPr/>
            <p:nvPr/>
          </p:nvSpPr>
          <p:spPr>
            <a:xfrm>
              <a:off x="-59196" y="5246944"/>
              <a:ext cx="1297971" cy="1244170"/>
            </a:xfrm>
            <a:prstGeom prst="roundRect">
              <a:avLst>
                <a:gd name="adj" fmla="val 9599"/>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K1 : Nb traités par </a:t>
              </a:r>
              <a:r>
                <a:rPr lang="fr-FR" sz="1200" b="1" kern="0" dirty="0">
                  <a:solidFill>
                    <a:srgbClr val="000000"/>
                  </a:solidFill>
                  <a:ea typeface="Times New Roman" panose="02020603050405020304" pitchFamily="18" charset="0"/>
                  <a:cs typeface="Times New Roman" panose="02020603050405020304" pitchFamily="18" charset="0"/>
                </a:rPr>
                <a:t>amoxicilline orale pendant 7 jours</a:t>
              </a:r>
              <a:r>
                <a:rPr lang="fr-FR" sz="1200" kern="0" dirty="0">
                  <a:solidFill>
                    <a:srgbClr val="000000"/>
                  </a:solidFill>
                  <a:ea typeface="Times New Roman" panose="02020603050405020304" pitchFamily="18" charset="0"/>
                  <a:cs typeface="Times New Roman" panose="02020603050405020304" pitchFamily="18" charset="0"/>
                </a:rPr>
                <a:t> dans des ES de 1er niveau</a:t>
              </a:r>
              <a:br>
                <a:rPr lang="fr-FR" sz="1200"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G1</a:t>
              </a:r>
              <a:endParaRPr lang="en-US" sz="1200" kern="0" dirty="0">
                <a:solidFill>
                  <a:sysClr val="windowText" lastClr="000000"/>
                </a:solidFill>
                <a:ea typeface="Times New Roman" panose="02020603050405020304" pitchFamily="18" charset="0"/>
              </a:endParaRPr>
            </a:p>
          </p:txBody>
        </p:sp>
        <p:sp>
          <p:nvSpPr>
            <p:cNvPr id="102" name="Rounded Rectangle 12">
              <a:extLst>
                <a:ext uri="{FF2B5EF4-FFF2-40B4-BE49-F238E27FC236}">
                  <a16:creationId xmlns:a16="http://schemas.microsoft.com/office/drawing/2014/main" id="{3607BB97-1960-AA8C-2F47-00D540402182}"/>
                </a:ext>
              </a:extLst>
            </p:cNvPr>
            <p:cNvSpPr/>
            <p:nvPr/>
          </p:nvSpPr>
          <p:spPr>
            <a:xfrm>
              <a:off x="1356702" y="5246944"/>
              <a:ext cx="2005955" cy="1244170"/>
            </a:xfrm>
            <a:prstGeom prst="roundRect">
              <a:avLst>
                <a:gd name="adj" fmla="val 8064"/>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90000"/>
                </a:lnSpc>
                <a:defRPr/>
              </a:pPr>
              <a:r>
                <a:rPr lang="fr-FR" sz="1200" kern="0" dirty="0">
                  <a:solidFill>
                    <a:srgbClr val="000000"/>
                  </a:solidFill>
                  <a:ea typeface="Times New Roman" panose="02020603050405020304" pitchFamily="18" charset="0"/>
                  <a:cs typeface="Times New Roman" panose="02020603050405020304" pitchFamily="18" charset="0"/>
                </a:rPr>
                <a:t>K2 : Nb traités par </a:t>
              </a:r>
              <a:r>
                <a:rPr lang="fr-FR" sz="1200" b="1" kern="0" dirty="0">
                  <a:solidFill>
                    <a:srgbClr val="000000"/>
                  </a:solidFill>
                  <a:ea typeface="Times New Roman" panose="02020603050405020304" pitchFamily="18" charset="0"/>
                  <a:cs typeface="Times New Roman" panose="02020603050405020304" pitchFamily="18" charset="0"/>
                </a:rPr>
                <a:t>amoxicilline orale pendant 7 jours</a:t>
              </a:r>
              <a:r>
                <a:rPr lang="fr-FR" sz="1200" kern="0" dirty="0">
                  <a:solidFill>
                    <a:srgbClr val="000000"/>
                  </a:solidFill>
                  <a:ea typeface="Times New Roman" panose="02020603050405020304" pitchFamily="18" charset="0"/>
                  <a:cs typeface="Times New Roman" panose="02020603050405020304" pitchFamily="18" charset="0"/>
                </a:rPr>
                <a:t> en milieu hospitalier </a:t>
              </a:r>
              <a:r>
                <a:rPr lang="fr-FR" sz="1200" kern="0" dirty="0">
                  <a:solidFill>
                    <a:srgbClr val="4472C4"/>
                  </a:solidFill>
                  <a:ea typeface="Times New Roman" panose="02020603050405020304" pitchFamily="18" charset="0"/>
                  <a:cs typeface="Times New Roman" panose="02020603050405020304" pitchFamily="18" charset="0"/>
                </a:rPr>
                <a:t>= G2</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000000"/>
                  </a:solidFill>
                  <a:ea typeface="Times New Roman" panose="02020603050405020304" pitchFamily="18" charset="0"/>
                  <a:cs typeface="Times New Roman" panose="02020603050405020304" pitchFamily="18" charset="0"/>
                </a:rPr>
                <a:t>K3 : Nb d’enfants traités par </a:t>
              </a:r>
              <a:r>
                <a:rPr lang="fr-FR" sz="1200" b="1" kern="0" dirty="0">
                  <a:solidFill>
                    <a:srgbClr val="000000"/>
                  </a:solidFill>
                  <a:ea typeface="Times New Roman" panose="02020603050405020304" pitchFamily="18" charset="0"/>
                  <a:cs typeface="Times New Roman" panose="02020603050405020304" pitchFamily="18" charset="0"/>
                </a:rPr>
                <a:t>ceftriaxone (IV/IM) pendant 10 jours</a:t>
              </a:r>
              <a:r>
                <a:rPr lang="fr-FR" sz="1200" kern="0" dirty="0">
                  <a:solidFill>
                    <a:srgbClr val="000000"/>
                  </a:solidFill>
                  <a:ea typeface="Times New Roman" panose="02020603050405020304" pitchFamily="18" charset="0"/>
                  <a:cs typeface="Times New Roman" panose="02020603050405020304" pitchFamily="18" charset="0"/>
                </a:rPr>
                <a:t> en milieu hospitalier </a:t>
              </a:r>
              <a:r>
                <a:rPr lang="fr-FR" sz="1200" kern="0" dirty="0">
                  <a:solidFill>
                    <a:srgbClr val="4472C4"/>
                  </a:solidFill>
                  <a:ea typeface="Times New Roman" panose="02020603050405020304" pitchFamily="18" charset="0"/>
                  <a:cs typeface="Times New Roman" panose="02020603050405020304" pitchFamily="18" charset="0"/>
                </a:rPr>
                <a:t>= G2 × % d’enfants ayant besoin d’un schéma de 2</a:t>
              </a:r>
              <a:r>
                <a:rPr lang="fr-FR" sz="1200" kern="0" baseline="30000" dirty="0">
                  <a:solidFill>
                    <a:srgbClr val="4472C4"/>
                  </a:solidFill>
                  <a:ea typeface="Times New Roman" panose="02020603050405020304" pitchFamily="18" charset="0"/>
                  <a:cs typeface="Times New Roman" panose="02020603050405020304" pitchFamily="18" charset="0"/>
                </a:rPr>
                <a:t>e</a:t>
              </a:r>
              <a:r>
                <a:rPr lang="fr-FR" sz="1200" kern="0" dirty="0">
                  <a:solidFill>
                    <a:srgbClr val="4472C4"/>
                  </a:solidFill>
                  <a:ea typeface="Times New Roman" panose="02020603050405020304" pitchFamily="18" charset="0"/>
                  <a:cs typeface="Times New Roman" panose="02020603050405020304" pitchFamily="18" charset="0"/>
                </a:rPr>
                <a:t> ligne</a:t>
              </a:r>
              <a:endParaRPr lang="en-US" sz="1200" kern="0" dirty="0">
                <a:solidFill>
                  <a:sysClr val="windowText" lastClr="000000"/>
                </a:solidFill>
                <a:ea typeface="Times New Roman" panose="02020603050405020304" pitchFamily="18" charset="0"/>
              </a:endParaRPr>
            </a:p>
          </p:txBody>
        </p:sp>
        <p:sp>
          <p:nvSpPr>
            <p:cNvPr id="103" name="Rounded Rectangle 14">
              <a:extLst>
                <a:ext uri="{FF2B5EF4-FFF2-40B4-BE49-F238E27FC236}">
                  <a16:creationId xmlns:a16="http://schemas.microsoft.com/office/drawing/2014/main" id="{5261AC72-FF03-495E-402B-012FC93200F4}"/>
                </a:ext>
              </a:extLst>
            </p:cNvPr>
            <p:cNvSpPr/>
            <p:nvPr/>
          </p:nvSpPr>
          <p:spPr>
            <a:xfrm>
              <a:off x="4896483" y="5246944"/>
              <a:ext cx="2005955" cy="1244170"/>
            </a:xfrm>
            <a:prstGeom prst="roundRect">
              <a:avLst>
                <a:gd name="adj" fmla="val 5258"/>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L2 : Nb traités avec Gentamicine</a:t>
              </a:r>
              <a:r>
                <a:rPr lang="fr-FR" sz="1200" b="1" kern="0" dirty="0">
                  <a:solidFill>
                    <a:srgbClr val="000000"/>
                  </a:solidFill>
                  <a:ea typeface="Times New Roman" panose="02020603050405020304" pitchFamily="18" charset="0"/>
                  <a:cs typeface="Times New Roman" panose="02020603050405020304" pitchFamily="18" charset="0"/>
                </a:rPr>
                <a:t> pendant 10 jours (IV/IM) et ampicilline pendant 10 jours (IV/IM)</a:t>
              </a:r>
              <a:r>
                <a:rPr lang="fr-FR" sz="1200" kern="0" dirty="0">
                  <a:solidFill>
                    <a:srgbClr val="000000"/>
                  </a:solidFill>
                  <a:ea typeface="Times New Roman" panose="02020603050405020304" pitchFamily="18" charset="0"/>
                  <a:cs typeface="Times New Roman" panose="02020603050405020304" pitchFamily="18" charset="0"/>
                </a:rPr>
                <a:t> en milieu hospitalier </a:t>
              </a:r>
              <a:r>
                <a:rPr lang="fr-FR" sz="1200" kern="0" dirty="0">
                  <a:solidFill>
                    <a:srgbClr val="4472C4"/>
                  </a:solidFill>
                  <a:ea typeface="Times New Roman" panose="02020603050405020304" pitchFamily="18" charset="0"/>
                  <a:cs typeface="Times New Roman" panose="02020603050405020304" pitchFamily="18" charset="0"/>
                </a:rPr>
                <a:t>= H2</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000000"/>
                  </a:solidFill>
                  <a:ea typeface="Times New Roman" panose="02020603050405020304" pitchFamily="18" charset="0"/>
                  <a:cs typeface="Times New Roman" panose="02020603050405020304" pitchFamily="18" charset="0"/>
                </a:rPr>
                <a:t>L3 : </a:t>
              </a:r>
              <a:r>
                <a:rPr lang="fr-FR" sz="1200" b="1" kern="0" dirty="0">
                  <a:solidFill>
                    <a:srgbClr val="000000"/>
                  </a:solidFill>
                  <a:ea typeface="Times New Roman" panose="02020603050405020304" pitchFamily="18" charset="0"/>
                  <a:cs typeface="Times New Roman" panose="02020603050405020304" pitchFamily="18" charset="0"/>
                </a:rPr>
                <a:t>Ceftriaxone pendant 10 jours</a:t>
              </a:r>
              <a:r>
                <a:rPr lang="fr-FR" sz="1200" kern="0" dirty="0">
                  <a:solidFill>
                    <a:srgbClr val="000000"/>
                  </a:solidFill>
                  <a:ea typeface="Times New Roman" panose="02020603050405020304" pitchFamily="18" charset="0"/>
                  <a:cs typeface="Times New Roman" panose="02020603050405020304" pitchFamily="18" charset="0"/>
                </a:rPr>
                <a:t> (IV/IM) en milieu hospitalier </a:t>
              </a:r>
              <a:br>
                <a:rPr lang="fr-FR" sz="1200" kern="0" dirty="0">
                  <a:solidFill>
                    <a:srgbClr val="000000"/>
                  </a:solidFill>
                  <a:ea typeface="Times New Roman" panose="02020603050405020304" pitchFamily="18" charset="0"/>
                  <a:cs typeface="Times New Roman" panose="02020603050405020304" pitchFamily="18" charset="0"/>
                </a:rPr>
              </a:br>
              <a:r>
                <a:rPr lang="fr-FR" sz="1200" kern="0" dirty="0">
                  <a:solidFill>
                    <a:srgbClr val="4472C4"/>
                  </a:solidFill>
                  <a:ea typeface="Times New Roman" panose="02020603050405020304" pitchFamily="18" charset="0"/>
                  <a:cs typeface="Times New Roman" panose="02020603050405020304" pitchFamily="18" charset="0"/>
                </a:rPr>
                <a:t>= H2 × % de nourrissons ayant reçu un schéma de 2</a:t>
              </a:r>
              <a:r>
                <a:rPr lang="fr-FR" sz="1200" kern="0" baseline="30000" dirty="0">
                  <a:solidFill>
                    <a:srgbClr val="4472C4"/>
                  </a:solidFill>
                  <a:ea typeface="Times New Roman" panose="02020603050405020304" pitchFamily="18" charset="0"/>
                  <a:cs typeface="Times New Roman" panose="02020603050405020304" pitchFamily="18" charset="0"/>
                </a:rPr>
                <a:t>e</a:t>
              </a:r>
              <a:r>
                <a:rPr lang="fr-FR" sz="1200" kern="0" dirty="0">
                  <a:solidFill>
                    <a:srgbClr val="4472C4"/>
                  </a:solidFill>
                  <a:ea typeface="Times New Roman" panose="02020603050405020304" pitchFamily="18" charset="0"/>
                  <a:cs typeface="Times New Roman" panose="02020603050405020304" pitchFamily="18" charset="0"/>
                </a:rPr>
                <a:t> ligne</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4472C4"/>
                  </a:solidFill>
                  <a:cs typeface="Times New Roman" panose="02020603050405020304" pitchFamily="18" charset="0"/>
                </a:rPr>
                <a:t>En plus des autres schémas****</a:t>
              </a:r>
              <a:endParaRPr lang="en-US" sz="1200" kern="0" dirty="0">
                <a:solidFill>
                  <a:srgbClr val="4472C4"/>
                </a:solidFill>
                <a:cs typeface="Times New Roman" panose="02020603050405020304" pitchFamily="18" charset="0"/>
              </a:endParaRPr>
            </a:p>
          </p:txBody>
        </p:sp>
        <p:sp>
          <p:nvSpPr>
            <p:cNvPr id="104" name="Rounded Rectangle 16">
              <a:extLst>
                <a:ext uri="{FF2B5EF4-FFF2-40B4-BE49-F238E27FC236}">
                  <a16:creationId xmlns:a16="http://schemas.microsoft.com/office/drawing/2014/main" id="{4A2083C2-64D6-908D-70D6-F1C08D253567}"/>
                </a:ext>
              </a:extLst>
            </p:cNvPr>
            <p:cNvSpPr/>
            <p:nvPr/>
          </p:nvSpPr>
          <p:spPr>
            <a:xfrm>
              <a:off x="8436268" y="5246944"/>
              <a:ext cx="2005955" cy="1244170"/>
            </a:xfrm>
            <a:prstGeom prst="roundRect">
              <a:avLst>
                <a:gd name="adj" fmla="val 5232"/>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kern="0" dirty="0">
                  <a:solidFill>
                    <a:srgbClr val="000000"/>
                  </a:solidFill>
                  <a:ea typeface="Times New Roman" panose="02020603050405020304" pitchFamily="18" charset="0"/>
                  <a:cs typeface="Times New Roman" panose="02020603050405020304" pitchFamily="18" charset="0"/>
                </a:rPr>
                <a:t>M2 : Nb traités par </a:t>
              </a:r>
              <a:r>
                <a:rPr lang="fr-FR" sz="1200" b="1" kern="0" dirty="0">
                  <a:solidFill>
                    <a:srgbClr val="000000"/>
                  </a:solidFill>
                  <a:ea typeface="Times New Roman" panose="02020603050405020304" pitchFamily="18" charset="0"/>
                  <a:cs typeface="Times New Roman" panose="02020603050405020304" pitchFamily="18" charset="0"/>
                </a:rPr>
                <a:t>gentamicine (IV/IM) et ampicilline (IV/IM) pendant 10 jours</a:t>
              </a:r>
              <a:r>
                <a:rPr lang="fr-FR" sz="1200" kern="0" dirty="0">
                  <a:solidFill>
                    <a:srgbClr val="000000"/>
                  </a:solidFill>
                  <a:ea typeface="Times New Roman" panose="02020603050405020304" pitchFamily="18" charset="0"/>
                  <a:cs typeface="Times New Roman" panose="02020603050405020304" pitchFamily="18" charset="0"/>
                </a:rPr>
                <a:t> en milieu hospitalier </a:t>
              </a:r>
              <a:r>
                <a:rPr lang="fr-FR" sz="1200" kern="0" dirty="0">
                  <a:solidFill>
                    <a:srgbClr val="4472C4"/>
                  </a:solidFill>
                  <a:ea typeface="Times New Roman" panose="02020603050405020304" pitchFamily="18" charset="0"/>
                  <a:cs typeface="Times New Roman" panose="02020603050405020304" pitchFamily="18" charset="0"/>
                </a:rPr>
                <a:t>= I2</a:t>
              </a:r>
              <a:br>
                <a:rPr lang="fr-FR" sz="1200" kern="0" dirty="0">
                  <a:solidFill>
                    <a:srgbClr val="4472C4"/>
                  </a:solidFill>
                  <a:ea typeface="Times New Roman" panose="02020603050405020304" pitchFamily="18" charset="0"/>
                  <a:cs typeface="Times New Roman" panose="02020603050405020304" pitchFamily="18" charset="0"/>
                </a:rPr>
              </a:br>
              <a:r>
                <a:rPr lang="fr-FR" sz="1200" kern="0" dirty="0">
                  <a:solidFill>
                    <a:srgbClr val="000000"/>
                  </a:solidFill>
                  <a:ea typeface="Times New Roman" panose="02020603050405020304" pitchFamily="18" charset="0"/>
                  <a:cs typeface="Times New Roman" panose="02020603050405020304" pitchFamily="18" charset="0"/>
                </a:rPr>
                <a:t>M3 : Nb de nourrissons traités par </a:t>
              </a:r>
              <a:r>
                <a:rPr lang="fr-FR" sz="1200" b="1" kern="0" dirty="0">
                  <a:solidFill>
                    <a:srgbClr val="000000"/>
                  </a:solidFill>
                  <a:ea typeface="Times New Roman" panose="02020603050405020304" pitchFamily="18" charset="0"/>
                  <a:cs typeface="Times New Roman" panose="02020603050405020304" pitchFamily="18" charset="0"/>
                </a:rPr>
                <a:t>ceftriaxone (IV/IM) pendant 10 jours</a:t>
              </a:r>
              <a:r>
                <a:rPr lang="fr-FR" sz="1200" kern="0" dirty="0">
                  <a:solidFill>
                    <a:srgbClr val="000000"/>
                  </a:solidFill>
                  <a:ea typeface="Times New Roman" panose="02020603050405020304" pitchFamily="18" charset="0"/>
                  <a:cs typeface="Times New Roman" panose="02020603050405020304" pitchFamily="18" charset="0"/>
                </a:rPr>
                <a:t> en milieu hospitalier </a:t>
              </a:r>
              <a:r>
                <a:rPr lang="fr-FR" sz="1200" kern="0" dirty="0">
                  <a:solidFill>
                    <a:srgbClr val="4472C4"/>
                  </a:solidFill>
                  <a:ea typeface="Times New Roman" panose="02020603050405020304" pitchFamily="18" charset="0"/>
                  <a:cs typeface="Times New Roman" panose="02020603050405020304" pitchFamily="18" charset="0"/>
                </a:rPr>
                <a:t>= I2 × % de nourrissons ayant reçu un schéma de 2</a:t>
              </a:r>
              <a:r>
                <a:rPr lang="fr-FR" sz="1200" kern="0" baseline="30000" dirty="0">
                  <a:solidFill>
                    <a:srgbClr val="4472C4"/>
                  </a:solidFill>
                  <a:ea typeface="Times New Roman" panose="02020603050405020304" pitchFamily="18" charset="0"/>
                  <a:cs typeface="Times New Roman" panose="02020603050405020304" pitchFamily="18" charset="0"/>
                </a:rPr>
                <a:t>e</a:t>
              </a:r>
              <a:r>
                <a:rPr lang="fr-FR" sz="1200" kern="0" dirty="0">
                  <a:solidFill>
                    <a:srgbClr val="4472C4"/>
                  </a:solidFill>
                  <a:ea typeface="Times New Roman" panose="02020603050405020304" pitchFamily="18" charset="0"/>
                  <a:cs typeface="Times New Roman" panose="02020603050405020304" pitchFamily="18" charset="0"/>
                </a:rPr>
                <a:t> ligne</a:t>
              </a:r>
              <a:br>
                <a:rPr lang="fr-FR" sz="1200" kern="0" dirty="0">
                  <a:solidFill>
                    <a:srgbClr val="4472C4"/>
                  </a:solidFill>
                  <a:ea typeface="Times New Roman" panose="02020603050405020304" pitchFamily="18" charset="0"/>
                  <a:cs typeface="Times New Roman" panose="02020603050405020304" pitchFamily="18" charset="0"/>
                </a:rPr>
              </a:br>
              <a:r>
                <a:rPr lang="fr-FR" sz="1200" b="1" kern="0" dirty="0">
                  <a:solidFill>
                    <a:srgbClr val="4472C4"/>
                  </a:solidFill>
                  <a:cs typeface="Times New Roman" panose="02020603050405020304" pitchFamily="18" charset="0"/>
                </a:rPr>
                <a:t>En plus des autres schémas****</a:t>
              </a:r>
              <a:endParaRPr lang="en-US" sz="1200" b="1" kern="0" dirty="0">
                <a:solidFill>
                  <a:srgbClr val="4472C4"/>
                </a:solidFill>
                <a:cs typeface="Times New Roman" panose="02020603050405020304" pitchFamily="18" charset="0"/>
              </a:endParaRPr>
            </a:p>
          </p:txBody>
        </p:sp>
        <p:sp>
          <p:nvSpPr>
            <p:cNvPr id="105" name="Rounded Rectangle 13">
              <a:extLst>
                <a:ext uri="{FF2B5EF4-FFF2-40B4-BE49-F238E27FC236}">
                  <a16:creationId xmlns:a16="http://schemas.microsoft.com/office/drawing/2014/main" id="{31D77627-0108-5E59-30B5-FCF41177D99F}"/>
                </a:ext>
              </a:extLst>
            </p:cNvPr>
            <p:cNvSpPr/>
            <p:nvPr/>
          </p:nvSpPr>
          <p:spPr>
            <a:xfrm>
              <a:off x="3480585" y="5246944"/>
              <a:ext cx="1297971" cy="1244170"/>
            </a:xfrm>
            <a:prstGeom prst="roundRect">
              <a:avLst>
                <a:gd name="adj" fmla="val 8534"/>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L1 : Nb traités par </a:t>
              </a:r>
              <a:r>
                <a:rPr lang="fr-FR" sz="1200" b="1" kern="0" dirty="0">
                  <a:solidFill>
                    <a:srgbClr val="000000"/>
                  </a:solidFill>
                  <a:ea typeface="Times New Roman" panose="02020603050405020304" pitchFamily="18" charset="0"/>
                  <a:cs typeface="Times New Roman" panose="02020603050405020304" pitchFamily="18" charset="0"/>
                </a:rPr>
                <a:t>gentamicine (IM)* pendant 2 ou 7 jours et par amoxicilline orale pendant 7 jours</a:t>
              </a:r>
              <a:r>
                <a:rPr lang="fr-FR" sz="1200" kern="0" dirty="0">
                  <a:solidFill>
                    <a:srgbClr val="000000"/>
                  </a:solidFill>
                  <a:ea typeface="Times New Roman" panose="02020603050405020304" pitchFamily="18" charset="0"/>
                  <a:cs typeface="Times New Roman" panose="02020603050405020304" pitchFamily="18" charset="0"/>
                </a:rPr>
                <a:t> dans des ES de 1er niveau </a:t>
              </a:r>
              <a:r>
                <a:rPr lang="fr-FR" sz="1200" kern="0" dirty="0">
                  <a:solidFill>
                    <a:srgbClr val="4472C4"/>
                  </a:solidFill>
                  <a:ea typeface="Times New Roman" panose="02020603050405020304" pitchFamily="18" charset="0"/>
                  <a:cs typeface="Times New Roman" panose="02020603050405020304" pitchFamily="18" charset="0"/>
                </a:rPr>
                <a:t>= H1</a:t>
              </a:r>
              <a:endParaRPr lang="en-US" sz="1200" kern="0" dirty="0">
                <a:solidFill>
                  <a:sysClr val="windowText" lastClr="000000"/>
                </a:solidFill>
                <a:ea typeface="Times New Roman" panose="02020603050405020304" pitchFamily="18" charset="0"/>
              </a:endParaRPr>
            </a:p>
          </p:txBody>
        </p:sp>
        <p:sp>
          <p:nvSpPr>
            <p:cNvPr id="106" name="Rounded Rectangle 15">
              <a:extLst>
                <a:ext uri="{FF2B5EF4-FFF2-40B4-BE49-F238E27FC236}">
                  <a16:creationId xmlns:a16="http://schemas.microsoft.com/office/drawing/2014/main" id="{1664076B-5E06-5F45-BC87-D9EBC2DBD69A}"/>
                </a:ext>
              </a:extLst>
            </p:cNvPr>
            <p:cNvSpPr/>
            <p:nvPr/>
          </p:nvSpPr>
          <p:spPr>
            <a:xfrm>
              <a:off x="7020366" y="5246944"/>
              <a:ext cx="1297971" cy="1244170"/>
            </a:xfrm>
            <a:prstGeom prst="roundRect">
              <a:avLst>
                <a:gd name="adj" fmla="val 6196"/>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5000"/>
                </a:lnSpc>
                <a:defRPr/>
              </a:pPr>
              <a:r>
                <a:rPr lang="fr-FR" sz="1200" kern="0" dirty="0">
                  <a:solidFill>
                    <a:srgbClr val="000000"/>
                  </a:solidFill>
                  <a:ea typeface="Times New Roman" panose="02020603050405020304" pitchFamily="18" charset="0"/>
                  <a:cs typeface="Times New Roman" panose="02020603050405020304" pitchFamily="18" charset="0"/>
                </a:rPr>
                <a:t>M1 : Nb traités par </a:t>
              </a:r>
              <a:r>
                <a:rPr lang="fr-FR" sz="1200" b="1" kern="0" dirty="0">
                  <a:solidFill>
                    <a:srgbClr val="000000"/>
                  </a:solidFill>
                  <a:ea typeface="Times New Roman" panose="02020603050405020304" pitchFamily="18" charset="0"/>
                  <a:cs typeface="Times New Roman" panose="02020603050405020304" pitchFamily="18" charset="0"/>
                </a:rPr>
                <a:t>gentamicine (IM) et ampicilline (IM) pendant 7 jours</a:t>
              </a:r>
              <a:r>
                <a:rPr lang="fr-FR" sz="1200" kern="0" dirty="0">
                  <a:solidFill>
                    <a:srgbClr val="000000"/>
                  </a:solidFill>
                  <a:ea typeface="Times New Roman" panose="02020603050405020304" pitchFamily="18" charset="0"/>
                  <a:cs typeface="Times New Roman" panose="02020603050405020304" pitchFamily="18" charset="0"/>
                </a:rPr>
                <a:t> dans des ES de 1er niveau </a:t>
              </a:r>
              <a:r>
                <a:rPr lang="fr-FR" sz="1200" kern="0" dirty="0">
                  <a:solidFill>
                    <a:srgbClr val="4472C4"/>
                  </a:solidFill>
                  <a:ea typeface="Times New Roman" panose="02020603050405020304" pitchFamily="18" charset="0"/>
                  <a:cs typeface="Times New Roman" panose="02020603050405020304" pitchFamily="18" charset="0"/>
                </a:rPr>
                <a:t>= I1</a:t>
              </a:r>
              <a:endParaRPr lang="en-US" sz="1200" kern="0" dirty="0">
                <a:solidFill>
                  <a:sysClr val="windowText" lastClr="000000"/>
                </a:solidFill>
                <a:ea typeface="Times New Roman" panose="02020603050405020304" pitchFamily="18" charset="0"/>
              </a:endParaRPr>
            </a:p>
          </p:txBody>
        </p:sp>
        <p:cxnSp>
          <p:nvCxnSpPr>
            <p:cNvPr id="24" name="Connector: Elbow 23">
              <a:extLst>
                <a:ext uri="{FF2B5EF4-FFF2-40B4-BE49-F238E27FC236}">
                  <a16:creationId xmlns:a16="http://schemas.microsoft.com/office/drawing/2014/main" id="{80C2A259-905D-F6B2-C330-C0E32864DC0D}"/>
                </a:ext>
              </a:extLst>
            </p:cNvPr>
            <p:cNvCxnSpPr>
              <a:cxnSpLocks/>
              <a:stCxn id="99" idx="2"/>
              <a:endCxn id="109" idx="0"/>
            </p:cNvCxnSpPr>
            <p:nvPr/>
          </p:nvCxnSpPr>
          <p:spPr>
            <a:xfrm rot="16200000" flipH="1">
              <a:off x="-1685281" y="5226404"/>
              <a:ext cx="321765" cy="2851184"/>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7" name="Connector: Elbow 26">
              <a:extLst>
                <a:ext uri="{FF2B5EF4-FFF2-40B4-BE49-F238E27FC236}">
                  <a16:creationId xmlns:a16="http://schemas.microsoft.com/office/drawing/2014/main" id="{E731D66D-C1A8-8C62-7707-2148E81238FA}"/>
                </a:ext>
              </a:extLst>
            </p:cNvPr>
            <p:cNvCxnSpPr>
              <a:cxnSpLocks/>
              <a:stCxn id="100" idx="2"/>
              <a:endCxn id="109" idx="0"/>
            </p:cNvCxnSpPr>
            <p:nvPr/>
          </p:nvCxnSpPr>
          <p:spPr>
            <a:xfrm rot="16200000" flipH="1">
              <a:off x="-800336" y="6111349"/>
              <a:ext cx="321765" cy="1081294"/>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30" name="Connector: Elbow 29">
              <a:extLst>
                <a:ext uri="{FF2B5EF4-FFF2-40B4-BE49-F238E27FC236}">
                  <a16:creationId xmlns:a16="http://schemas.microsoft.com/office/drawing/2014/main" id="{636FF296-525B-9A43-CDE0-3D7348E1E05B}"/>
                </a:ext>
              </a:extLst>
            </p:cNvPr>
            <p:cNvCxnSpPr>
              <a:cxnSpLocks/>
              <a:stCxn id="101" idx="2"/>
              <a:endCxn id="109" idx="0"/>
            </p:cNvCxnSpPr>
            <p:nvPr/>
          </p:nvCxnSpPr>
          <p:spPr>
            <a:xfrm rot="5400000">
              <a:off x="84610" y="6307698"/>
              <a:ext cx="321765" cy="688597"/>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33" name="Connector: Elbow 32">
              <a:extLst>
                <a:ext uri="{FF2B5EF4-FFF2-40B4-BE49-F238E27FC236}">
                  <a16:creationId xmlns:a16="http://schemas.microsoft.com/office/drawing/2014/main" id="{CFF2D5F9-01D8-1545-BABA-1617BEFC32A6}"/>
                </a:ext>
              </a:extLst>
            </p:cNvPr>
            <p:cNvCxnSpPr>
              <a:cxnSpLocks/>
              <a:stCxn id="102" idx="2"/>
              <a:endCxn id="110" idx="0"/>
            </p:cNvCxnSpPr>
            <p:nvPr/>
          </p:nvCxnSpPr>
          <p:spPr>
            <a:xfrm rot="16200000" flipH="1">
              <a:off x="4502961" y="4347832"/>
              <a:ext cx="321765" cy="4608327"/>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37" name="Connector: Elbow 36">
              <a:extLst>
                <a:ext uri="{FF2B5EF4-FFF2-40B4-BE49-F238E27FC236}">
                  <a16:creationId xmlns:a16="http://schemas.microsoft.com/office/drawing/2014/main" id="{418CFC72-8516-D704-0604-EC06713DB9D4}"/>
                </a:ext>
              </a:extLst>
            </p:cNvPr>
            <p:cNvCxnSpPr>
              <a:cxnSpLocks/>
              <a:stCxn id="102" idx="2"/>
              <a:endCxn id="109" idx="0"/>
            </p:cNvCxnSpPr>
            <p:nvPr/>
          </p:nvCxnSpPr>
          <p:spPr>
            <a:xfrm rot="5400000">
              <a:off x="969555" y="5422753"/>
              <a:ext cx="321765" cy="2458487"/>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54" name="Connector: Elbow 53">
              <a:extLst>
                <a:ext uri="{FF2B5EF4-FFF2-40B4-BE49-F238E27FC236}">
                  <a16:creationId xmlns:a16="http://schemas.microsoft.com/office/drawing/2014/main" id="{18FEA4FB-62B5-FCA5-8890-1D039B772E2E}"/>
                </a:ext>
              </a:extLst>
            </p:cNvPr>
            <p:cNvCxnSpPr>
              <a:cxnSpLocks/>
              <a:stCxn id="105" idx="2"/>
              <a:endCxn id="110" idx="0"/>
            </p:cNvCxnSpPr>
            <p:nvPr/>
          </p:nvCxnSpPr>
          <p:spPr>
            <a:xfrm rot="16200000" flipH="1">
              <a:off x="5387907" y="5232778"/>
              <a:ext cx="321765" cy="2838436"/>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57" name="Connector: Elbow 56">
              <a:extLst>
                <a:ext uri="{FF2B5EF4-FFF2-40B4-BE49-F238E27FC236}">
                  <a16:creationId xmlns:a16="http://schemas.microsoft.com/office/drawing/2014/main" id="{94CC6B88-B427-2828-6AC1-D2717D19D514}"/>
                </a:ext>
              </a:extLst>
            </p:cNvPr>
            <p:cNvCxnSpPr>
              <a:cxnSpLocks/>
              <a:stCxn id="103" idx="2"/>
              <a:endCxn id="110" idx="0"/>
            </p:cNvCxnSpPr>
            <p:nvPr/>
          </p:nvCxnSpPr>
          <p:spPr>
            <a:xfrm rot="16200000" flipH="1">
              <a:off x="6272852" y="6117723"/>
              <a:ext cx="321765" cy="1068546"/>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60" name="Connector: Elbow 59">
              <a:extLst>
                <a:ext uri="{FF2B5EF4-FFF2-40B4-BE49-F238E27FC236}">
                  <a16:creationId xmlns:a16="http://schemas.microsoft.com/office/drawing/2014/main" id="{6245D61A-04FE-9290-0CD2-7928BB8D8AE2}"/>
                </a:ext>
              </a:extLst>
            </p:cNvPr>
            <p:cNvCxnSpPr>
              <a:cxnSpLocks/>
              <a:stCxn id="106" idx="2"/>
              <a:endCxn id="110" idx="0"/>
            </p:cNvCxnSpPr>
            <p:nvPr/>
          </p:nvCxnSpPr>
          <p:spPr>
            <a:xfrm rot="5400000">
              <a:off x="7157798" y="6301324"/>
              <a:ext cx="321765" cy="701345"/>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63" name="Connector: Elbow 62">
              <a:extLst>
                <a:ext uri="{FF2B5EF4-FFF2-40B4-BE49-F238E27FC236}">
                  <a16:creationId xmlns:a16="http://schemas.microsoft.com/office/drawing/2014/main" id="{476E9B84-E32C-69E1-7277-CCBC54AC855B}"/>
                </a:ext>
              </a:extLst>
            </p:cNvPr>
            <p:cNvCxnSpPr>
              <a:cxnSpLocks/>
              <a:stCxn id="104" idx="2"/>
              <a:endCxn id="110" idx="0"/>
            </p:cNvCxnSpPr>
            <p:nvPr/>
          </p:nvCxnSpPr>
          <p:spPr>
            <a:xfrm rot="5400000">
              <a:off x="8042745" y="5416377"/>
              <a:ext cx="321765" cy="2471239"/>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10" name="Connector: Elbow 9">
              <a:extLst>
                <a:ext uri="{FF2B5EF4-FFF2-40B4-BE49-F238E27FC236}">
                  <a16:creationId xmlns:a16="http://schemas.microsoft.com/office/drawing/2014/main" id="{AD562302-2D71-22B3-1C5B-5323B517BB28}"/>
                </a:ext>
              </a:extLst>
            </p:cNvPr>
            <p:cNvCxnSpPr>
              <a:cxnSpLocks/>
              <a:stCxn id="142" idx="2"/>
              <a:endCxn id="128" idx="0"/>
            </p:cNvCxnSpPr>
            <p:nvPr/>
          </p:nvCxnSpPr>
          <p:spPr>
            <a:xfrm rot="16200000" flipH="1">
              <a:off x="4168898" y="2256124"/>
              <a:ext cx="282651" cy="1758158"/>
            </a:xfrm>
            <a:prstGeom prst="bentConnector3">
              <a:avLst>
                <a:gd name="adj1" fmla="val 50000"/>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cxnSp>
          <p:nvCxnSpPr>
            <p:cNvPr id="11" name="Connector: Elbow 10">
              <a:extLst>
                <a:ext uri="{FF2B5EF4-FFF2-40B4-BE49-F238E27FC236}">
                  <a16:creationId xmlns:a16="http://schemas.microsoft.com/office/drawing/2014/main" id="{AA83B7F5-5979-FD5E-DBF6-5B406E017AF5}"/>
                </a:ext>
              </a:extLst>
            </p:cNvPr>
            <p:cNvCxnSpPr>
              <a:cxnSpLocks/>
              <a:stCxn id="142" idx="2"/>
              <a:endCxn id="132" idx="0"/>
            </p:cNvCxnSpPr>
            <p:nvPr/>
          </p:nvCxnSpPr>
          <p:spPr>
            <a:xfrm rot="5400000">
              <a:off x="2400113" y="2245496"/>
              <a:ext cx="282651" cy="1779414"/>
            </a:xfrm>
            <a:prstGeom prst="bentConnector3">
              <a:avLst>
                <a:gd name="adj1" fmla="val 50000"/>
              </a:avLst>
            </a:prstGeom>
            <a:solidFill>
              <a:srgbClr val="E7E6E6">
                <a:lumMod val="90000"/>
              </a:srgbClr>
            </a:solidFill>
            <a:ln w="19050" cap="flat" cmpd="sng" algn="ctr">
              <a:solidFill>
                <a:sysClr val="windowText" lastClr="000000">
                  <a:lumMod val="50000"/>
                  <a:lumOff val="50000"/>
                </a:sysClr>
              </a:solidFill>
              <a:prstDash val="solid"/>
              <a:miter lim="800000"/>
              <a:tailEnd type="triangle"/>
            </a:ln>
            <a:effectLst/>
          </p:spPr>
        </p:cxnSp>
      </p:grpSp>
    </p:spTree>
    <p:extLst>
      <p:ext uri="{BB962C8B-B14F-4D97-AF65-F5344CB8AC3E}">
        <p14:creationId xmlns:p14="http://schemas.microsoft.com/office/powerpoint/2010/main" val="1559980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F6B79FB-FEED-1386-F44B-13FC62BC4E67}"/>
              </a:ext>
            </a:extLst>
          </p:cNvPr>
          <p:cNvGrpSpPr/>
          <p:nvPr/>
        </p:nvGrpSpPr>
        <p:grpSpPr>
          <a:xfrm>
            <a:off x="5019930" y="666327"/>
            <a:ext cx="12820139" cy="12383345"/>
            <a:chOff x="-859489" y="313688"/>
            <a:chExt cx="8546759" cy="8737418"/>
          </a:xfrm>
        </p:grpSpPr>
        <p:cxnSp>
          <p:nvCxnSpPr>
            <p:cNvPr id="49" name="Straight Arrow Connector 48"/>
            <p:cNvCxnSpPr>
              <a:cxnSpLocks/>
              <a:stCxn id="84" idx="2"/>
              <a:endCxn id="85" idx="0"/>
            </p:cNvCxnSpPr>
            <p:nvPr/>
          </p:nvCxnSpPr>
          <p:spPr>
            <a:xfrm>
              <a:off x="3414071" y="552240"/>
              <a:ext cx="0" cy="13158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2" name="Rounded Rectangle 61"/>
            <p:cNvSpPr/>
            <p:nvPr/>
          </p:nvSpPr>
          <p:spPr>
            <a:xfrm>
              <a:off x="4944070" y="3032049"/>
              <a:ext cx="2743200" cy="1600200"/>
            </a:xfrm>
            <a:prstGeom prst="roundRect">
              <a:avLst>
                <a:gd name="adj" fmla="val 8271"/>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ea typeface="Calibri" panose="020F0502020204030204" pitchFamily="34" charset="0"/>
                  <a:cs typeface="Times New Roman" panose="02020603050405020304" pitchFamily="18" charset="0"/>
                </a:rPr>
                <a:t>H. Nb de cas de pneumonies d’enfants de 2-59 mois traités par type : hôpital public</a:t>
              </a:r>
              <a:endParaRPr lang="en-US" sz="1200" dirty="0">
                <a:solidFill>
                  <a:schemeClr val="tx1"/>
                </a:solidFill>
                <a:ea typeface="Calibri" panose="020F0502020204030204" pitchFamily="34" charset="0"/>
                <a:cs typeface="Times New Roman" panose="02020603050405020304" pitchFamily="18" charset="0"/>
              </a:endParaRP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H1 : Nb de cas de respiration rapide = E3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pneumonies avec respiration rapide traitées ;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H2 : Nb de cas de VIH–</a:t>
              </a:r>
              <a:r>
                <a:rPr lang="fr-FR" sz="1200" dirty="0" err="1">
                  <a:solidFill>
                    <a:schemeClr val="accent4"/>
                  </a:solidFill>
                  <a:ea typeface="Calibri" panose="020F0502020204030204" pitchFamily="34" charset="0"/>
                  <a:cs typeface="Times New Roman" panose="02020603050405020304" pitchFamily="18" charset="0"/>
                </a:rPr>
                <a:t>ve</a:t>
              </a:r>
              <a:r>
                <a:rPr lang="fr-FR" sz="1200" dirty="0">
                  <a:solidFill>
                    <a:schemeClr val="accent4"/>
                  </a:solidFill>
                  <a:ea typeface="Calibri" panose="020F0502020204030204" pitchFamily="34" charset="0"/>
                  <a:cs typeface="Times New Roman" panose="02020603050405020304" pitchFamily="18" charset="0"/>
                </a:rPr>
                <a:t> et de tirage sous-costal = E3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de VIH-</a:t>
              </a:r>
              <a:r>
                <a:rPr lang="fr-FR" sz="1200" dirty="0" err="1">
                  <a:solidFill>
                    <a:schemeClr val="accent4"/>
                  </a:solidFill>
                  <a:ea typeface="Calibri" panose="020F0502020204030204" pitchFamily="34" charset="0"/>
                  <a:cs typeface="Times New Roman" panose="02020603050405020304" pitchFamily="18" charset="0"/>
                </a:rPr>
                <a:t>ve</a:t>
              </a:r>
              <a:r>
                <a:rPr lang="fr-FR" sz="1200" dirty="0">
                  <a:solidFill>
                    <a:schemeClr val="accent4"/>
                  </a:solidFill>
                  <a:ea typeface="Calibri" panose="020F0502020204030204" pitchFamily="34" charset="0"/>
                  <a:cs typeface="Times New Roman" panose="02020603050405020304" pitchFamily="18" charset="0"/>
                </a:rPr>
                <a:t> et de pneumonie avec tirage sous-costal traités</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H3 : Nb de cas de </a:t>
              </a:r>
              <a:r>
                <a:rPr lang="fr-FR" sz="1200" dirty="0" err="1">
                  <a:solidFill>
                    <a:schemeClr val="accent4"/>
                  </a:solidFill>
                  <a:ea typeface="Calibri" panose="020F0502020204030204" pitchFamily="34" charset="0"/>
                  <a:cs typeface="Times New Roman" panose="02020603050405020304" pitchFamily="18" charset="0"/>
                </a:rPr>
                <a:t>VIH+ve</a:t>
              </a:r>
              <a:r>
                <a:rPr lang="fr-FR" sz="1200" dirty="0">
                  <a:solidFill>
                    <a:schemeClr val="accent4"/>
                  </a:solidFill>
                  <a:ea typeface="Calibri" panose="020F0502020204030204" pitchFamily="34" charset="0"/>
                  <a:cs typeface="Times New Roman" panose="02020603050405020304" pitchFamily="18" charset="0"/>
                </a:rPr>
                <a:t> ou de tirage sous-costal sévère = E3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de </a:t>
              </a:r>
              <a:r>
                <a:rPr lang="fr-FR" sz="1200" dirty="0" err="1">
                  <a:solidFill>
                    <a:schemeClr val="accent4"/>
                  </a:solidFill>
                  <a:ea typeface="Calibri" panose="020F0502020204030204" pitchFamily="34" charset="0"/>
                  <a:cs typeface="Times New Roman" panose="02020603050405020304" pitchFamily="18" charset="0"/>
                </a:rPr>
                <a:t>VIH+ve</a:t>
              </a:r>
              <a:r>
                <a:rPr lang="fr-FR" sz="1200" dirty="0">
                  <a:solidFill>
                    <a:schemeClr val="accent4"/>
                  </a:solidFill>
                  <a:ea typeface="Calibri" panose="020F0502020204030204" pitchFamily="34" charset="0"/>
                  <a:cs typeface="Times New Roman" panose="02020603050405020304" pitchFamily="18" charset="0"/>
                </a:rPr>
                <a:t> et de pneumonies avec tirage cous-costal sévère </a:t>
              </a:r>
            </a:p>
          </p:txBody>
        </p:sp>
        <p:sp>
          <p:nvSpPr>
            <p:cNvPr id="77" name="Rounded Rectangle 76"/>
            <p:cNvSpPr/>
            <p:nvPr/>
          </p:nvSpPr>
          <p:spPr>
            <a:xfrm>
              <a:off x="-859489" y="3032049"/>
              <a:ext cx="2743200" cy="1600200"/>
            </a:xfrm>
            <a:prstGeom prst="roundRect">
              <a:avLst>
                <a:gd name="adj" fmla="val 9297"/>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lnSpc>
                  <a:spcPct val="107000"/>
                </a:lnSpc>
                <a:spcAft>
                  <a:spcPts val="900"/>
                </a:spcAft>
              </a:pPr>
              <a:r>
                <a:rPr lang="fr-FR" sz="1200" spc="-15" dirty="0">
                  <a:solidFill>
                    <a:schemeClr val="tx1"/>
                  </a:solidFill>
                  <a:ea typeface="Calibri" panose="020F0502020204030204" pitchFamily="34" charset="0"/>
                  <a:cs typeface="Times New Roman" panose="02020603050405020304" pitchFamily="18" charset="0"/>
                </a:rPr>
                <a:t>F : Nb de cas de pneumonie chez les enfants de 2-59 mois traités par type : Niveau communautaire (ASC)</a:t>
              </a:r>
              <a:endParaRPr lang="en-US" sz="1200" spc="-15" dirty="0">
                <a:solidFill>
                  <a:schemeClr val="tx1"/>
                </a:solidFill>
                <a:ea typeface="Calibri" panose="020F0502020204030204" pitchFamily="34" charset="0"/>
                <a:cs typeface="Times New Roman" panose="02020603050405020304" pitchFamily="18" charset="0"/>
              </a:endParaRPr>
            </a:p>
            <a:p>
              <a:pPr algn="ctr">
                <a:lnSpc>
                  <a:spcPct val="106000"/>
                </a:lnSpc>
                <a:spcAft>
                  <a:spcPts val="900"/>
                </a:spcAft>
              </a:pPr>
              <a:r>
                <a:rPr lang="fr-FR" sz="1200" spc="-15" dirty="0">
                  <a:solidFill>
                    <a:schemeClr val="accent4"/>
                  </a:solidFill>
                  <a:ea typeface="Calibri" panose="020F0502020204030204" pitchFamily="34" charset="0"/>
                  <a:cs typeface="Times New Roman" panose="02020603050405020304" pitchFamily="18" charset="0"/>
                </a:rPr>
                <a:t>F1 : Nb de cas de respiration rapide = E1 </a:t>
              </a:r>
              <a:r>
                <a:rPr lang="fr-FR" sz="1200" spc="-15" dirty="0">
                  <a:solidFill>
                    <a:schemeClr val="accent4"/>
                  </a:solidFill>
                  <a:ea typeface="Calibri" panose="020F0502020204030204" pitchFamily="34" charset="0"/>
                  <a:cs typeface="Calibri" panose="020F0502020204030204" pitchFamily="34" charset="0"/>
                </a:rPr>
                <a:t>×</a:t>
              </a:r>
              <a:r>
                <a:rPr lang="fr-FR" sz="1200" spc="-15" dirty="0">
                  <a:solidFill>
                    <a:schemeClr val="accent4"/>
                  </a:solidFill>
                  <a:ea typeface="Calibri" panose="020F0502020204030204" pitchFamily="34" charset="0"/>
                  <a:cs typeface="Times New Roman" panose="02020603050405020304" pitchFamily="18" charset="0"/>
                </a:rPr>
                <a:t> % de pneumonies avec respiration rapide traitées* </a:t>
              </a:r>
              <a:br>
                <a:rPr lang="fr-FR" sz="1200" spc="-15" dirty="0">
                  <a:solidFill>
                    <a:schemeClr val="accent4"/>
                  </a:solidFill>
                  <a:ea typeface="Calibri" panose="020F0502020204030204" pitchFamily="34" charset="0"/>
                  <a:cs typeface="Times New Roman" panose="02020603050405020304" pitchFamily="18" charset="0"/>
                </a:rPr>
              </a:br>
              <a:r>
                <a:rPr lang="fr-FR" sz="1200" spc="-15" dirty="0">
                  <a:solidFill>
                    <a:schemeClr val="accent4"/>
                  </a:solidFill>
                  <a:ea typeface="Calibri" panose="020F0502020204030204" pitchFamily="34" charset="0"/>
                  <a:cs typeface="Times New Roman" panose="02020603050405020304" pitchFamily="18" charset="0"/>
                </a:rPr>
                <a:t>*En considérant que seuls les cas de respiration rapide sont traités au niveau communautaire</a:t>
              </a:r>
            </a:p>
          </p:txBody>
        </p:sp>
        <p:cxnSp>
          <p:nvCxnSpPr>
            <p:cNvPr id="78" name="Connector: Elbow 28">
              <a:extLst>
                <a:ext uri="{FF2B5EF4-FFF2-40B4-BE49-F238E27FC236}">
                  <a16:creationId xmlns:a16="http://schemas.microsoft.com/office/drawing/2014/main" id="{C92305CB-1495-4A7F-B244-3A465CBEC025}"/>
                </a:ext>
              </a:extLst>
            </p:cNvPr>
            <p:cNvCxnSpPr>
              <a:cxnSpLocks/>
              <a:stCxn id="91" idx="2"/>
              <a:endCxn id="77" idx="0"/>
            </p:cNvCxnSpPr>
            <p:nvPr/>
          </p:nvCxnSpPr>
          <p:spPr>
            <a:xfrm rot="5400000">
              <a:off x="1820526" y="1438504"/>
              <a:ext cx="285130" cy="2901960"/>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80" name="Connector: Elbow 27">
              <a:extLst>
                <a:ext uri="{FF2B5EF4-FFF2-40B4-BE49-F238E27FC236}">
                  <a16:creationId xmlns:a16="http://schemas.microsoft.com/office/drawing/2014/main" id="{B423B6B7-1BD0-40A5-9DB0-3B13E76EFDDE}"/>
                </a:ext>
              </a:extLst>
            </p:cNvPr>
            <p:cNvCxnSpPr>
              <a:cxnSpLocks/>
              <a:stCxn id="91" idx="2"/>
              <a:endCxn id="62" idx="0"/>
            </p:cNvCxnSpPr>
            <p:nvPr/>
          </p:nvCxnSpPr>
          <p:spPr>
            <a:xfrm rot="16200000" flipH="1">
              <a:off x="4722305" y="1438684"/>
              <a:ext cx="285130" cy="2901599"/>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4" name="Rounded Rectangle 83"/>
            <p:cNvSpPr/>
            <p:nvPr/>
          </p:nvSpPr>
          <p:spPr>
            <a:xfrm>
              <a:off x="2316247" y="313688"/>
              <a:ext cx="2195648" cy="23855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spcAft>
                  <a:spcPts val="900"/>
                </a:spcAft>
              </a:pPr>
              <a:r>
                <a:rPr lang="fr-FR" sz="1200" dirty="0">
                  <a:solidFill>
                    <a:srgbClr val="000000"/>
                  </a:solidFill>
                  <a:ea typeface="Calibri" panose="020F0502020204030204" pitchFamily="34" charset="0"/>
                  <a:cs typeface="Times New Roman" panose="02020603050405020304" pitchFamily="18" charset="0"/>
                </a:rPr>
                <a:t>A : Population totale</a:t>
              </a:r>
            </a:p>
          </p:txBody>
        </p:sp>
        <p:sp>
          <p:nvSpPr>
            <p:cNvPr id="85" name="Rounded Rectangle 84"/>
            <p:cNvSpPr/>
            <p:nvPr/>
          </p:nvSpPr>
          <p:spPr>
            <a:xfrm>
              <a:off x="1434071" y="683827"/>
              <a:ext cx="3960000" cy="24087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spcAft>
                  <a:spcPts val="900"/>
                </a:spcAft>
              </a:pPr>
              <a:r>
                <a:rPr lang="fr-FR" sz="1200" dirty="0">
                  <a:solidFill>
                    <a:srgbClr val="000000"/>
                  </a:solidFill>
                  <a:ea typeface="Calibri" panose="020F0502020204030204" pitchFamily="34" charset="0"/>
                  <a:cs typeface="Times New Roman" panose="02020603050405020304" pitchFamily="18" charset="0"/>
                </a:rPr>
                <a:t>B : Population totale des enfants de 2-59 mois</a:t>
              </a:r>
              <a:r>
                <a:rPr lang="fr-FR" sz="1200" dirty="0">
                  <a:solidFill>
                    <a:schemeClr val="accent4"/>
                  </a:solidFill>
                  <a:ea typeface="Calibri" panose="020F0502020204030204" pitchFamily="34" charset="0"/>
                  <a:cs typeface="Times New Roman" panose="02020603050405020304" pitchFamily="18" charset="0"/>
                </a:rPr>
                <a:t> = A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de 2-59 mois </a:t>
              </a:r>
            </a:p>
          </p:txBody>
        </p:sp>
        <p:sp>
          <p:nvSpPr>
            <p:cNvPr id="89" name="Rounded Rectangle 88"/>
            <p:cNvSpPr/>
            <p:nvPr/>
          </p:nvSpPr>
          <p:spPr>
            <a:xfrm>
              <a:off x="822071" y="1056355"/>
              <a:ext cx="5184000" cy="23982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900"/>
                </a:spcAft>
              </a:pPr>
              <a:r>
                <a:rPr lang="fr-FR" sz="1200" dirty="0">
                  <a:solidFill>
                    <a:srgbClr val="000000"/>
                  </a:solidFill>
                  <a:ea typeface="Calibri" panose="020F0502020204030204" pitchFamily="34" charset="0"/>
                  <a:cs typeface="Times New Roman" panose="02020603050405020304" pitchFamily="18" charset="0"/>
                </a:rPr>
                <a:t>C : Nb de cas de pneumonie chez les enfants de moins de 2-59 mois </a:t>
              </a:r>
              <a:r>
                <a:rPr lang="fr-FR" sz="1200" dirty="0">
                  <a:solidFill>
                    <a:schemeClr val="accent4"/>
                  </a:solidFill>
                  <a:ea typeface="Calibri" panose="020F0502020204030204" pitchFamily="34" charset="0"/>
                  <a:cs typeface="Times New Roman" panose="02020603050405020304" pitchFamily="18" charset="0"/>
                </a:rPr>
                <a:t>= B </a:t>
              </a:r>
              <a:r>
                <a:rPr lang="fr-FR" sz="1200" dirty="0">
                  <a:solidFill>
                    <a:schemeClr val="accent4"/>
                  </a:solidFill>
                  <a:ea typeface="Calibri" panose="020F0502020204030204" pitchFamily="34" charset="0"/>
                  <a:cs typeface="Calibri" panose="020F0502020204030204" pitchFamily="34" charset="0"/>
                </a:rPr>
                <a:t>× i</a:t>
              </a:r>
              <a:r>
                <a:rPr lang="fr-FR" sz="1200" dirty="0">
                  <a:solidFill>
                    <a:schemeClr val="accent4"/>
                  </a:solidFill>
                  <a:ea typeface="Calibri" panose="020F0502020204030204" pitchFamily="34" charset="0"/>
                  <a:cs typeface="Times New Roman" panose="02020603050405020304" pitchFamily="18" charset="0"/>
                </a:rPr>
                <a:t>ncidence de la pneumonie</a:t>
              </a:r>
            </a:p>
          </p:txBody>
        </p:sp>
        <p:sp>
          <p:nvSpPr>
            <p:cNvPr id="90" name="Rounded Rectangle 89"/>
            <p:cNvSpPr/>
            <p:nvPr/>
          </p:nvSpPr>
          <p:spPr>
            <a:xfrm>
              <a:off x="192071" y="1436829"/>
              <a:ext cx="6444000" cy="38421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900"/>
                </a:spcAft>
              </a:pPr>
              <a:r>
                <a:rPr lang="fr-FR" sz="1200" dirty="0">
                  <a:solidFill>
                    <a:schemeClr val="tx1"/>
                  </a:solidFill>
                  <a:ea typeface="Calibri" panose="020F0502020204030204" pitchFamily="34" charset="0"/>
                  <a:cs typeface="Times New Roman" panose="02020603050405020304" pitchFamily="18" charset="0"/>
                </a:rPr>
                <a:t>D : Nb de cas de pneumonie d’enfants de moins de 2-59 mois traités dans des services de santé publique, y compris par des ASC</a:t>
              </a:r>
              <a:br>
                <a:rPr lang="fr-FR" sz="1200" dirty="0">
                  <a:solidFill>
                    <a:schemeClr val="tx1"/>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C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traités dans des services du secteur public</a:t>
              </a:r>
            </a:p>
          </p:txBody>
        </p:sp>
        <p:sp>
          <p:nvSpPr>
            <p:cNvPr id="91" name="Rounded Rectangle 90"/>
            <p:cNvSpPr/>
            <p:nvPr/>
          </p:nvSpPr>
          <p:spPr>
            <a:xfrm>
              <a:off x="354071" y="1988792"/>
              <a:ext cx="6120000" cy="75812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900"/>
                </a:spcAft>
              </a:pPr>
              <a:r>
                <a:rPr lang="fr-FR" sz="1200" dirty="0">
                  <a:solidFill>
                    <a:schemeClr val="tx1"/>
                  </a:solidFill>
                  <a:ea typeface="Calibri" panose="020F0502020204030204" pitchFamily="34" charset="0"/>
                  <a:cs typeface="Times New Roman" panose="02020603050405020304" pitchFamily="18" charset="0"/>
                </a:rPr>
                <a:t>E : Nb de cas de pneumonie chez les enfants de 2-59 mois traités par niveau de soins </a:t>
              </a:r>
            </a:p>
            <a:p>
              <a:pPr algn="ctr">
                <a:lnSpc>
                  <a:spcPct val="106000"/>
                </a:lnSpc>
                <a:spcAft>
                  <a:spcPts val="900"/>
                </a:spcAft>
              </a:pPr>
              <a:r>
                <a:rPr lang="fr-FR" sz="1200" dirty="0">
                  <a:solidFill>
                    <a:schemeClr val="accent4"/>
                  </a:solidFill>
                  <a:ea typeface="Calibri" panose="020F0502020204030204" pitchFamily="34" charset="0"/>
                  <a:cs typeface="Times New Roman" panose="02020603050405020304" pitchFamily="18" charset="0"/>
                </a:rPr>
                <a:t>E1 : Nb d’enfants traités au niveau communautaire (par des ASC)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traités au niveau communautaire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E2 : Nb d’enfants traités dans des ES publics de 1er niveau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traités dans des ES publics de 1er niveau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E3 : Nb de cas traités dans des hôpitaux publics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traités dans des hôpitaux publics</a:t>
              </a:r>
            </a:p>
          </p:txBody>
        </p:sp>
        <p:cxnSp>
          <p:nvCxnSpPr>
            <p:cNvPr id="92" name="Straight Arrow Connector 91"/>
            <p:cNvCxnSpPr>
              <a:cxnSpLocks/>
              <a:stCxn id="85" idx="2"/>
              <a:endCxn id="89" idx="0"/>
            </p:cNvCxnSpPr>
            <p:nvPr/>
          </p:nvCxnSpPr>
          <p:spPr>
            <a:xfrm>
              <a:off x="3414071" y="924697"/>
              <a:ext cx="0" cy="131658"/>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cxnSpLocks/>
              <a:stCxn id="89" idx="2"/>
              <a:endCxn id="90" idx="0"/>
            </p:cNvCxnSpPr>
            <p:nvPr/>
          </p:nvCxnSpPr>
          <p:spPr>
            <a:xfrm>
              <a:off x="3414071" y="1296185"/>
              <a:ext cx="0" cy="140645"/>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cxnSpLocks/>
              <a:stCxn id="90" idx="2"/>
              <a:endCxn id="91" idx="0"/>
            </p:cNvCxnSpPr>
            <p:nvPr/>
          </p:nvCxnSpPr>
          <p:spPr>
            <a:xfrm>
              <a:off x="3414071" y="1821049"/>
              <a:ext cx="0" cy="167743"/>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cxnSpLocks/>
              <a:stCxn id="91" idx="2"/>
              <a:endCxn id="69" idx="0"/>
            </p:cNvCxnSpPr>
            <p:nvPr/>
          </p:nvCxnSpPr>
          <p:spPr>
            <a:xfrm>
              <a:off x="3414071" y="2746919"/>
              <a:ext cx="0" cy="28513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9" name="Rounded Rectangle 68"/>
            <p:cNvSpPr/>
            <p:nvPr/>
          </p:nvSpPr>
          <p:spPr>
            <a:xfrm>
              <a:off x="2042471" y="3032049"/>
              <a:ext cx="2743200" cy="1600200"/>
            </a:xfrm>
            <a:prstGeom prst="roundRect">
              <a:avLst>
                <a:gd name="adj" fmla="val 882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lnSpc>
                  <a:spcPct val="107000"/>
                </a:lnSpc>
                <a:spcAft>
                  <a:spcPts val="900"/>
                </a:spcAft>
              </a:pPr>
              <a:r>
                <a:rPr lang="fr-FR" sz="1200" dirty="0">
                  <a:solidFill>
                    <a:schemeClr val="tx1"/>
                  </a:solidFill>
                  <a:ea typeface="Calibri" panose="020F0502020204030204" pitchFamily="34" charset="0"/>
                  <a:cs typeface="Times New Roman" panose="02020603050405020304" pitchFamily="18" charset="0"/>
                </a:rPr>
                <a:t>G : Nb de cas de pneumonie chez les enfants de 2-59 mois traités par type : </a:t>
              </a:r>
              <a:r>
                <a:rPr lang="fr-FR" sz="1200" dirty="0">
                  <a:solidFill>
                    <a:srgbClr val="000000"/>
                  </a:solidFill>
                  <a:ea typeface="Calibri" panose="020F0502020204030204" pitchFamily="34" charset="0"/>
                  <a:cs typeface="Times New Roman" panose="02020603050405020304" pitchFamily="18" charset="0"/>
                </a:rPr>
                <a:t>ES publics de 1er niveau</a:t>
              </a:r>
              <a:endParaRPr lang="en-US" sz="1200" dirty="0">
                <a:ea typeface="Calibri" panose="020F0502020204030204" pitchFamily="34" charset="0"/>
                <a:cs typeface="Times New Roman" panose="02020603050405020304" pitchFamily="18" charset="0"/>
              </a:endParaRPr>
            </a:p>
            <a:p>
              <a:pPr algn="ctr">
                <a:lnSpc>
                  <a:spcPct val="106000"/>
                </a:lnSpc>
                <a:spcAft>
                  <a:spcPts val="900"/>
                </a:spcAft>
              </a:pPr>
              <a:r>
                <a:rPr lang="fr-FR" sz="1200" dirty="0">
                  <a:solidFill>
                    <a:schemeClr val="accent4"/>
                  </a:solidFill>
                  <a:ea typeface="Calibri" panose="020F0502020204030204" pitchFamily="34" charset="0"/>
                  <a:cs typeface="Times New Roman" panose="02020603050405020304" pitchFamily="18" charset="0"/>
                </a:rPr>
                <a:t>G1 : Nb de cas de respiration rapide = E2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pneumonies avec respiration rapide traitées</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G2 : Nb de cas de VIH -</a:t>
              </a:r>
              <a:r>
                <a:rPr lang="fr-FR" sz="1200" dirty="0" err="1">
                  <a:solidFill>
                    <a:schemeClr val="accent4"/>
                  </a:solidFill>
                  <a:ea typeface="Calibri" panose="020F0502020204030204" pitchFamily="34" charset="0"/>
                  <a:cs typeface="Times New Roman" panose="02020603050405020304" pitchFamily="18" charset="0"/>
                </a:rPr>
                <a:t>ve</a:t>
              </a:r>
              <a:r>
                <a:rPr lang="fr-FR" sz="1200" dirty="0">
                  <a:solidFill>
                    <a:schemeClr val="accent4"/>
                  </a:solidFill>
                  <a:ea typeface="Calibri" panose="020F0502020204030204" pitchFamily="34" charset="0"/>
                  <a:cs typeface="Times New Roman" panose="02020603050405020304" pitchFamily="18" charset="0"/>
                </a:rPr>
                <a:t> avec tirage sous-costal = E2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de VIH  et de pneumonie avec tirage sous-costal traités</a:t>
              </a:r>
            </a:p>
          </p:txBody>
        </p:sp>
        <p:sp>
          <p:nvSpPr>
            <p:cNvPr id="32" name="Rounded Rectangle 31"/>
            <p:cNvSpPr/>
            <p:nvPr/>
          </p:nvSpPr>
          <p:spPr>
            <a:xfrm>
              <a:off x="2042471" y="4794168"/>
              <a:ext cx="2743200" cy="1371600"/>
            </a:xfrm>
            <a:prstGeom prst="roundRect">
              <a:avLst>
                <a:gd name="adj" fmla="val 9330"/>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lnSpc>
                  <a:spcPct val="107000"/>
                </a:lnSpc>
                <a:spcAft>
                  <a:spcPts val="900"/>
                </a:spcAft>
              </a:pPr>
              <a:r>
                <a:rPr lang="fr-FR" sz="1200" dirty="0">
                  <a:solidFill>
                    <a:schemeClr val="tx1"/>
                  </a:solidFill>
                  <a:ea typeface="Calibri" panose="020F0502020204030204" pitchFamily="34" charset="0"/>
                  <a:cs typeface="Times New Roman" panose="02020603050405020304" pitchFamily="18" charset="0"/>
                </a:rPr>
                <a:t>J. Nb de cas de pneumonie chez les enfants de 2-59 mois traités selon un schéma spécifique : ES publics de 1er niveau</a:t>
              </a:r>
            </a:p>
            <a:p>
              <a:pPr algn="ctr">
                <a:lnSpc>
                  <a:spcPct val="107000"/>
                </a:lnSpc>
                <a:spcAft>
                  <a:spcPts val="900"/>
                </a:spcAft>
              </a:pPr>
              <a:r>
                <a:rPr lang="fr-FR" sz="1200" dirty="0">
                  <a:solidFill>
                    <a:schemeClr val="accent4"/>
                  </a:solidFill>
                  <a:ea typeface="Calibri" panose="020F0502020204030204" pitchFamily="34" charset="0"/>
                  <a:cs typeface="Times New Roman" panose="02020603050405020304" pitchFamily="18" charset="0"/>
                </a:rPr>
                <a:t>J : Nb d’enfants traités par amoxicilline par voie orale pendant 5 jours = (G1+G2)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traités selon le schéma </a:t>
              </a:r>
            </a:p>
          </p:txBody>
        </p:sp>
        <p:sp>
          <p:nvSpPr>
            <p:cNvPr id="33" name="Rounded Rectangle 32"/>
            <p:cNvSpPr/>
            <p:nvPr/>
          </p:nvSpPr>
          <p:spPr>
            <a:xfrm>
              <a:off x="-859489" y="4794168"/>
              <a:ext cx="2743200" cy="1371600"/>
            </a:xfrm>
            <a:prstGeom prst="roundRect">
              <a:avLst>
                <a:gd name="adj" fmla="val 10715"/>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lnSpc>
                  <a:spcPct val="107000"/>
                </a:lnSpc>
                <a:spcAft>
                  <a:spcPts val="900"/>
                </a:spcAft>
              </a:pPr>
              <a:r>
                <a:rPr lang="fr-FR" sz="1200" spc="-15" dirty="0">
                  <a:solidFill>
                    <a:schemeClr val="tx1"/>
                  </a:solidFill>
                  <a:ea typeface="Calibri" panose="020F0502020204030204" pitchFamily="34" charset="0"/>
                  <a:cs typeface="Times New Roman" panose="02020603050405020304" pitchFamily="18" charset="0"/>
                </a:rPr>
                <a:t>I : Nb de cas de pneumonies d’enfants de 2-59 mois traités selon un schéma spécifique : Niveau communautaire (ASC)</a:t>
              </a:r>
              <a:endParaRPr lang="en-US" sz="1200" spc="-15" dirty="0">
                <a:solidFill>
                  <a:schemeClr val="tx1"/>
                </a:solidFill>
                <a:ea typeface="Calibri" panose="020F0502020204030204" pitchFamily="34" charset="0"/>
                <a:cs typeface="Times New Roman" panose="02020603050405020304" pitchFamily="18" charset="0"/>
              </a:endParaRPr>
            </a:p>
            <a:p>
              <a:pPr algn="ctr">
                <a:lnSpc>
                  <a:spcPct val="107000"/>
                </a:lnSpc>
                <a:spcAft>
                  <a:spcPts val="900"/>
                </a:spcAft>
              </a:pPr>
              <a:r>
                <a:rPr lang="fr-FR" sz="1200" spc="-15" dirty="0">
                  <a:solidFill>
                    <a:schemeClr val="accent4"/>
                  </a:solidFill>
                  <a:ea typeface="Calibri" panose="020F0502020204030204" pitchFamily="34" charset="0"/>
                  <a:cs typeface="Times New Roman" panose="02020603050405020304" pitchFamily="18" charset="0"/>
                </a:rPr>
                <a:t>I : Nb de cas traités par amoxicilline par voie orale pendant 5 jours = F </a:t>
              </a:r>
              <a:r>
                <a:rPr lang="fr-FR" sz="1200" spc="-15" dirty="0">
                  <a:solidFill>
                    <a:schemeClr val="accent4"/>
                  </a:solidFill>
                  <a:ea typeface="Calibri" panose="020F0502020204030204" pitchFamily="34" charset="0"/>
                  <a:cs typeface="Calibri" panose="020F0502020204030204" pitchFamily="34" charset="0"/>
                </a:rPr>
                <a:t>×</a:t>
              </a:r>
              <a:r>
                <a:rPr lang="fr-FR" sz="1200" spc="-15" dirty="0">
                  <a:solidFill>
                    <a:schemeClr val="accent4"/>
                  </a:solidFill>
                  <a:ea typeface="Calibri" panose="020F0502020204030204" pitchFamily="34" charset="0"/>
                  <a:cs typeface="Times New Roman" panose="02020603050405020304" pitchFamily="18" charset="0"/>
                </a:rPr>
                <a:t> % de cas traités selon le schéma</a:t>
              </a:r>
            </a:p>
          </p:txBody>
        </p:sp>
        <p:sp>
          <p:nvSpPr>
            <p:cNvPr id="35" name="Rounded Rectangle 34"/>
            <p:cNvSpPr/>
            <p:nvPr/>
          </p:nvSpPr>
          <p:spPr>
            <a:xfrm>
              <a:off x="294311" y="8436943"/>
              <a:ext cx="6239521" cy="6141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spcAft>
                  <a:spcPts val="900"/>
                </a:spcAft>
              </a:pPr>
              <a:r>
                <a:rPr lang="fr-FR" sz="1200" dirty="0">
                  <a:solidFill>
                    <a:schemeClr val="tx1"/>
                  </a:solidFill>
                  <a:ea typeface="Calibri" panose="020F0502020204030204" pitchFamily="34" charset="0"/>
                  <a:cs typeface="Times New Roman" panose="02020603050405020304" pitchFamily="18" charset="0"/>
                </a:rPr>
                <a:t>R : qté de chaque médicament nécessaire pour traiter les enfants de 2-59 mois atteints de pneumonie dans le secteur public</a:t>
              </a:r>
              <a:br>
                <a:rPr lang="fr-FR" sz="1200" dirty="0">
                  <a:solidFill>
                    <a:schemeClr val="tx1"/>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qté pour les services communautaires (M) + qté pour les ES publics de 1er niveau (O) + qté pour les hôpitaux publics (Q)</a:t>
              </a:r>
            </a:p>
            <a:p>
              <a:pPr algn="ctr">
                <a:lnSpc>
                  <a:spcPct val="106000"/>
                </a:lnSpc>
                <a:spcAft>
                  <a:spcPts val="900"/>
                </a:spcAft>
              </a:pPr>
              <a:r>
                <a:rPr lang="fr-FR" sz="1200" b="1" dirty="0">
                  <a:solidFill>
                    <a:schemeClr val="accent4"/>
                  </a:solidFill>
                  <a:ea typeface="Calibri" panose="020F0502020204030204" pitchFamily="34" charset="0"/>
                  <a:cs typeface="Times New Roman" panose="02020603050405020304" pitchFamily="18" charset="0"/>
                </a:rPr>
                <a:t>R1) Amoxicilline, CD de 250 mg = (M1 + M2) + (O1 + O2 + O3) + (Q1 + Q2 + Q3) </a:t>
              </a:r>
              <a:r>
                <a:rPr lang="fr-FR" sz="1200" dirty="0">
                  <a:solidFill>
                    <a:srgbClr val="007698"/>
                  </a:solidFill>
                  <a:ea typeface="Calibri" panose="020F0502020204030204" pitchFamily="34" charset="0"/>
                  <a:cs typeface="Times New Roman" panose="02020603050405020304" pitchFamily="18" charset="0"/>
                </a:rPr>
                <a:t>En plus d’autres médicaments</a:t>
              </a:r>
            </a:p>
          </p:txBody>
        </p:sp>
        <p:sp>
          <p:nvSpPr>
            <p:cNvPr id="36" name="Rounded Rectangle 35"/>
            <p:cNvSpPr/>
            <p:nvPr/>
          </p:nvSpPr>
          <p:spPr>
            <a:xfrm>
              <a:off x="-859489" y="6320071"/>
              <a:ext cx="2743200" cy="1828800"/>
            </a:xfrm>
            <a:prstGeom prst="roundRect">
              <a:avLst>
                <a:gd name="adj" fmla="val 1037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lnSpc>
                  <a:spcPct val="107000"/>
                </a:lnSpc>
                <a:spcAft>
                  <a:spcPts val="900"/>
                </a:spcAft>
              </a:pPr>
              <a:r>
                <a:rPr lang="fr-FR" sz="1200" spc="-15" dirty="0">
                  <a:solidFill>
                    <a:schemeClr val="tx1"/>
                  </a:solidFill>
                  <a:ea typeface="Calibri" panose="020F0502020204030204" pitchFamily="34" charset="0"/>
                  <a:cs typeface="Times New Roman" panose="02020603050405020304" pitchFamily="18" charset="0"/>
                </a:rPr>
                <a:t>M : qté de chaque médicament nécessaire par groupe d’âge : Niveau communautaire (ASC)</a:t>
              </a:r>
              <a:endParaRPr lang="en-US" sz="1200" spc="-15" dirty="0">
                <a:solidFill>
                  <a:schemeClr val="tx1"/>
                </a:solidFill>
                <a:ea typeface="Calibri" panose="020F0502020204030204" pitchFamily="34" charset="0"/>
                <a:cs typeface="Times New Roman" panose="02020603050405020304" pitchFamily="18" charset="0"/>
              </a:endParaRPr>
            </a:p>
            <a:p>
              <a:pPr algn="ctr">
                <a:lnSpc>
                  <a:spcPct val="107000"/>
                </a:lnSpc>
                <a:spcAft>
                  <a:spcPts val="900"/>
                </a:spcAft>
              </a:pPr>
              <a:r>
                <a:rPr lang="fr-FR" sz="1200" b="1" spc="-15" dirty="0">
                  <a:solidFill>
                    <a:schemeClr val="accent4"/>
                  </a:solidFill>
                  <a:ea typeface="Calibri" panose="020F0502020204030204" pitchFamily="34" charset="0"/>
                  <a:cs typeface="Times New Roman" panose="02020603050405020304" pitchFamily="18" charset="0"/>
                </a:rPr>
                <a:t>M1 : Amoxicilline, CD de 250 mg, pour les enfants de 2-11 mois = I </a:t>
              </a:r>
              <a:r>
                <a:rPr lang="fr-FR" sz="1200" b="1" spc="-15" dirty="0">
                  <a:solidFill>
                    <a:schemeClr val="accent4"/>
                  </a:solidFill>
                  <a:ea typeface="Calibri" panose="020F0502020204030204" pitchFamily="34" charset="0"/>
                  <a:cs typeface="Calibri" panose="020F0502020204030204" pitchFamily="34" charset="0"/>
                </a:rPr>
                <a:t>×</a:t>
              </a:r>
              <a:r>
                <a:rPr lang="fr-FR" sz="1200" b="1" spc="-15" dirty="0">
                  <a:solidFill>
                    <a:schemeClr val="accent4"/>
                  </a:solidFill>
                  <a:ea typeface="Calibri" panose="020F0502020204030204" pitchFamily="34" charset="0"/>
                  <a:cs typeface="Times New Roman" panose="02020603050405020304" pitchFamily="18" charset="0"/>
                </a:rPr>
                <a:t> % du groupe d’âge </a:t>
              </a:r>
              <a:r>
                <a:rPr lang="fr-FR" sz="1200" b="1" spc="-15" dirty="0">
                  <a:solidFill>
                    <a:schemeClr val="accent4"/>
                  </a:solidFill>
                  <a:ea typeface="Calibri" panose="020F0502020204030204" pitchFamily="34" charset="0"/>
                  <a:cs typeface="Calibri" panose="020F0502020204030204" pitchFamily="34" charset="0"/>
                </a:rPr>
                <a:t>×</a:t>
              </a:r>
              <a:r>
                <a:rPr lang="fr-FR" sz="1200" b="1" spc="-15" dirty="0">
                  <a:solidFill>
                    <a:schemeClr val="accent4"/>
                  </a:solidFill>
                  <a:ea typeface="Calibri" panose="020F0502020204030204" pitchFamily="34" charset="0"/>
                  <a:cs typeface="Times New Roman" panose="02020603050405020304" pitchFamily="18" charset="0"/>
                </a:rPr>
                <a:t> L1</a:t>
              </a:r>
              <a:r>
                <a:rPr lang="fr-FR" sz="1200" spc="-15" dirty="0">
                  <a:solidFill>
                    <a:schemeClr val="accent4"/>
                  </a:solidFill>
                  <a:ea typeface="Calibri" panose="020F0502020204030204" pitchFamily="34" charset="0"/>
                  <a:cs typeface="Times New Roman" panose="02020603050405020304" pitchFamily="18" charset="0"/>
                </a:rPr>
                <a:t>, où L1 : qté par cas = 10 CD</a:t>
              </a:r>
              <a:br>
                <a:rPr lang="fr-FR" sz="1200" spc="-15" dirty="0">
                  <a:solidFill>
                    <a:schemeClr val="accent4"/>
                  </a:solidFill>
                  <a:ea typeface="Calibri" panose="020F0502020204030204" pitchFamily="34" charset="0"/>
                  <a:cs typeface="Times New Roman" panose="02020603050405020304" pitchFamily="18" charset="0"/>
                </a:rPr>
              </a:br>
              <a:r>
                <a:rPr lang="fr-FR" sz="1200" b="1" spc="-15" dirty="0">
                  <a:solidFill>
                    <a:schemeClr val="accent4"/>
                  </a:solidFill>
                  <a:ea typeface="Calibri" panose="020F0502020204030204" pitchFamily="34" charset="0"/>
                  <a:cs typeface="Times New Roman" panose="02020603050405020304" pitchFamily="18" charset="0"/>
                </a:rPr>
                <a:t>M2 : Amoxicilline, CD de 250 mg, pour les enfants de 12-59 mois = </a:t>
              </a:r>
              <a:r>
                <a:rPr lang="fr-FR" sz="1200" b="1" spc="-15" dirty="0">
                  <a:solidFill>
                    <a:schemeClr val="accent4"/>
                  </a:solidFill>
                  <a:ea typeface="Calibri" panose="020F0502020204030204" pitchFamily="34" charset="0"/>
                  <a:cs typeface="Calibri" panose="020F0502020204030204" pitchFamily="34" charset="0"/>
                </a:rPr>
                <a:t>×</a:t>
              </a:r>
              <a:r>
                <a:rPr lang="fr-FR" sz="1200" b="1" spc="-15" dirty="0">
                  <a:solidFill>
                    <a:schemeClr val="accent4"/>
                  </a:solidFill>
                  <a:ea typeface="Calibri" panose="020F0502020204030204" pitchFamily="34" charset="0"/>
                  <a:cs typeface="Times New Roman" panose="02020603050405020304" pitchFamily="18" charset="0"/>
                </a:rPr>
                <a:t> % du groupe d’âge </a:t>
              </a:r>
              <a:r>
                <a:rPr lang="fr-FR" sz="1200" b="1" spc="-15" dirty="0">
                  <a:solidFill>
                    <a:schemeClr val="accent4"/>
                  </a:solidFill>
                  <a:ea typeface="Calibri" panose="020F0502020204030204" pitchFamily="34" charset="0"/>
                  <a:cs typeface="Calibri" panose="020F0502020204030204" pitchFamily="34" charset="0"/>
                </a:rPr>
                <a:t>×</a:t>
              </a:r>
              <a:r>
                <a:rPr lang="fr-FR" sz="1200" b="1" spc="-15" dirty="0">
                  <a:solidFill>
                    <a:schemeClr val="accent4"/>
                  </a:solidFill>
                  <a:ea typeface="Calibri" panose="020F0502020204030204" pitchFamily="34" charset="0"/>
                  <a:cs typeface="Times New Roman" panose="02020603050405020304" pitchFamily="18" charset="0"/>
                </a:rPr>
                <a:t> L2, </a:t>
              </a:r>
            </a:p>
            <a:p>
              <a:pPr algn="ctr">
                <a:lnSpc>
                  <a:spcPct val="107000"/>
                </a:lnSpc>
                <a:spcAft>
                  <a:spcPts val="900"/>
                </a:spcAft>
              </a:pPr>
              <a:r>
                <a:rPr lang="fr-FR" sz="1200" spc="-15" dirty="0">
                  <a:solidFill>
                    <a:schemeClr val="accent4"/>
                  </a:solidFill>
                  <a:ea typeface="Calibri" panose="020F0502020204030204" pitchFamily="34" charset="0"/>
                  <a:cs typeface="Times New Roman" panose="02020603050405020304" pitchFamily="18" charset="0"/>
                </a:rPr>
                <a:t>où L2 : </a:t>
              </a:r>
              <a:r>
                <a:rPr lang="fr-FR" sz="1200" spc="-15" dirty="0" err="1">
                  <a:solidFill>
                    <a:schemeClr val="accent4"/>
                  </a:solidFill>
                  <a:ea typeface="Calibri" panose="020F0502020204030204" pitchFamily="34" charset="0"/>
                  <a:cs typeface="Times New Roman" panose="02020603050405020304" pitchFamily="18" charset="0"/>
                </a:rPr>
                <a:t>qté</a:t>
              </a:r>
              <a:r>
                <a:rPr lang="fr-FR" sz="1200" spc="-15" dirty="0">
                  <a:solidFill>
                    <a:schemeClr val="accent4"/>
                  </a:solidFill>
                  <a:ea typeface="Calibri" panose="020F0502020204030204" pitchFamily="34" charset="0"/>
                  <a:cs typeface="Times New Roman" panose="02020603050405020304" pitchFamily="18" charset="0"/>
                </a:rPr>
                <a:t> par cas = 20 CD</a:t>
              </a:r>
            </a:p>
          </p:txBody>
        </p:sp>
        <p:sp>
          <p:nvSpPr>
            <p:cNvPr id="37" name="Rounded Rectangle 36"/>
            <p:cNvSpPr/>
            <p:nvPr/>
          </p:nvSpPr>
          <p:spPr>
            <a:xfrm>
              <a:off x="4944070" y="4794168"/>
              <a:ext cx="2743200" cy="1371600"/>
            </a:xfrm>
            <a:prstGeom prst="roundRect">
              <a:avLst>
                <a:gd name="adj" fmla="val 7234"/>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ea typeface="Calibri" panose="020F0502020204030204" pitchFamily="34" charset="0"/>
                  <a:cs typeface="Times New Roman" panose="02020603050405020304" pitchFamily="18" charset="0"/>
                </a:rPr>
                <a:t>K. Nb de cas de pneumonies d’enfants de 2-59 mois ayant reçu un schéma spécifique : hôpitaux publics</a:t>
              </a:r>
              <a:endParaRPr lang="en-US" sz="1200" dirty="0">
                <a:solidFill>
                  <a:schemeClr val="tx1"/>
                </a:solidFill>
                <a:ea typeface="Calibri" panose="020F0502020204030204" pitchFamily="34" charset="0"/>
                <a:cs typeface="Times New Roman" panose="02020603050405020304" pitchFamily="18" charset="0"/>
              </a:endParaRP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K1 : Nb d’enfants traités par amoxicilline orale pendant 5 jours = (H1 + H2) × % de cas ayant reçu le schéma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K2 : Nb d’enfants traités par gentamicine IV/IM et par ampicilline IV/IM pendant 5 jours = H3 × % d’enfants ayant reçu le schéma</a:t>
              </a:r>
            </a:p>
            <a:p>
              <a:pPr algn="ctr">
                <a:lnSpc>
                  <a:spcPct val="107000"/>
                </a:lnSpc>
                <a:spcAft>
                  <a:spcPts val="900"/>
                </a:spcAft>
              </a:pPr>
              <a:r>
                <a:rPr lang="fr-FR" sz="1200" dirty="0">
                  <a:solidFill>
                    <a:srgbClr val="007698"/>
                  </a:solidFill>
                  <a:ea typeface="Calibri" panose="020F0502020204030204" pitchFamily="34" charset="0"/>
                  <a:cs typeface="Times New Roman" panose="02020603050405020304" pitchFamily="18" charset="0"/>
                </a:rPr>
                <a:t>En plus des autres schémas</a:t>
              </a:r>
            </a:p>
          </p:txBody>
        </p:sp>
        <p:sp>
          <p:nvSpPr>
            <p:cNvPr id="38" name="Rounded Rectangle 37"/>
            <p:cNvSpPr/>
            <p:nvPr/>
          </p:nvSpPr>
          <p:spPr>
            <a:xfrm>
              <a:off x="2042471" y="6320071"/>
              <a:ext cx="2743200" cy="1828800"/>
            </a:xfrm>
            <a:prstGeom prst="roundRect">
              <a:avLst>
                <a:gd name="adj" fmla="val 8091"/>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ea typeface="Calibri" panose="020F0502020204030204" pitchFamily="34" charset="0"/>
                  <a:cs typeface="Times New Roman" panose="02020603050405020304" pitchFamily="18" charset="0"/>
                </a:rPr>
                <a:t>O : </a:t>
              </a:r>
              <a:r>
                <a:rPr lang="fr-FR" sz="1200" dirty="0" err="1">
                  <a:solidFill>
                    <a:schemeClr val="tx1"/>
                  </a:solidFill>
                  <a:ea typeface="Calibri" panose="020F0502020204030204" pitchFamily="34" charset="0"/>
                  <a:cs typeface="Times New Roman" panose="02020603050405020304" pitchFamily="18" charset="0"/>
                </a:rPr>
                <a:t>qté</a:t>
              </a:r>
              <a:r>
                <a:rPr lang="fr-FR" sz="1200" dirty="0">
                  <a:solidFill>
                    <a:schemeClr val="tx1"/>
                  </a:solidFill>
                  <a:ea typeface="Calibri" panose="020F0502020204030204" pitchFamily="34" charset="0"/>
                  <a:cs typeface="Times New Roman" panose="02020603050405020304" pitchFamily="18" charset="0"/>
                </a:rPr>
                <a:t> de chaque médicament nécessaire par groupe d’âge : ES publics de 1er niveau</a:t>
              </a:r>
            </a:p>
            <a:p>
              <a:pPr algn="ctr">
                <a:lnSpc>
                  <a:spcPct val="90000"/>
                </a:lnSpc>
                <a:spcAft>
                  <a:spcPts val="900"/>
                </a:spcAft>
              </a:pPr>
              <a:r>
                <a:rPr lang="fr-FR" sz="1200" b="1" dirty="0">
                  <a:solidFill>
                    <a:schemeClr val="accent4"/>
                  </a:solidFill>
                  <a:ea typeface="Calibri" panose="020F0502020204030204" pitchFamily="34" charset="0"/>
                  <a:cs typeface="Times New Roman" panose="02020603050405020304" pitchFamily="18" charset="0"/>
                </a:rPr>
                <a:t>O1 : Amoxicilline, CD de 250 mg, pour les enfants de 2-11 mois = J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 du groupe d’âge </a:t>
              </a:r>
              <a:r>
                <a:rPr lang="fr-FR" sz="1200" b="1" dirty="0">
                  <a:solidFill>
                    <a:schemeClr val="accent4"/>
                  </a:solidFill>
                  <a:ea typeface="Calibri" panose="020F0502020204030204" pitchFamily="34" charset="0"/>
                  <a:cs typeface="Calibri" panose="020F0502020204030204" pitchFamily="34" charset="0"/>
                </a:rPr>
                <a:t>× N1</a:t>
              </a:r>
              <a:r>
                <a:rPr lang="fr-FR" sz="1200" dirty="0">
                  <a:solidFill>
                    <a:schemeClr val="accent4"/>
                  </a:solidFill>
                  <a:ea typeface="Calibri" panose="020F0502020204030204" pitchFamily="34" charset="0"/>
                  <a:cs typeface="Calibri" panose="020F0502020204030204" pitchFamily="34" charset="0"/>
                </a:rPr>
                <a:t>, où N1 : qté par cas </a:t>
              </a:r>
              <a:r>
                <a:rPr lang="fr-FR" sz="1200" dirty="0">
                  <a:solidFill>
                    <a:schemeClr val="accent4"/>
                  </a:solidFill>
                  <a:ea typeface="Calibri" panose="020F0502020204030204" pitchFamily="34" charset="0"/>
                  <a:cs typeface="Times New Roman" panose="02020603050405020304" pitchFamily="18" charset="0"/>
                </a:rPr>
                <a:t>=10 CD </a:t>
              </a:r>
              <a:br>
                <a:rPr lang="fr-FR" sz="1200"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O2 : Amoxicilline, CD de 250 mg, pour les enfants de 12-36 mois = (J)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 du groupe d’âge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N2</a:t>
              </a:r>
              <a:r>
                <a:rPr lang="fr-FR" sz="1200" dirty="0">
                  <a:solidFill>
                    <a:schemeClr val="accent4"/>
                  </a:solidFill>
                  <a:ea typeface="Calibri" panose="020F0502020204030204" pitchFamily="34" charset="0"/>
                  <a:cs typeface="Times New Roman" panose="02020603050405020304" pitchFamily="18" charset="0"/>
                </a:rPr>
                <a:t>, où N2 : qté par cas =20 CD </a:t>
              </a:r>
              <a:br>
                <a:rPr lang="fr-FR" sz="1200"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O3 : Amoxicilline, CD de 250 mg, pour les enfants de 37-59 mois = (J)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 du groupe d’âge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N3</a:t>
              </a:r>
              <a:r>
                <a:rPr lang="fr-FR" sz="1200" dirty="0">
                  <a:solidFill>
                    <a:schemeClr val="accent4"/>
                  </a:solidFill>
                  <a:ea typeface="Calibri" panose="020F0502020204030204" pitchFamily="34" charset="0"/>
                  <a:cs typeface="Times New Roman" panose="02020603050405020304" pitchFamily="18" charset="0"/>
                </a:rPr>
                <a:t>, où N3 : qté par cas =30 CD</a:t>
              </a:r>
            </a:p>
          </p:txBody>
        </p:sp>
        <p:sp>
          <p:nvSpPr>
            <p:cNvPr id="39" name="Rounded Rectangle 38"/>
            <p:cNvSpPr/>
            <p:nvPr/>
          </p:nvSpPr>
          <p:spPr>
            <a:xfrm>
              <a:off x="4944070" y="6320071"/>
              <a:ext cx="2743200" cy="1828800"/>
            </a:xfrm>
            <a:prstGeom prst="roundRect">
              <a:avLst>
                <a:gd name="adj" fmla="val 8164"/>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ea typeface="Calibri" panose="020F0502020204030204" pitchFamily="34" charset="0"/>
                  <a:cs typeface="Times New Roman" panose="02020603050405020304" pitchFamily="18" charset="0"/>
                </a:rPr>
                <a:t>Q : </a:t>
              </a:r>
              <a:r>
                <a:rPr lang="fr-FR" sz="1200" dirty="0" err="1">
                  <a:solidFill>
                    <a:schemeClr val="tx1"/>
                  </a:solidFill>
                  <a:ea typeface="Calibri" panose="020F0502020204030204" pitchFamily="34" charset="0"/>
                  <a:cs typeface="Times New Roman" panose="02020603050405020304" pitchFamily="18" charset="0"/>
                </a:rPr>
                <a:t>qté</a:t>
              </a:r>
              <a:r>
                <a:rPr lang="fr-FR" sz="1200" dirty="0">
                  <a:solidFill>
                    <a:schemeClr val="tx1"/>
                  </a:solidFill>
                  <a:ea typeface="Calibri" panose="020F0502020204030204" pitchFamily="34" charset="0"/>
                  <a:cs typeface="Times New Roman" panose="02020603050405020304" pitchFamily="18" charset="0"/>
                </a:rPr>
                <a:t> de chaque médicament nécessaire par groupe d’âge : Hôpitaux publics</a:t>
              </a:r>
            </a:p>
            <a:p>
              <a:pPr algn="ctr">
                <a:lnSpc>
                  <a:spcPct val="90000"/>
                </a:lnSpc>
                <a:spcAft>
                  <a:spcPts val="900"/>
                </a:spcAft>
              </a:pPr>
              <a:r>
                <a:rPr lang="fr-FR" sz="1200" b="1" dirty="0">
                  <a:solidFill>
                    <a:schemeClr val="accent4"/>
                  </a:solidFill>
                  <a:ea typeface="Calibri" panose="020F0502020204030204" pitchFamily="34" charset="0"/>
                  <a:cs typeface="Times New Roman" panose="02020603050405020304" pitchFamily="18" charset="0"/>
                </a:rPr>
                <a:t>Q1 : Amoxicilline, CD de 250 mg, pour les nourrissons de 2-11 mois = (K1)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 du groupe d’âge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P1</a:t>
              </a:r>
              <a:r>
                <a:rPr lang="fr-FR" sz="1200" dirty="0">
                  <a:solidFill>
                    <a:schemeClr val="accent4"/>
                  </a:solidFill>
                  <a:ea typeface="Calibri" panose="020F0502020204030204" pitchFamily="34" charset="0"/>
                  <a:cs typeface="Times New Roman" panose="02020603050405020304" pitchFamily="18" charset="0"/>
                </a:rPr>
                <a:t>, où P1 : qté par cas =10 CD </a:t>
              </a:r>
              <a:br>
                <a:rPr lang="fr-FR" sz="1200"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Q2 : Amoxicilline, CD de 250 mg, pour enfants de 12-36 mois = (K1)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 du groupe d’âge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P2</a:t>
              </a:r>
              <a:r>
                <a:rPr lang="fr-FR" sz="1200" dirty="0">
                  <a:solidFill>
                    <a:schemeClr val="accent4"/>
                  </a:solidFill>
                  <a:ea typeface="Calibri" panose="020F0502020204030204" pitchFamily="34" charset="0"/>
                  <a:cs typeface="Times New Roman" panose="02020603050405020304" pitchFamily="18" charset="0"/>
                </a:rPr>
                <a:t>, où P2= qté par cas =20 CD</a:t>
              </a:r>
              <a:br>
                <a:rPr lang="fr-FR" sz="1200"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Q3 : Amoxicilline, CD de 250 mg, pour les enfants de 37-59 mois = (K1)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 du groupe d’âge </a:t>
              </a:r>
              <a:r>
                <a:rPr lang="fr-FR" sz="1200" b="1" dirty="0">
                  <a:solidFill>
                    <a:schemeClr val="accent4"/>
                  </a:solidFill>
                  <a:ea typeface="Calibri" panose="020F0502020204030204" pitchFamily="34" charset="0"/>
                  <a:cs typeface="Calibri" panose="020F0502020204030204" pitchFamily="34" charset="0"/>
                </a:rPr>
                <a:t>×</a:t>
              </a:r>
              <a:r>
                <a:rPr lang="fr-FR" sz="1200" b="1" dirty="0">
                  <a:solidFill>
                    <a:schemeClr val="accent4"/>
                  </a:solidFill>
                  <a:ea typeface="Calibri" panose="020F0502020204030204" pitchFamily="34" charset="0"/>
                  <a:cs typeface="Times New Roman" panose="02020603050405020304" pitchFamily="18" charset="0"/>
                </a:rPr>
                <a:t> P3</a:t>
              </a:r>
              <a:r>
                <a:rPr lang="fr-FR" sz="1200" dirty="0">
                  <a:solidFill>
                    <a:schemeClr val="accent4"/>
                  </a:solidFill>
                  <a:ea typeface="Calibri" panose="020F0502020204030204" pitchFamily="34" charset="0"/>
                  <a:cs typeface="Times New Roman" panose="02020603050405020304" pitchFamily="18" charset="0"/>
                </a:rPr>
                <a:t>, où P3 : qté par cas =30 CD</a:t>
              </a:r>
            </a:p>
            <a:p>
              <a:pPr algn="ctr">
                <a:lnSpc>
                  <a:spcPct val="90000"/>
                </a:lnSpc>
                <a:spcAft>
                  <a:spcPts val="900"/>
                </a:spcAft>
              </a:pPr>
              <a:r>
                <a:rPr lang="fr-FR" sz="1200" dirty="0">
                  <a:solidFill>
                    <a:srgbClr val="007698"/>
                  </a:solidFill>
                  <a:ea typeface="Calibri" panose="020F0502020204030204" pitchFamily="34" charset="0"/>
                  <a:cs typeface="Times New Roman" panose="02020603050405020304" pitchFamily="18" charset="0"/>
                </a:rPr>
                <a:t>En plus d’autres médicaments</a:t>
              </a:r>
            </a:p>
          </p:txBody>
        </p:sp>
        <p:cxnSp>
          <p:nvCxnSpPr>
            <p:cNvPr id="40" name="Straight Arrow Connector 39"/>
            <p:cNvCxnSpPr>
              <a:cxnSpLocks/>
              <a:stCxn id="33" idx="2"/>
              <a:endCxn id="36" idx="0"/>
            </p:cNvCxnSpPr>
            <p:nvPr/>
          </p:nvCxnSpPr>
          <p:spPr>
            <a:xfrm>
              <a:off x="512111" y="6165768"/>
              <a:ext cx="0" cy="15430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a:stCxn id="32" idx="2"/>
              <a:endCxn id="38" idx="0"/>
            </p:cNvCxnSpPr>
            <p:nvPr/>
          </p:nvCxnSpPr>
          <p:spPr>
            <a:xfrm>
              <a:off x="3414071" y="6165768"/>
              <a:ext cx="0" cy="15430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a:stCxn id="37" idx="2"/>
              <a:endCxn id="39" idx="0"/>
            </p:cNvCxnSpPr>
            <p:nvPr/>
          </p:nvCxnSpPr>
          <p:spPr>
            <a:xfrm>
              <a:off x="6315670" y="6165768"/>
              <a:ext cx="0" cy="154303"/>
            </a:xfrm>
            <a:prstGeom prst="straightConnector1">
              <a:avLst/>
            </a:prstGeom>
            <a:ln w="19050">
              <a:solidFill>
                <a:schemeClr val="tx1">
                  <a:lumMod val="65000"/>
                  <a:lumOff val="3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43" name="Straight Arrow Connector 42"/>
            <p:cNvCxnSpPr>
              <a:stCxn id="77" idx="2"/>
              <a:endCxn id="33" idx="0"/>
            </p:cNvCxnSpPr>
            <p:nvPr/>
          </p:nvCxnSpPr>
          <p:spPr>
            <a:xfrm>
              <a:off x="512111" y="4632249"/>
              <a:ext cx="0" cy="16191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cxnSpLocks/>
              <a:stCxn id="69" idx="2"/>
              <a:endCxn id="32" idx="0"/>
            </p:cNvCxnSpPr>
            <p:nvPr/>
          </p:nvCxnSpPr>
          <p:spPr>
            <a:xfrm>
              <a:off x="3414071" y="4632249"/>
              <a:ext cx="0" cy="16191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cxnSpLocks/>
              <a:stCxn id="62" idx="2"/>
              <a:endCxn id="37" idx="0"/>
            </p:cNvCxnSpPr>
            <p:nvPr/>
          </p:nvCxnSpPr>
          <p:spPr>
            <a:xfrm>
              <a:off x="6315670" y="4632249"/>
              <a:ext cx="0" cy="16191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28">
              <a:extLst>
                <a:ext uri="{FF2B5EF4-FFF2-40B4-BE49-F238E27FC236}">
                  <a16:creationId xmlns:a16="http://schemas.microsoft.com/office/drawing/2014/main" id="{C92305CB-1495-4A7F-B244-3A465CBEC025}"/>
                </a:ext>
              </a:extLst>
            </p:cNvPr>
            <p:cNvCxnSpPr>
              <a:cxnSpLocks/>
              <a:stCxn id="36" idx="2"/>
              <a:endCxn id="35" idx="0"/>
            </p:cNvCxnSpPr>
            <p:nvPr/>
          </p:nvCxnSpPr>
          <p:spPr>
            <a:xfrm rot="16200000" flipH="1">
              <a:off x="1819055" y="6841927"/>
              <a:ext cx="288072" cy="2901961"/>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47" name="Connector: Elbow 28">
              <a:extLst>
                <a:ext uri="{FF2B5EF4-FFF2-40B4-BE49-F238E27FC236}">
                  <a16:creationId xmlns:a16="http://schemas.microsoft.com/office/drawing/2014/main" id="{C92305CB-1495-4A7F-B244-3A465CBEC025}"/>
                </a:ext>
              </a:extLst>
            </p:cNvPr>
            <p:cNvCxnSpPr>
              <a:cxnSpLocks/>
              <a:stCxn id="39" idx="2"/>
              <a:endCxn id="35" idx="0"/>
            </p:cNvCxnSpPr>
            <p:nvPr/>
          </p:nvCxnSpPr>
          <p:spPr>
            <a:xfrm rot="5400000">
              <a:off x="4720835" y="6842108"/>
              <a:ext cx="288072" cy="2901599"/>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48" name="Straight Arrow Connector 47"/>
            <p:cNvCxnSpPr>
              <a:cxnSpLocks/>
              <a:stCxn id="38" idx="2"/>
              <a:endCxn id="35" idx="0"/>
            </p:cNvCxnSpPr>
            <p:nvPr/>
          </p:nvCxnSpPr>
          <p:spPr>
            <a:xfrm>
              <a:off x="3414071" y="8148871"/>
              <a:ext cx="1" cy="28807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0" name="TextBox 49">
            <a:extLst>
              <a:ext uri="{FF2B5EF4-FFF2-40B4-BE49-F238E27FC236}">
                <a16:creationId xmlns:a16="http://schemas.microsoft.com/office/drawing/2014/main" id="{6A9F9477-97AF-5ABA-0AFB-3F2D18AD681E}"/>
              </a:ext>
            </a:extLst>
          </p:cNvPr>
          <p:cNvSpPr txBox="1"/>
          <p:nvPr/>
        </p:nvSpPr>
        <p:spPr>
          <a:xfrm>
            <a:off x="531849" y="552450"/>
            <a:ext cx="5603770"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antibiotiques utilisés pour traiter la pneumonie chez les enfants de 2-59 mois,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237335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CD1F9D-3802-A346-9DD3-924471E1A2C2}"/>
              </a:ext>
            </a:extLst>
          </p:cNvPr>
          <p:cNvGrpSpPr/>
          <p:nvPr/>
        </p:nvGrpSpPr>
        <p:grpSpPr>
          <a:xfrm>
            <a:off x="6766560" y="1238161"/>
            <a:ext cx="9326880" cy="11212367"/>
            <a:chOff x="320040" y="411602"/>
            <a:chExt cx="6217920" cy="7474911"/>
          </a:xfrm>
        </p:grpSpPr>
        <p:cxnSp>
          <p:nvCxnSpPr>
            <p:cNvPr id="40" name="Straight Arrow Connector 39"/>
            <p:cNvCxnSpPr>
              <a:cxnSpLocks/>
              <a:stCxn id="33" idx="2"/>
              <a:endCxn id="36" idx="0"/>
            </p:cNvCxnSpPr>
            <p:nvPr/>
          </p:nvCxnSpPr>
          <p:spPr>
            <a:xfrm>
              <a:off x="1874519" y="5230371"/>
              <a:ext cx="1" cy="14120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cxnSpLocks/>
              <a:stCxn id="77" idx="2"/>
              <a:endCxn id="33" idx="0"/>
            </p:cNvCxnSpPr>
            <p:nvPr/>
          </p:nvCxnSpPr>
          <p:spPr>
            <a:xfrm>
              <a:off x="1874519" y="4008547"/>
              <a:ext cx="0" cy="19047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ctor: Elbow 27">
              <a:extLst>
                <a:ext uri="{FF2B5EF4-FFF2-40B4-BE49-F238E27FC236}">
                  <a16:creationId xmlns:a16="http://schemas.microsoft.com/office/drawing/2014/main" id="{B423B6B7-1BD0-40A5-9DB0-3B13E76EFDDE}"/>
                </a:ext>
              </a:extLst>
            </p:cNvPr>
            <p:cNvCxnSpPr>
              <a:cxnSpLocks/>
              <a:stCxn id="31" idx="2"/>
              <a:endCxn id="62" idx="0"/>
            </p:cNvCxnSpPr>
            <p:nvPr/>
          </p:nvCxnSpPr>
          <p:spPr>
            <a:xfrm rot="16200000" flipH="1">
              <a:off x="4062320" y="2018545"/>
              <a:ext cx="289542" cy="1556182"/>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cxnSpLocks/>
              <a:stCxn id="84" idx="2"/>
              <a:endCxn id="85" idx="0"/>
            </p:cNvCxnSpPr>
            <p:nvPr/>
          </p:nvCxnSpPr>
          <p:spPr>
            <a:xfrm>
              <a:off x="3429000" y="650154"/>
              <a:ext cx="0" cy="145748"/>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cxnSpLocks/>
              <a:stCxn id="85" idx="2"/>
              <a:endCxn id="89" idx="0"/>
            </p:cNvCxnSpPr>
            <p:nvPr/>
          </p:nvCxnSpPr>
          <p:spPr>
            <a:xfrm>
              <a:off x="3429000" y="1036772"/>
              <a:ext cx="0" cy="14578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cxnSpLocks/>
              <a:stCxn id="89" idx="2"/>
              <a:endCxn id="90" idx="0"/>
            </p:cNvCxnSpPr>
            <p:nvPr/>
          </p:nvCxnSpPr>
          <p:spPr>
            <a:xfrm>
              <a:off x="3429000" y="1422385"/>
              <a:ext cx="0" cy="13908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411480" y="5371572"/>
              <a:ext cx="2926080" cy="1659879"/>
            </a:xfrm>
            <a:prstGeom prst="roundRect">
              <a:avLst>
                <a:gd name="adj" fmla="val 1037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7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K : qté de chaque médicament nécessaire par groupe d’âge : Niveau communautaire (ASC)</a:t>
              </a:r>
              <a:endParaRPr lang="en-US" sz="12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defTabSz="1371600">
                <a:lnSpc>
                  <a:spcPct val="107000"/>
                </a:lnSpc>
                <a:defRPr/>
              </a:pP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K1 : Amoxicilline, CD de 250 mg, pour les enfants de 2-11 mois = H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 du groupe d’âge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J1</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où J1 :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par cas = 10 CD</a:t>
              </a:r>
            </a:p>
            <a:p>
              <a:pPr algn="ctr" defTabSz="1371600">
                <a:lnSpc>
                  <a:spcPct val="107000"/>
                </a:lnSpc>
                <a:defRPr/>
              </a:pP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K2 : Amoxicilline, CD de 250 mg, pour les enfants de 12-59 mois = H × % du groupe d’âge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J2, </a:t>
              </a:r>
            </a:p>
            <a:p>
              <a:pPr algn="ctr" defTabSz="1371600">
                <a:lnSpc>
                  <a:spcPct val="107000"/>
                </a:lnSpc>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où J2 :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par cas = 20 CD</a:t>
              </a:r>
            </a:p>
          </p:txBody>
        </p:sp>
        <p:sp>
          <p:nvSpPr>
            <p:cNvPr id="62" name="Rounded Rectangle 61"/>
            <p:cNvSpPr/>
            <p:nvPr/>
          </p:nvSpPr>
          <p:spPr>
            <a:xfrm>
              <a:off x="3522142" y="2941407"/>
              <a:ext cx="2926080" cy="1125730"/>
            </a:xfrm>
            <a:prstGeom prst="roundRect">
              <a:avLst>
                <a:gd name="adj" fmla="val 8271"/>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G : Nb de cas de pneumonie chez les enfants de </a:t>
              </a:r>
              <a:br>
                <a:rPr lang="fr-FR" sz="1200" dirty="0">
                  <a:solidFill>
                    <a:prstClr val="black"/>
                  </a:solidFill>
                  <a:latin typeface="Gill Sans MT" panose="020B0502020104020203"/>
                  <a:ea typeface="Calibri" panose="020F0502020204030204" pitchFamily="34" charset="0"/>
                  <a:cs typeface="Times New Roman" panose="02020603050405020304" pitchFamily="18" charset="0"/>
                </a:rPr>
              </a:b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2-59 mois traités par type : </a:t>
              </a:r>
            </a:p>
            <a:p>
              <a:pPr algn="ctr" defTabSz="1371600">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ES publics**</a:t>
              </a:r>
              <a:endParaRPr lang="en-US" sz="12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defTabSz="1371600">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G1 = E2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 cas de respiration rapide traités dans des ES publics</a:t>
              </a:r>
            </a:p>
            <a:p>
              <a:pPr algn="ctr">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G2 = E2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 cas de VIH-</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ve</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et de tirage sous-costal traités dans des ES publics</a:t>
              </a:r>
            </a:p>
          </p:txBody>
        </p:sp>
        <p:sp>
          <p:nvSpPr>
            <p:cNvPr id="77" name="Rounded Rectangle 76"/>
            <p:cNvSpPr/>
            <p:nvPr/>
          </p:nvSpPr>
          <p:spPr>
            <a:xfrm>
              <a:off x="411479" y="2941407"/>
              <a:ext cx="2926080" cy="1067140"/>
            </a:xfrm>
            <a:prstGeom prst="roundRect">
              <a:avLst>
                <a:gd name="adj" fmla="val 9297"/>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7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F : Nb de cas de pneumonie chez des enfants de </a:t>
              </a:r>
              <a:br>
                <a:rPr lang="fr-FR" sz="1200" dirty="0">
                  <a:solidFill>
                    <a:prstClr val="black"/>
                  </a:solidFill>
                  <a:latin typeface="Gill Sans MT" panose="020B0502020104020203"/>
                  <a:ea typeface="Calibri" panose="020F0502020204030204" pitchFamily="34" charset="0"/>
                  <a:cs typeface="Times New Roman" panose="02020603050405020304" pitchFamily="18" charset="0"/>
                </a:rPr>
              </a:b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2-59 mois traités par type : Niveau communautaire (ASC) :</a:t>
              </a:r>
              <a:endParaRPr lang="en-US" sz="12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defTabSz="1371600">
                <a:lnSpc>
                  <a:spcPct val="106000"/>
                </a:lnSpc>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F = E1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 cas de respiration rapide traités au niveau communautaire par des ASC</a:t>
              </a:r>
            </a:p>
          </p:txBody>
        </p:sp>
        <p:cxnSp>
          <p:nvCxnSpPr>
            <p:cNvPr id="78" name="Connector: Elbow 28">
              <a:extLst>
                <a:ext uri="{FF2B5EF4-FFF2-40B4-BE49-F238E27FC236}">
                  <a16:creationId xmlns:a16="http://schemas.microsoft.com/office/drawing/2014/main" id="{C92305CB-1495-4A7F-B244-3A465CBEC025}"/>
                </a:ext>
              </a:extLst>
            </p:cNvPr>
            <p:cNvCxnSpPr>
              <a:cxnSpLocks/>
              <a:stCxn id="31" idx="2"/>
              <a:endCxn id="77" idx="0"/>
            </p:cNvCxnSpPr>
            <p:nvPr/>
          </p:nvCxnSpPr>
          <p:spPr>
            <a:xfrm rot="5400000">
              <a:off x="2506989" y="2019396"/>
              <a:ext cx="289542" cy="1554481"/>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sp>
          <p:nvSpPr>
            <p:cNvPr id="84" name="Rounded Rectangle 83"/>
            <p:cNvSpPr/>
            <p:nvPr/>
          </p:nvSpPr>
          <p:spPr>
            <a:xfrm>
              <a:off x="2331176" y="411602"/>
              <a:ext cx="2195648" cy="23855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7000"/>
                </a:lnSpc>
                <a:spcAft>
                  <a:spcPts val="1200"/>
                </a:spcAft>
                <a:defRPr/>
              </a:pPr>
              <a:r>
                <a:rPr lang="fr-FR" sz="1200" dirty="0">
                  <a:solidFill>
                    <a:srgbClr val="000000"/>
                  </a:solidFill>
                  <a:latin typeface="Gill Sans MT" panose="020B0502020104020203"/>
                  <a:ea typeface="Calibri" panose="020F0502020204030204" pitchFamily="34" charset="0"/>
                  <a:cs typeface="Times New Roman" panose="02020603050405020304" pitchFamily="18" charset="0"/>
                </a:rPr>
                <a:t>A : Population totale</a:t>
              </a:r>
            </a:p>
          </p:txBody>
        </p:sp>
        <p:sp>
          <p:nvSpPr>
            <p:cNvPr id="85" name="Rounded Rectangle 84"/>
            <p:cNvSpPr/>
            <p:nvPr/>
          </p:nvSpPr>
          <p:spPr>
            <a:xfrm>
              <a:off x="1359000" y="795902"/>
              <a:ext cx="4140000" cy="24087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7000"/>
                </a:lnSpc>
                <a:defRPr/>
              </a:pPr>
              <a:r>
                <a:rPr lang="fr-FR" sz="1200" dirty="0">
                  <a:solidFill>
                    <a:srgbClr val="000000"/>
                  </a:solidFill>
                  <a:latin typeface="Gill Sans MT" panose="020B0502020104020203"/>
                  <a:ea typeface="Calibri" panose="020F0502020204030204" pitchFamily="34" charset="0"/>
                  <a:cs typeface="Times New Roman" panose="02020603050405020304" pitchFamily="18" charset="0"/>
                </a:rPr>
                <a:t>B : Population totale des enfants de 2-59 mois</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A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d’enfants de 2-59 mois </a:t>
              </a:r>
            </a:p>
          </p:txBody>
        </p:sp>
        <p:sp>
          <p:nvSpPr>
            <p:cNvPr id="89" name="Rounded Rectangle 88"/>
            <p:cNvSpPr/>
            <p:nvPr/>
          </p:nvSpPr>
          <p:spPr>
            <a:xfrm>
              <a:off x="819000" y="1182556"/>
              <a:ext cx="5220000" cy="23982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6000"/>
                </a:lnSpc>
                <a:spcAft>
                  <a:spcPts val="1200"/>
                </a:spcAft>
                <a:defRPr/>
              </a:pPr>
              <a:r>
                <a:rPr lang="fr-FR" sz="1200" dirty="0">
                  <a:solidFill>
                    <a:srgbClr val="000000"/>
                  </a:solidFill>
                  <a:latin typeface="Gill Sans MT" panose="020B0502020104020203"/>
                  <a:ea typeface="Calibri" panose="020F0502020204030204" pitchFamily="34" charset="0"/>
                  <a:cs typeface="Times New Roman" panose="02020603050405020304" pitchFamily="18" charset="0"/>
                </a:rPr>
                <a:t>C : Nb de cas de pneumonie chez les enfants de moins de 2-59 mois </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B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 i</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ncidence de la pneumonie</a:t>
              </a:r>
            </a:p>
          </p:txBody>
        </p:sp>
        <p:sp>
          <p:nvSpPr>
            <p:cNvPr id="90" name="Rounded Rectangle 89"/>
            <p:cNvSpPr/>
            <p:nvPr/>
          </p:nvSpPr>
          <p:spPr>
            <a:xfrm>
              <a:off x="320040" y="1561469"/>
              <a:ext cx="6217920" cy="38421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6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D : Nb de cas de pneumonie d’enfants de moins de 2-59 mois traités dans des services de santé publique, y compris par des ASC  </a:t>
              </a:r>
            </a:p>
            <a:p>
              <a:pPr algn="ctr" defTabSz="1371600">
                <a:lnSpc>
                  <a:spcPct val="106000"/>
                </a:lnSpc>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C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 cas traités dans le secteur public</a:t>
              </a:r>
            </a:p>
          </p:txBody>
        </p:sp>
        <p:sp>
          <p:nvSpPr>
            <p:cNvPr id="33" name="Rounded Rectangle 32"/>
            <p:cNvSpPr/>
            <p:nvPr/>
          </p:nvSpPr>
          <p:spPr>
            <a:xfrm>
              <a:off x="411479" y="4199023"/>
              <a:ext cx="2926080" cy="1031348"/>
            </a:xfrm>
            <a:prstGeom prst="roundRect">
              <a:avLst>
                <a:gd name="adj" fmla="val 10715"/>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7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H : Nb de cas de pneumonies d’enfants de 2-59 mois traités selon un schéma spécifique : Niveau communautaire (ASC)*</a:t>
              </a:r>
              <a:endParaRPr lang="en-US" sz="12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defTabSz="1371600">
                <a:lnSpc>
                  <a:spcPct val="107000"/>
                </a:lnSpc>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H : Nb de cas traités par amoxicilline par voie orale pendant 5 jours = F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 cas traités selon le schéma par des ASC</a:t>
              </a:r>
            </a:p>
          </p:txBody>
        </p:sp>
        <p:sp>
          <p:nvSpPr>
            <p:cNvPr id="35" name="Rounded Rectangle 34"/>
            <p:cNvSpPr/>
            <p:nvPr/>
          </p:nvSpPr>
          <p:spPr>
            <a:xfrm>
              <a:off x="411480" y="7356439"/>
              <a:ext cx="6035040" cy="530074"/>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lnSpc>
                  <a:spcPct val="107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N : </a:t>
              </a:r>
              <a:r>
                <a:rPr lang="fr-FR" sz="1200" dirty="0" err="1">
                  <a:solidFill>
                    <a:prstClr val="black"/>
                  </a:solidFill>
                  <a:latin typeface="Gill Sans MT" panose="020B0502020104020203"/>
                  <a:ea typeface="Calibri" panose="020F0502020204030204" pitchFamily="34" charset="0"/>
                  <a:cs typeface="Times New Roman" panose="02020603050405020304" pitchFamily="18" charset="0"/>
                </a:rPr>
                <a:t>qté</a:t>
              </a: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 de chaque médicament nécessaire pour traiter les enfants de 2-59 mois atteints de pneumonie dans le secteur public</a:t>
              </a:r>
            </a:p>
            <a:p>
              <a:pPr algn="ctr" defTabSz="1371600">
                <a:lnSpc>
                  <a:spcPct val="107000"/>
                </a:lnSpc>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pour les services communautaires (K) +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pour les ES publics (M) </a:t>
              </a:r>
            </a:p>
            <a:p>
              <a:pPr algn="ctr" defTabSz="1371600">
                <a:lnSpc>
                  <a:spcPct val="107000"/>
                </a:lnSpc>
                <a:defRPr/>
              </a:pP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N1 qté d’amoxicilline CD de 250 mg = (K1 + K2) + (M1 + M2 + M3)</a:t>
              </a:r>
            </a:p>
          </p:txBody>
        </p:sp>
        <p:sp>
          <p:nvSpPr>
            <p:cNvPr id="37" name="Rounded Rectangle 36"/>
            <p:cNvSpPr/>
            <p:nvPr/>
          </p:nvSpPr>
          <p:spPr>
            <a:xfrm>
              <a:off x="3522142" y="4223334"/>
              <a:ext cx="2926080" cy="982726"/>
            </a:xfrm>
            <a:prstGeom prst="roundRect">
              <a:avLst>
                <a:gd name="adj" fmla="val 723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7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I. Nb de cas de pneumonie chez les enfants de 2-59 mois traités selon un schéma spécifique : ES publics*</a:t>
              </a:r>
              <a:endParaRPr lang="en-US" sz="1200" dirty="0">
                <a:solidFill>
                  <a:prstClr val="black"/>
                </a:solidFill>
                <a:latin typeface="Gill Sans MT" panose="020B0502020104020203"/>
                <a:ea typeface="Calibri" panose="020F0502020204030204" pitchFamily="34" charset="0"/>
                <a:cs typeface="Times New Roman" panose="02020603050405020304" pitchFamily="18" charset="0"/>
              </a:endParaRPr>
            </a:p>
            <a:p>
              <a:pPr algn="ctr" defTabSz="1371600">
                <a:lnSpc>
                  <a:spcPct val="107000"/>
                </a:lnSpc>
                <a:defRPr/>
              </a:pP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H : Nb d’enfants traités par amoxicilline par voie orale pendant 5 jours = (G1+G2) </a:t>
              </a:r>
              <a:r>
                <a:rPr lang="fr-FR" sz="1200"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 d’enfants traités selon le schéma ;</a:t>
              </a:r>
            </a:p>
          </p:txBody>
        </p:sp>
        <p:sp>
          <p:nvSpPr>
            <p:cNvPr id="39" name="Rounded Rectangle 38"/>
            <p:cNvSpPr/>
            <p:nvPr/>
          </p:nvSpPr>
          <p:spPr>
            <a:xfrm>
              <a:off x="3522142" y="5371571"/>
              <a:ext cx="2926080" cy="1659880"/>
            </a:xfrm>
            <a:prstGeom prst="roundRect">
              <a:avLst>
                <a:gd name="adj" fmla="val 816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defTabSz="1371600">
                <a:lnSpc>
                  <a:spcPct val="107000"/>
                </a:lnSpc>
                <a:defRPr/>
              </a:pP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M : </a:t>
              </a:r>
              <a:r>
                <a:rPr lang="fr-FR" sz="1200" dirty="0" err="1">
                  <a:solidFill>
                    <a:prstClr val="black"/>
                  </a:solidFill>
                  <a:latin typeface="Gill Sans MT" panose="020B0502020104020203"/>
                  <a:ea typeface="Calibri" panose="020F0502020204030204" pitchFamily="34" charset="0"/>
                  <a:cs typeface="Times New Roman" panose="02020603050405020304" pitchFamily="18" charset="0"/>
                </a:rPr>
                <a:t>qté</a:t>
              </a:r>
              <a:r>
                <a:rPr lang="fr-FR" sz="1200" dirty="0">
                  <a:solidFill>
                    <a:prstClr val="black"/>
                  </a:solidFill>
                  <a:latin typeface="Gill Sans MT" panose="020B0502020104020203"/>
                  <a:ea typeface="Calibri" panose="020F0502020204030204" pitchFamily="34" charset="0"/>
                  <a:cs typeface="Times New Roman" panose="02020603050405020304" pitchFamily="18" charset="0"/>
                </a:rPr>
                <a:t> de chaque médicament nécessaire par groupe d’âge : ES publics</a:t>
              </a:r>
            </a:p>
            <a:p>
              <a:pPr algn="ctr" defTabSz="1371600">
                <a:defRPr/>
              </a:pP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M1 : Amoxicilline, CD de 250 mg, pour les nourrissons de 2-11 mois = I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 du groupe d’âge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L1</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où L1 :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par cas =10 CD </a:t>
              </a:r>
            </a:p>
            <a:p>
              <a:pPr algn="ctr" defTabSz="1371600">
                <a:defRPr/>
              </a:pP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M2 : Amoxicilline, CD de 250 mg, pour les enfants de 12-36 mois = I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 du groupe d’âge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L2</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où L2=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par cas =20 CD</a:t>
              </a:r>
            </a:p>
            <a:p>
              <a:pPr algn="ctr" defTabSz="1371600">
                <a:defRPr/>
              </a:pP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M3 : Amoxicilline, CD de 250 mg, pour les enfants de 37-59 mois = I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 du groupe d’âge </a:t>
              </a:r>
              <a:r>
                <a:rPr lang="fr-FR" sz="1200" b="1" dirty="0">
                  <a:solidFill>
                    <a:srgbClr val="007698"/>
                  </a:solidFill>
                  <a:latin typeface="Gill Sans MT" panose="020B0502020104020203"/>
                  <a:ea typeface="Calibri" panose="020F0502020204030204" pitchFamily="34" charset="0"/>
                  <a:cs typeface="Calibri" panose="020F0502020204030204" pitchFamily="34" charset="0"/>
                </a:rPr>
                <a:t>×</a:t>
              </a:r>
              <a:r>
                <a:rPr lang="fr-FR" sz="1200" b="1" dirty="0">
                  <a:solidFill>
                    <a:srgbClr val="007698"/>
                  </a:solidFill>
                  <a:latin typeface="Gill Sans MT" panose="020B0502020104020203"/>
                  <a:ea typeface="Calibri" panose="020F0502020204030204" pitchFamily="34" charset="0"/>
                  <a:cs typeface="Times New Roman" panose="02020603050405020304" pitchFamily="18" charset="0"/>
                </a:rPr>
                <a:t> L3</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où L3 : </a:t>
              </a:r>
              <a:r>
                <a:rPr lang="fr-FR" sz="1200" dirty="0" err="1">
                  <a:solidFill>
                    <a:srgbClr val="007698"/>
                  </a:solidFill>
                  <a:latin typeface="Gill Sans MT" panose="020B0502020104020203"/>
                  <a:ea typeface="Calibri" panose="020F0502020204030204" pitchFamily="34" charset="0"/>
                  <a:cs typeface="Times New Roman" panose="02020603050405020304" pitchFamily="18" charset="0"/>
                </a:rPr>
                <a:t>qté</a:t>
              </a:r>
              <a:r>
                <a:rPr lang="fr-FR" sz="1200" dirty="0">
                  <a:solidFill>
                    <a:srgbClr val="007698"/>
                  </a:solidFill>
                  <a:latin typeface="Gill Sans MT" panose="020B0502020104020203"/>
                  <a:ea typeface="Calibri" panose="020F0502020204030204" pitchFamily="34" charset="0"/>
                  <a:cs typeface="Times New Roman" panose="02020603050405020304" pitchFamily="18" charset="0"/>
                </a:rPr>
                <a:t> par cas =30 CD</a:t>
              </a:r>
            </a:p>
          </p:txBody>
        </p:sp>
        <p:cxnSp>
          <p:nvCxnSpPr>
            <p:cNvPr id="42" name="Straight Arrow Connector 41"/>
            <p:cNvCxnSpPr>
              <a:cxnSpLocks/>
              <a:stCxn id="37" idx="2"/>
              <a:endCxn id="39" idx="0"/>
            </p:cNvCxnSpPr>
            <p:nvPr/>
          </p:nvCxnSpPr>
          <p:spPr>
            <a:xfrm>
              <a:off x="4985182" y="5206060"/>
              <a:ext cx="0" cy="165511"/>
            </a:xfrm>
            <a:prstGeom prst="straightConnector1">
              <a:avLst/>
            </a:prstGeom>
            <a:ln w="19050">
              <a:solidFill>
                <a:schemeClr val="tx1">
                  <a:lumMod val="65000"/>
                  <a:lumOff val="3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45" name="Straight Arrow Connector 44"/>
            <p:cNvCxnSpPr>
              <a:cxnSpLocks/>
              <a:stCxn id="62" idx="2"/>
              <a:endCxn id="37" idx="0"/>
            </p:cNvCxnSpPr>
            <p:nvPr/>
          </p:nvCxnSpPr>
          <p:spPr>
            <a:xfrm>
              <a:off x="4985182" y="4067137"/>
              <a:ext cx="0" cy="15619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28">
              <a:extLst>
                <a:ext uri="{FF2B5EF4-FFF2-40B4-BE49-F238E27FC236}">
                  <a16:creationId xmlns:a16="http://schemas.microsoft.com/office/drawing/2014/main" id="{C92305CB-1495-4A7F-B244-3A465CBEC025}"/>
                </a:ext>
              </a:extLst>
            </p:cNvPr>
            <p:cNvCxnSpPr>
              <a:cxnSpLocks/>
              <a:stCxn id="36" idx="2"/>
              <a:endCxn id="35" idx="0"/>
            </p:cNvCxnSpPr>
            <p:nvPr/>
          </p:nvCxnSpPr>
          <p:spPr>
            <a:xfrm rot="16200000" flipH="1">
              <a:off x="2489266" y="6416705"/>
              <a:ext cx="324988" cy="1554480"/>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47" name="Connector: Elbow 28">
              <a:extLst>
                <a:ext uri="{FF2B5EF4-FFF2-40B4-BE49-F238E27FC236}">
                  <a16:creationId xmlns:a16="http://schemas.microsoft.com/office/drawing/2014/main" id="{C92305CB-1495-4A7F-B244-3A465CBEC025}"/>
                </a:ext>
              </a:extLst>
            </p:cNvPr>
            <p:cNvCxnSpPr>
              <a:cxnSpLocks/>
              <a:stCxn id="39" idx="2"/>
              <a:endCxn id="35" idx="0"/>
            </p:cNvCxnSpPr>
            <p:nvPr/>
          </p:nvCxnSpPr>
          <p:spPr>
            <a:xfrm rot="5400000">
              <a:off x="4044597" y="6415854"/>
              <a:ext cx="324988" cy="1556182"/>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sp>
          <p:nvSpPr>
            <p:cNvPr id="31" name="Rounded Rectangle 90">
              <a:extLst>
                <a:ext uri="{FF2B5EF4-FFF2-40B4-BE49-F238E27FC236}">
                  <a16:creationId xmlns:a16="http://schemas.microsoft.com/office/drawing/2014/main" id="{5EDA67CD-5CAB-4197-8338-C36ECB7C4807}"/>
                </a:ext>
              </a:extLst>
            </p:cNvPr>
            <p:cNvSpPr/>
            <p:nvPr/>
          </p:nvSpPr>
          <p:spPr>
            <a:xfrm>
              <a:off x="411480" y="2123256"/>
              <a:ext cx="6035040" cy="52860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pPr>
              <a:r>
                <a:rPr lang="fr-FR" sz="1200" dirty="0">
                  <a:solidFill>
                    <a:schemeClr val="tx1"/>
                  </a:solidFill>
                  <a:ea typeface="Calibri" panose="020F0502020204030204" pitchFamily="34" charset="0"/>
                  <a:cs typeface="Times New Roman" panose="02020603050405020304" pitchFamily="18" charset="0"/>
                </a:rPr>
                <a:t>E : Nb de cas de pneumonie chez les enfants de 2-59 mois traités par niveau de soins </a:t>
              </a:r>
            </a:p>
            <a:p>
              <a:pPr algn="ctr">
                <a:lnSpc>
                  <a:spcPct val="106000"/>
                </a:lnSpc>
              </a:pPr>
              <a:r>
                <a:rPr lang="fr-FR" sz="1200" dirty="0">
                  <a:solidFill>
                    <a:schemeClr val="accent4"/>
                  </a:solidFill>
                  <a:ea typeface="Calibri" panose="020F0502020204030204" pitchFamily="34" charset="0"/>
                  <a:cs typeface="Times New Roman" panose="02020603050405020304" pitchFamily="18" charset="0"/>
                </a:rPr>
                <a:t>E1 : Nb d’enfants traités au niveau communautaire (par des ASC)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traités au niveau communautaire ;</a:t>
              </a:r>
            </a:p>
            <a:p>
              <a:pPr algn="ctr">
                <a:lnSpc>
                  <a:spcPct val="106000"/>
                </a:lnSpc>
              </a:pPr>
              <a:r>
                <a:rPr lang="fr-FR" sz="1200" dirty="0">
                  <a:solidFill>
                    <a:schemeClr val="accent4"/>
                  </a:solidFill>
                  <a:ea typeface="Calibri" panose="020F0502020204030204" pitchFamily="34" charset="0"/>
                  <a:cs typeface="Times New Roman" panose="02020603050405020304" pitchFamily="18" charset="0"/>
                </a:rPr>
                <a:t>E2 : Nb d’enfants traités dans des ES publics de 1er niveau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traités dans des ES publics ;</a:t>
              </a:r>
            </a:p>
          </p:txBody>
        </p:sp>
        <p:cxnSp>
          <p:nvCxnSpPr>
            <p:cNvPr id="50" name="Straight Arrow Connector 49">
              <a:extLst>
                <a:ext uri="{FF2B5EF4-FFF2-40B4-BE49-F238E27FC236}">
                  <a16:creationId xmlns:a16="http://schemas.microsoft.com/office/drawing/2014/main" id="{6DCC0628-A376-40FD-9D65-CD39C550C4B5}"/>
                </a:ext>
              </a:extLst>
            </p:cNvPr>
            <p:cNvCxnSpPr>
              <a:cxnSpLocks/>
              <a:stCxn id="90" idx="2"/>
              <a:endCxn id="31" idx="0"/>
            </p:cNvCxnSpPr>
            <p:nvPr/>
          </p:nvCxnSpPr>
          <p:spPr>
            <a:xfrm>
              <a:off x="3429000" y="1945689"/>
              <a:ext cx="0" cy="17756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TextBox 31">
            <a:extLst>
              <a:ext uri="{FF2B5EF4-FFF2-40B4-BE49-F238E27FC236}">
                <a16:creationId xmlns:a16="http://schemas.microsoft.com/office/drawing/2014/main" id="{8F262C91-0508-9A09-3361-1F791D7F6434}"/>
              </a:ext>
            </a:extLst>
          </p:cNvPr>
          <p:cNvSpPr txBox="1"/>
          <p:nvPr/>
        </p:nvSpPr>
        <p:spPr>
          <a:xfrm>
            <a:off x="493085" y="482598"/>
            <a:ext cx="6707784"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 l’amoxicilline utilisée pour traiter les pneumonies non sévères chez les enfants de 2-59 mois, basé sur la méthode de morbidité (version simplifiée)</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086787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6BD2BC28-3097-EEF3-8814-A28904B10933}"/>
              </a:ext>
            </a:extLst>
          </p:cNvPr>
          <p:cNvSpPr txBox="1"/>
          <p:nvPr/>
        </p:nvSpPr>
        <p:spPr>
          <a:xfrm>
            <a:off x="281519" y="241777"/>
            <a:ext cx="5994000" cy="553998"/>
          </a:xfrm>
          <a:prstGeom prst="rect">
            <a:avLst/>
          </a:prstGeom>
          <a:noFill/>
        </p:spPr>
        <p:txBody>
          <a:bodyPr wrap="square" lIns="68580" tIns="68580" rIns="68580" bIns="68580">
            <a:spAutoFit/>
          </a:bodyPr>
          <a:lstStyle/>
          <a:p>
            <a:pPr>
              <a:spcAft>
                <a:spcPts val="900"/>
              </a:spcAft>
            </a:pPr>
            <a:r>
              <a:rPr lang="fr-FR" sz="1350" b="1" dirty="0">
                <a:solidFill>
                  <a:srgbClr val="595959"/>
                </a:solidFill>
                <a:ea typeface="MS Mincho" panose="02020609040205080304" pitchFamily="49" charset="-128"/>
                <a:cs typeface="Arial" panose="020B0604020202020204" pitchFamily="34" charset="0"/>
              </a:rPr>
              <a:t>Algorithme de prévision des produits utilisés pour traiter la diarrhée chez les enfants de moins de 5 ans, basé sur la méthode de morbidité</a:t>
            </a:r>
            <a:endParaRPr lang="en-US" sz="1350" b="1" dirty="0">
              <a:solidFill>
                <a:srgbClr val="595959"/>
              </a:solidFill>
              <a:ea typeface="MS Mincho" panose="02020609040205080304" pitchFamily="49" charset="-128"/>
              <a:cs typeface="Arial" panose="020B0604020202020204" pitchFamily="34" charset="0"/>
            </a:endParaRPr>
          </a:p>
        </p:txBody>
      </p:sp>
      <p:grpSp>
        <p:nvGrpSpPr>
          <p:cNvPr id="312" name="Group 311">
            <a:extLst>
              <a:ext uri="{FF2B5EF4-FFF2-40B4-BE49-F238E27FC236}">
                <a16:creationId xmlns:a16="http://schemas.microsoft.com/office/drawing/2014/main" id="{3AE63D16-D595-740A-5FB1-8A60FFD9CC5E}"/>
              </a:ext>
            </a:extLst>
          </p:cNvPr>
          <p:cNvGrpSpPr/>
          <p:nvPr/>
        </p:nvGrpSpPr>
        <p:grpSpPr>
          <a:xfrm>
            <a:off x="5478729" y="341253"/>
            <a:ext cx="12361748" cy="13033493"/>
            <a:chOff x="-470781" y="-325543"/>
            <a:chExt cx="8241165" cy="9680584"/>
          </a:xfrm>
        </p:grpSpPr>
        <p:cxnSp>
          <p:nvCxnSpPr>
            <p:cNvPr id="47" name="Connector: Elbow 28">
              <a:extLst>
                <a:ext uri="{FF2B5EF4-FFF2-40B4-BE49-F238E27FC236}">
                  <a16:creationId xmlns:a16="http://schemas.microsoft.com/office/drawing/2014/main" id="{C92305CB-1495-4A7F-B244-3A465CBEC025}"/>
                </a:ext>
              </a:extLst>
            </p:cNvPr>
            <p:cNvCxnSpPr>
              <a:cxnSpLocks/>
              <a:stCxn id="54" idx="2"/>
              <a:endCxn id="162" idx="0"/>
            </p:cNvCxnSpPr>
            <p:nvPr/>
          </p:nvCxnSpPr>
          <p:spPr>
            <a:xfrm rot="5400000">
              <a:off x="1937177" y="1053216"/>
              <a:ext cx="317575" cy="2678773"/>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sp>
          <p:nvSpPr>
            <p:cNvPr id="50" name="Rounded Rectangle 49"/>
            <p:cNvSpPr/>
            <p:nvPr/>
          </p:nvSpPr>
          <p:spPr>
            <a:xfrm>
              <a:off x="2546105" y="-325543"/>
              <a:ext cx="1765790" cy="238552"/>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spcAft>
                  <a:spcPts val="900"/>
                </a:spcAft>
              </a:pPr>
              <a:r>
                <a:rPr lang="fr-FR" sz="1200" dirty="0">
                  <a:solidFill>
                    <a:srgbClr val="000000"/>
                  </a:solidFill>
                  <a:ea typeface="Calibri" panose="020F0502020204030204" pitchFamily="34" charset="0"/>
                  <a:cs typeface="Times New Roman" panose="02020603050405020304" pitchFamily="18" charset="0"/>
                </a:rPr>
                <a:t>A : Population totale</a:t>
              </a:r>
            </a:p>
          </p:txBody>
        </p:sp>
        <p:sp>
          <p:nvSpPr>
            <p:cNvPr id="51" name="Rounded Rectangle 50"/>
            <p:cNvSpPr/>
            <p:nvPr/>
          </p:nvSpPr>
          <p:spPr>
            <a:xfrm>
              <a:off x="1431000" y="79339"/>
              <a:ext cx="3996000" cy="240870"/>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spcAft>
                  <a:spcPts val="900"/>
                </a:spcAft>
              </a:pPr>
              <a:r>
                <a:rPr lang="fr-FR" sz="1200" dirty="0">
                  <a:solidFill>
                    <a:srgbClr val="000000"/>
                  </a:solidFill>
                  <a:ea typeface="Calibri" panose="020F0502020204030204" pitchFamily="34" charset="0"/>
                  <a:cs typeface="Times New Roman" panose="02020603050405020304" pitchFamily="18" charset="0"/>
                </a:rPr>
                <a:t>B : Population totale d’enfants de moins de 5 ans </a:t>
              </a:r>
              <a:r>
                <a:rPr lang="fr-FR" sz="1200" dirty="0">
                  <a:solidFill>
                    <a:schemeClr val="accent4"/>
                  </a:solidFill>
                  <a:ea typeface="Calibri" panose="020F0502020204030204" pitchFamily="34" charset="0"/>
                  <a:cs typeface="Times New Roman" panose="02020603050405020304" pitchFamily="18" charset="0"/>
                </a:rPr>
                <a:t>= A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de &lt;5 ans </a:t>
              </a:r>
            </a:p>
          </p:txBody>
        </p:sp>
        <p:sp>
          <p:nvSpPr>
            <p:cNvPr id="52" name="Rounded Rectangle 51"/>
            <p:cNvSpPr/>
            <p:nvPr/>
          </p:nvSpPr>
          <p:spPr>
            <a:xfrm>
              <a:off x="1107000" y="486644"/>
              <a:ext cx="4644000" cy="23982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900"/>
                </a:spcAft>
              </a:pPr>
              <a:r>
                <a:rPr lang="fr-FR" sz="1200" dirty="0">
                  <a:solidFill>
                    <a:srgbClr val="000000"/>
                  </a:solidFill>
                  <a:ea typeface="Calibri" panose="020F0502020204030204" pitchFamily="34" charset="0"/>
                  <a:cs typeface="Times New Roman" panose="02020603050405020304" pitchFamily="18" charset="0"/>
                </a:rPr>
                <a:t>C : Nb de cas de diarrhée chez les enfants de moins de 5 ans </a:t>
              </a:r>
              <a:r>
                <a:rPr lang="fr-FR" sz="1200" dirty="0">
                  <a:solidFill>
                    <a:schemeClr val="accent4"/>
                  </a:solidFill>
                  <a:ea typeface="Calibri" panose="020F0502020204030204" pitchFamily="34" charset="0"/>
                  <a:cs typeface="Times New Roman" panose="02020603050405020304" pitchFamily="18" charset="0"/>
                </a:rPr>
                <a:t>= B </a:t>
              </a:r>
              <a:r>
                <a:rPr lang="fr-FR" sz="1200" dirty="0">
                  <a:solidFill>
                    <a:schemeClr val="accent4"/>
                  </a:solidFill>
                  <a:ea typeface="Calibri" panose="020F0502020204030204" pitchFamily="34" charset="0"/>
                  <a:cs typeface="Calibri" panose="020F0502020204030204" pitchFamily="34" charset="0"/>
                </a:rPr>
                <a:t>× i</a:t>
              </a:r>
              <a:r>
                <a:rPr lang="fr-FR" sz="1200" dirty="0">
                  <a:solidFill>
                    <a:schemeClr val="accent4"/>
                  </a:solidFill>
                  <a:ea typeface="Calibri" panose="020F0502020204030204" pitchFamily="34" charset="0"/>
                  <a:cs typeface="Times New Roman" panose="02020603050405020304" pitchFamily="18" charset="0"/>
                </a:rPr>
                <a:t>ncidence de la diarrhée</a:t>
              </a:r>
            </a:p>
          </p:txBody>
        </p:sp>
        <p:sp>
          <p:nvSpPr>
            <p:cNvPr id="53" name="Rounded Rectangle 52"/>
            <p:cNvSpPr/>
            <p:nvPr/>
          </p:nvSpPr>
          <p:spPr>
            <a:xfrm>
              <a:off x="225000" y="897568"/>
              <a:ext cx="6408000" cy="384219"/>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900"/>
                </a:spcAft>
              </a:pPr>
              <a:r>
                <a:rPr lang="fr-FR" sz="1200" dirty="0">
                  <a:solidFill>
                    <a:schemeClr val="tx1"/>
                  </a:solidFill>
                  <a:ea typeface="Calibri" panose="020F0502020204030204" pitchFamily="34" charset="0"/>
                  <a:cs typeface="Times New Roman" panose="02020603050405020304" pitchFamily="18" charset="0"/>
                </a:rPr>
                <a:t>D : Nb de cas de diarrhée chez les enfants de moins de 5 ans traités dans des services de santé publique, y compris par des ASC</a:t>
              </a:r>
              <a:br>
                <a:rPr lang="fr-FR" sz="1200" dirty="0">
                  <a:solidFill>
                    <a:schemeClr val="tx1"/>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C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traités dans des services du secteur public</a:t>
              </a:r>
            </a:p>
          </p:txBody>
        </p:sp>
        <p:sp>
          <p:nvSpPr>
            <p:cNvPr id="54" name="Rounded Rectangle 53"/>
            <p:cNvSpPr/>
            <p:nvPr/>
          </p:nvSpPr>
          <p:spPr>
            <a:xfrm>
              <a:off x="447351" y="1475688"/>
              <a:ext cx="5976000" cy="75812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900"/>
                </a:spcAft>
              </a:pPr>
              <a:r>
                <a:rPr lang="fr-FR" sz="1200" dirty="0">
                  <a:solidFill>
                    <a:schemeClr val="tx1"/>
                  </a:solidFill>
                  <a:ea typeface="Calibri" panose="020F0502020204030204" pitchFamily="34" charset="0"/>
                  <a:cs typeface="Times New Roman" panose="02020603050405020304" pitchFamily="18" charset="0"/>
                </a:rPr>
                <a:t>E : Nb de cas de diarrhée chez les enfants de moins de 5 ans traités par niveau de soins </a:t>
              </a:r>
            </a:p>
            <a:p>
              <a:pPr algn="ctr">
                <a:lnSpc>
                  <a:spcPct val="106000"/>
                </a:lnSpc>
                <a:spcAft>
                  <a:spcPts val="900"/>
                </a:spcAft>
              </a:pPr>
              <a:r>
                <a:rPr lang="fr-FR" sz="1200" dirty="0">
                  <a:solidFill>
                    <a:schemeClr val="accent4"/>
                  </a:solidFill>
                  <a:ea typeface="Calibri" panose="020F0502020204030204" pitchFamily="34" charset="0"/>
                  <a:cs typeface="Times New Roman" panose="02020603050405020304" pitchFamily="18" charset="0"/>
                </a:rPr>
                <a:t>E1 : Nb d’enfants traités au niveau communautaire (par des ASC)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d’enfants traités au niveau communautaire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E2 : Nb de cas traités dans des ES publics de 1er niveau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traités dans des ES publics de 1er niveau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E3 : Nb de cas traités dans des hôpitaux publics = D </a:t>
              </a:r>
              <a:r>
                <a:rPr lang="fr-FR" sz="1200" dirty="0">
                  <a:solidFill>
                    <a:schemeClr val="accent4"/>
                  </a:solidFill>
                  <a:ea typeface="Calibri" panose="020F0502020204030204" pitchFamily="34" charset="0"/>
                  <a:cs typeface="Calibri" panose="020F0502020204030204" pitchFamily="34" charset="0"/>
                </a:rPr>
                <a:t>×</a:t>
              </a:r>
              <a:r>
                <a:rPr lang="fr-FR" sz="1200" dirty="0">
                  <a:solidFill>
                    <a:schemeClr val="accent4"/>
                  </a:solidFill>
                  <a:ea typeface="Calibri" panose="020F0502020204030204" pitchFamily="34" charset="0"/>
                  <a:cs typeface="Times New Roman" panose="02020603050405020304" pitchFamily="18" charset="0"/>
                </a:rPr>
                <a:t> % de cas traités dans des hôpitaux publics</a:t>
              </a:r>
            </a:p>
          </p:txBody>
        </p:sp>
        <p:cxnSp>
          <p:nvCxnSpPr>
            <p:cNvPr id="55" name="Straight Arrow Connector 54"/>
            <p:cNvCxnSpPr>
              <a:cxnSpLocks/>
              <a:stCxn id="50" idx="2"/>
              <a:endCxn id="51" idx="0"/>
            </p:cNvCxnSpPr>
            <p:nvPr/>
          </p:nvCxnSpPr>
          <p:spPr>
            <a:xfrm>
              <a:off x="3429000" y="-86991"/>
              <a:ext cx="0" cy="16633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a:stCxn id="51" idx="2"/>
              <a:endCxn id="52" idx="0"/>
            </p:cNvCxnSpPr>
            <p:nvPr/>
          </p:nvCxnSpPr>
          <p:spPr>
            <a:xfrm>
              <a:off x="3429000" y="320209"/>
              <a:ext cx="0" cy="166435"/>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cxnSpLocks/>
              <a:stCxn id="53" idx="2"/>
              <a:endCxn id="54" idx="0"/>
            </p:cNvCxnSpPr>
            <p:nvPr/>
          </p:nvCxnSpPr>
          <p:spPr>
            <a:xfrm>
              <a:off x="3429000" y="1281788"/>
              <a:ext cx="6351" cy="193901"/>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a:stCxn id="52" idx="2"/>
              <a:endCxn id="53" idx="0"/>
            </p:cNvCxnSpPr>
            <p:nvPr/>
          </p:nvCxnSpPr>
          <p:spPr>
            <a:xfrm>
              <a:off x="3429000" y="726474"/>
              <a:ext cx="0" cy="171095"/>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2" name="Rounded Rectangle 161"/>
            <p:cNvSpPr/>
            <p:nvPr/>
          </p:nvSpPr>
          <p:spPr>
            <a:xfrm>
              <a:off x="-470781" y="2551391"/>
              <a:ext cx="2454717" cy="1005840"/>
            </a:xfrm>
            <a:prstGeom prst="roundRect">
              <a:avLst>
                <a:gd name="adj" fmla="val 9033"/>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rPr>
                <a:t>F : Nb de cas de diarrhées chez les </a:t>
              </a:r>
              <a:br>
                <a:rPr lang="fr-FR" sz="1200" dirty="0">
                  <a:solidFill>
                    <a:schemeClr val="tx1"/>
                  </a:solidFill>
                </a:rPr>
              </a:br>
              <a:r>
                <a:rPr lang="fr-FR" sz="1200" dirty="0">
                  <a:solidFill>
                    <a:schemeClr val="tx1"/>
                  </a:solidFill>
                </a:rPr>
                <a:t>enfants de moins de 5 ans traités par </a:t>
              </a:r>
              <a:br>
                <a:rPr lang="fr-FR" sz="1200" dirty="0">
                  <a:solidFill>
                    <a:schemeClr val="tx1"/>
                  </a:solidFill>
                </a:rPr>
              </a:br>
              <a:r>
                <a:rPr lang="fr-FR" sz="1200" dirty="0">
                  <a:solidFill>
                    <a:schemeClr val="tx1"/>
                  </a:solidFill>
                </a:rPr>
                <a:t>type au niveau communautaire*</a:t>
              </a:r>
            </a:p>
            <a:p>
              <a:pPr algn="ctr">
                <a:spcAft>
                  <a:spcPts val="900"/>
                </a:spcAft>
              </a:pPr>
              <a:r>
                <a:rPr lang="fr-FR" sz="1200" dirty="0">
                  <a:solidFill>
                    <a:schemeClr val="accent4"/>
                  </a:solidFill>
                </a:rPr>
                <a:t>F : Nb de cas de diarrhée non sévère sans sang = E1 × % de diarrhée non sévère sans sang traités</a:t>
              </a:r>
            </a:p>
          </p:txBody>
        </p:sp>
        <p:sp>
          <p:nvSpPr>
            <p:cNvPr id="163" name="Rounded Rectangle 162"/>
            <p:cNvSpPr/>
            <p:nvPr/>
          </p:nvSpPr>
          <p:spPr>
            <a:xfrm>
              <a:off x="2200911" y="2551391"/>
              <a:ext cx="2468880" cy="1005840"/>
            </a:xfrm>
            <a:prstGeom prst="roundRect">
              <a:avLst>
                <a:gd name="adj" fmla="val 930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spc="-30" dirty="0">
                  <a:solidFill>
                    <a:schemeClr val="tx1"/>
                  </a:solidFill>
                </a:rPr>
                <a:t>G : Nb de cas de diarrhée chez les enfants de moins de 5 ans traités par type dans des ES publics de 1er niveau*</a:t>
              </a:r>
            </a:p>
            <a:p>
              <a:pPr algn="ctr">
                <a:spcAft>
                  <a:spcPts val="900"/>
                </a:spcAft>
              </a:pPr>
              <a:r>
                <a:rPr lang="fr-FR" sz="1200" spc="-30" dirty="0">
                  <a:solidFill>
                    <a:schemeClr val="accent4"/>
                  </a:solidFill>
                </a:rPr>
                <a:t>G : Nb de cas de diarrhée non sévère </a:t>
              </a:r>
              <a:br>
                <a:rPr lang="fr-FR" sz="1200" spc="-30" dirty="0">
                  <a:solidFill>
                    <a:schemeClr val="accent4"/>
                  </a:solidFill>
                </a:rPr>
              </a:br>
              <a:r>
                <a:rPr lang="fr-FR" sz="1200" spc="-30" dirty="0">
                  <a:solidFill>
                    <a:schemeClr val="accent4"/>
                  </a:solidFill>
                </a:rPr>
                <a:t>= E2 × % de cas de diarrhée non sévère traités  </a:t>
              </a:r>
            </a:p>
          </p:txBody>
        </p:sp>
        <p:sp>
          <p:nvSpPr>
            <p:cNvPr id="164" name="Rounded Rectangle 163"/>
            <p:cNvSpPr/>
            <p:nvPr/>
          </p:nvSpPr>
          <p:spPr>
            <a:xfrm>
              <a:off x="4844304" y="2551391"/>
              <a:ext cx="2926080" cy="1005840"/>
            </a:xfrm>
            <a:prstGeom prst="roundRect">
              <a:avLst>
                <a:gd name="adj" fmla="val 10355"/>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noAutofit/>
            </a:bodyPr>
            <a:lstStyle/>
            <a:p>
              <a:pPr algn="ctr">
                <a:spcAft>
                  <a:spcPts val="900"/>
                </a:spcAft>
              </a:pPr>
              <a:r>
                <a:rPr lang="fr-FR" sz="1200" spc="-30" dirty="0">
                  <a:solidFill>
                    <a:schemeClr val="tx1"/>
                  </a:solidFill>
                </a:rPr>
                <a:t>H : Nb de cas de diarrhée chez les enfants de moins de</a:t>
              </a:r>
              <a:br>
                <a:rPr lang="fr-FR" sz="1200" spc="-30" dirty="0">
                  <a:solidFill>
                    <a:schemeClr val="tx1"/>
                  </a:solidFill>
                </a:rPr>
              </a:br>
              <a:r>
                <a:rPr lang="fr-FR" sz="1200" spc="-30" dirty="0">
                  <a:solidFill>
                    <a:schemeClr val="tx1"/>
                  </a:solidFill>
                </a:rPr>
                <a:t>5 ans traités par type dans les hôpitaux publics*</a:t>
              </a:r>
              <a:br>
                <a:rPr lang="fr-FR" sz="1200" spc="-30" dirty="0">
                  <a:solidFill>
                    <a:schemeClr val="tx1"/>
                  </a:solidFill>
                </a:rPr>
              </a:br>
              <a:r>
                <a:rPr lang="fr-FR" sz="1200" spc="-30" dirty="0">
                  <a:solidFill>
                    <a:schemeClr val="accent4"/>
                  </a:solidFill>
                </a:rPr>
                <a:t>H1 : Nb de de cas de diarrhée non sévère </a:t>
              </a:r>
              <a:br>
                <a:rPr lang="fr-FR" sz="1200" spc="-30" dirty="0">
                  <a:solidFill>
                    <a:schemeClr val="accent4"/>
                  </a:solidFill>
                </a:rPr>
              </a:br>
              <a:r>
                <a:rPr lang="fr-FR" sz="1200" spc="-30" dirty="0">
                  <a:solidFill>
                    <a:schemeClr val="accent4"/>
                  </a:solidFill>
                </a:rPr>
                <a:t>= E3 × % de cas de diarrhée non sévère traités ;</a:t>
              </a:r>
              <a:br>
                <a:rPr lang="fr-FR" sz="1200" spc="-30" dirty="0">
                  <a:solidFill>
                    <a:schemeClr val="accent4"/>
                  </a:solidFill>
                </a:rPr>
              </a:br>
              <a:r>
                <a:rPr lang="fr-FR" sz="1200" spc="-30" dirty="0">
                  <a:solidFill>
                    <a:schemeClr val="accent4"/>
                  </a:solidFill>
                </a:rPr>
                <a:t> H2 : Nb de diarrhée sévère </a:t>
              </a:r>
              <a:br>
                <a:rPr lang="fr-FR" sz="1200" spc="-30" dirty="0">
                  <a:solidFill>
                    <a:schemeClr val="accent4"/>
                  </a:solidFill>
                </a:rPr>
              </a:br>
              <a:r>
                <a:rPr lang="fr-FR" sz="1200" spc="-30" dirty="0">
                  <a:solidFill>
                    <a:schemeClr val="accent4"/>
                  </a:solidFill>
                </a:rPr>
                <a:t>= E3 × % de cas diarrhée sévère traités</a:t>
              </a:r>
            </a:p>
          </p:txBody>
        </p:sp>
        <p:cxnSp>
          <p:nvCxnSpPr>
            <p:cNvPr id="238" name="Straight Arrow Connector 237"/>
            <p:cNvCxnSpPr>
              <a:cxnSpLocks/>
              <a:stCxn id="162" idx="2"/>
              <a:endCxn id="39" idx="0"/>
            </p:cNvCxnSpPr>
            <p:nvPr/>
          </p:nvCxnSpPr>
          <p:spPr>
            <a:xfrm>
              <a:off x="756578" y="3557231"/>
              <a:ext cx="0" cy="13044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0" name="Straight Arrow Connector 239"/>
            <p:cNvCxnSpPr>
              <a:cxnSpLocks/>
              <a:stCxn id="164" idx="2"/>
              <a:endCxn id="43" idx="0"/>
            </p:cNvCxnSpPr>
            <p:nvPr/>
          </p:nvCxnSpPr>
          <p:spPr>
            <a:xfrm>
              <a:off x="6307344" y="3557231"/>
              <a:ext cx="0" cy="13462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2200911" y="3687677"/>
              <a:ext cx="2468880" cy="2568682"/>
            </a:xfrm>
            <a:prstGeom prst="roundRect">
              <a:avLst>
                <a:gd name="adj" fmla="val 5935"/>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spc="-30" dirty="0">
                  <a:solidFill>
                    <a:schemeClr val="tx1"/>
                  </a:solidFill>
                </a:rPr>
                <a:t>J : Nb de cas de diarrhée chez les enfants de moins de 5 ans traités selon un schéma spécifique dans les ES publics de 1er niveau</a:t>
              </a:r>
            </a:p>
            <a:p>
              <a:pPr algn="ctr">
                <a:spcAft>
                  <a:spcPts val="900"/>
                </a:spcAft>
              </a:pPr>
              <a:r>
                <a:rPr lang="fr-FR" sz="1200" spc="-30" dirty="0">
                  <a:solidFill>
                    <a:schemeClr val="accent4"/>
                  </a:solidFill>
                </a:rPr>
                <a:t>J1 : Nb de cas de diarrhée non sévère sans sang traités avec des SRO pendant 2 jours et du zinc pendant 10 jours</a:t>
              </a:r>
              <a:br>
                <a:rPr lang="fr-FR" sz="1200" spc="-30" dirty="0">
                  <a:solidFill>
                    <a:schemeClr val="accent4"/>
                  </a:solidFill>
                </a:rPr>
              </a:br>
              <a:r>
                <a:rPr lang="fr-FR" sz="1200" spc="-30" dirty="0">
                  <a:solidFill>
                    <a:schemeClr val="accent4"/>
                  </a:solidFill>
                </a:rPr>
                <a:t>= G × % de cas de diarrhée traités selon le schéma ;</a:t>
              </a:r>
              <a:br>
                <a:rPr lang="fr-FR" sz="1200" spc="-30" dirty="0">
                  <a:solidFill>
                    <a:schemeClr val="accent4"/>
                  </a:solidFill>
                </a:rPr>
              </a:br>
              <a:r>
                <a:rPr lang="fr-FR" sz="1200" spc="-30" dirty="0">
                  <a:solidFill>
                    <a:schemeClr val="accent4"/>
                  </a:solidFill>
                </a:rPr>
                <a:t>J2 : Nb de cas de diarrhée non sévère avec sang traités avec des SRO pendant 2 jours, du zinc pendant 10 jours et de la ciprofloxacine pendant 3 jours ou du métronidazole pendant 5 jours = G × % de cas traités selon le schéma</a:t>
              </a:r>
            </a:p>
          </p:txBody>
        </p:sp>
        <p:sp>
          <p:nvSpPr>
            <p:cNvPr id="39" name="Rounded Rectangle 38"/>
            <p:cNvSpPr/>
            <p:nvPr/>
          </p:nvSpPr>
          <p:spPr>
            <a:xfrm>
              <a:off x="-470781" y="3687677"/>
              <a:ext cx="2454718" cy="2568682"/>
            </a:xfrm>
            <a:prstGeom prst="roundRect">
              <a:avLst>
                <a:gd name="adj" fmla="val 7234"/>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rPr>
                <a:t>I : Nb de cas de diarrhée chez les enfants de moins de 5 ans traités selon un schéma spécifique au niveau communautaire</a:t>
              </a:r>
            </a:p>
            <a:p>
              <a:pPr algn="ctr">
                <a:spcAft>
                  <a:spcPts val="900"/>
                </a:spcAft>
              </a:pPr>
              <a:r>
                <a:rPr lang="fr-FR" sz="1200" dirty="0">
                  <a:solidFill>
                    <a:schemeClr val="accent4"/>
                  </a:solidFill>
                </a:rPr>
                <a:t>I : Nb de cas de diarrhée non sévère sans sang traités avec des SRO pendant 2 jours et du zinc pendant 10 jours </a:t>
              </a:r>
              <a:br>
                <a:rPr lang="fr-FR" sz="1200" dirty="0">
                  <a:solidFill>
                    <a:schemeClr val="accent4"/>
                  </a:solidFill>
                </a:rPr>
              </a:br>
              <a:r>
                <a:rPr lang="fr-FR" sz="1200" dirty="0">
                  <a:solidFill>
                    <a:schemeClr val="accent4"/>
                  </a:solidFill>
                </a:rPr>
                <a:t>= F × % de cas ayant reçu le schéma</a:t>
              </a:r>
            </a:p>
          </p:txBody>
        </p:sp>
        <p:sp>
          <p:nvSpPr>
            <p:cNvPr id="41" name="Rounded Rectangle 40"/>
            <p:cNvSpPr/>
            <p:nvPr/>
          </p:nvSpPr>
          <p:spPr>
            <a:xfrm>
              <a:off x="99097" y="8539850"/>
              <a:ext cx="6672508" cy="815191"/>
            </a:xfrm>
            <a:prstGeom prst="roundRect">
              <a:avLst>
                <a:gd name="adj" fmla="val 6615"/>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dirty="0">
                  <a:solidFill>
                    <a:schemeClr val="tx1"/>
                  </a:solidFill>
                </a:rPr>
                <a:t>S : Quantité de chaque médicament nécessaire pour traiter les cas de diarrhée chez des enfants de moins de 5 ans dans le secteur public</a:t>
              </a:r>
              <a:br>
                <a:rPr lang="fr-FR" sz="1200" dirty="0">
                  <a:solidFill>
                    <a:schemeClr val="tx1"/>
                  </a:solidFill>
                </a:rPr>
              </a:br>
              <a:r>
                <a:rPr lang="fr-FR" sz="1200" dirty="0">
                  <a:solidFill>
                    <a:schemeClr val="accent4"/>
                  </a:solidFill>
                </a:rPr>
                <a:t>= Services communautaires (N) + ES publics de 1</a:t>
              </a:r>
              <a:r>
                <a:rPr lang="fr-FR" sz="1200" baseline="30000" dirty="0">
                  <a:solidFill>
                    <a:schemeClr val="accent4"/>
                  </a:solidFill>
                </a:rPr>
                <a:t>er</a:t>
              </a:r>
              <a:r>
                <a:rPr lang="fr-FR" sz="1200" dirty="0">
                  <a:solidFill>
                    <a:schemeClr val="accent4"/>
                  </a:solidFill>
                </a:rPr>
                <a:t> niveau (P) + Hôpitaux publics (R)</a:t>
              </a:r>
            </a:p>
            <a:p>
              <a:pPr algn="ctr">
                <a:spcAft>
                  <a:spcPts val="900"/>
                </a:spcAft>
              </a:pPr>
              <a:r>
                <a:rPr lang="fr-FR" sz="1200" b="1" dirty="0">
                  <a:solidFill>
                    <a:schemeClr val="accent4"/>
                  </a:solidFill>
                </a:rPr>
                <a:t>S1 : SRO à basse </a:t>
              </a:r>
              <a:r>
                <a:rPr lang="fr-FR" sz="1200" b="1" dirty="0" err="1">
                  <a:solidFill>
                    <a:schemeClr val="accent4"/>
                  </a:solidFill>
                </a:rPr>
                <a:t>osm</a:t>
              </a:r>
              <a:r>
                <a:rPr lang="fr-FR" sz="1200" b="1" dirty="0">
                  <a:solidFill>
                    <a:schemeClr val="accent4"/>
                  </a:solidFill>
                </a:rPr>
                <a:t>. Sachets de 20,5 g = N1 + P1 + R1</a:t>
              </a:r>
              <a:br>
                <a:rPr lang="fr-FR" sz="1200" b="1" dirty="0">
                  <a:solidFill>
                    <a:schemeClr val="accent4"/>
                  </a:solidFill>
                </a:rPr>
              </a:br>
              <a:r>
                <a:rPr lang="fr-FR" sz="1200" b="1" dirty="0">
                  <a:solidFill>
                    <a:schemeClr val="accent4"/>
                  </a:solidFill>
                </a:rPr>
                <a:t>S2 : Zinc 20 mg CD = N2a + N2b + P2a + P2b + R2a + R2b</a:t>
              </a:r>
              <a:br>
                <a:rPr lang="fr-FR" sz="1200" b="1" dirty="0">
                  <a:solidFill>
                    <a:schemeClr val="accent4"/>
                  </a:solidFill>
                </a:rPr>
              </a:br>
              <a:r>
                <a:rPr lang="fr-FR" sz="1200" dirty="0">
                  <a:solidFill>
                    <a:srgbClr val="007698"/>
                  </a:solidFill>
                </a:rPr>
                <a:t>En </a:t>
              </a:r>
              <a:r>
                <a:rPr lang="fr-FR" sz="1200" u="sng" dirty="0">
                  <a:solidFill>
                    <a:srgbClr val="007698"/>
                  </a:solidFill>
                </a:rPr>
                <a:t>plus</a:t>
              </a:r>
              <a:r>
                <a:rPr lang="fr-FR" sz="1200" dirty="0">
                  <a:solidFill>
                    <a:srgbClr val="007698"/>
                  </a:solidFill>
                </a:rPr>
                <a:t> d’autres médicaments</a:t>
              </a:r>
            </a:p>
          </p:txBody>
        </p:sp>
        <p:sp>
          <p:nvSpPr>
            <p:cNvPr id="42" name="Rounded Rectangle 41"/>
            <p:cNvSpPr/>
            <p:nvPr/>
          </p:nvSpPr>
          <p:spPr>
            <a:xfrm>
              <a:off x="-470781" y="6387126"/>
              <a:ext cx="2454718" cy="1828800"/>
            </a:xfrm>
            <a:prstGeom prst="roundRect">
              <a:avLst>
                <a:gd name="adj" fmla="val 5662"/>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dirty="0">
                  <a:solidFill>
                    <a:schemeClr val="tx1"/>
                  </a:solidFill>
                </a:rPr>
                <a:t>N : Quantité de chaque médicament nécessaire par groupe d’âge : Niveau communautaire</a:t>
              </a:r>
            </a:p>
            <a:p>
              <a:pPr algn="ctr">
                <a:spcAft>
                  <a:spcPts val="900"/>
                </a:spcAft>
              </a:pPr>
              <a:r>
                <a:rPr lang="fr-FR" sz="1200" spc="-30" dirty="0">
                  <a:solidFill>
                    <a:schemeClr val="accent4"/>
                  </a:solidFill>
                </a:rPr>
                <a:t>N1 : SRO 20,5 g = I × M1, </a:t>
              </a:r>
              <a:br>
                <a:rPr lang="fr-FR" sz="1200" spc="-30" dirty="0">
                  <a:solidFill>
                    <a:schemeClr val="accent4"/>
                  </a:solidFill>
                </a:rPr>
              </a:br>
              <a:r>
                <a:rPr lang="fr-FR" sz="1200" spc="-30" dirty="0">
                  <a:solidFill>
                    <a:schemeClr val="accent4"/>
                  </a:solidFill>
                </a:rPr>
                <a:t>où M1 : quantité par cas = 2 sachets ;</a:t>
              </a:r>
              <a:br>
                <a:rPr lang="fr-FR" sz="1200" spc="-30" dirty="0">
                  <a:solidFill>
                    <a:schemeClr val="accent4"/>
                  </a:solidFill>
                </a:rPr>
              </a:br>
              <a:r>
                <a:rPr lang="fr-FR" sz="1200" spc="-30" dirty="0">
                  <a:solidFill>
                    <a:schemeClr val="accent4"/>
                  </a:solidFill>
                </a:rPr>
                <a:t>N2a : Zinc, CD de 20 mg, pour les nourrissons de 2-5 mois = I × % de nourrissons traités × M2a, </a:t>
              </a:r>
              <a:br>
                <a:rPr lang="fr-FR" sz="1200" spc="-30" dirty="0">
                  <a:solidFill>
                    <a:schemeClr val="accent4"/>
                  </a:solidFill>
                </a:rPr>
              </a:br>
              <a:r>
                <a:rPr lang="fr-FR" sz="1200" spc="-30" dirty="0">
                  <a:solidFill>
                    <a:schemeClr val="accent4"/>
                  </a:solidFill>
                </a:rPr>
                <a:t>où M2a : quantité par cas = 5 CD </a:t>
              </a:r>
              <a:br>
                <a:rPr lang="fr-FR" sz="1200" spc="-30" dirty="0">
                  <a:solidFill>
                    <a:schemeClr val="accent4"/>
                  </a:solidFill>
                </a:rPr>
              </a:br>
              <a:r>
                <a:rPr lang="fr-FR" sz="1200" spc="-30" dirty="0">
                  <a:solidFill>
                    <a:schemeClr val="accent4"/>
                  </a:solidFill>
                </a:rPr>
                <a:t>N2b : Zinc, CD de 20 mg, pour les enfants de 6-59 mois = I × % d’enfants traités × M2b, </a:t>
              </a:r>
              <a:br>
                <a:rPr lang="fr-FR" sz="1200" spc="-30" dirty="0">
                  <a:solidFill>
                    <a:schemeClr val="accent4"/>
                  </a:solidFill>
                </a:rPr>
              </a:br>
              <a:r>
                <a:rPr lang="fr-FR" sz="1200" spc="-30" dirty="0">
                  <a:solidFill>
                    <a:schemeClr val="accent4"/>
                  </a:solidFill>
                </a:rPr>
                <a:t>où M2b : quantité par cas = 10 CD</a:t>
              </a:r>
            </a:p>
          </p:txBody>
        </p:sp>
        <p:sp>
          <p:nvSpPr>
            <p:cNvPr id="43" name="Rounded Rectangle 42"/>
            <p:cNvSpPr/>
            <p:nvPr/>
          </p:nvSpPr>
          <p:spPr>
            <a:xfrm>
              <a:off x="4844304" y="3691858"/>
              <a:ext cx="2926080" cy="2560320"/>
            </a:xfrm>
            <a:prstGeom prst="roundRect">
              <a:avLst>
                <a:gd name="adj" fmla="val 4086"/>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noAutofit/>
            </a:bodyPr>
            <a:lstStyle/>
            <a:p>
              <a:pPr algn="ctr">
                <a:spcAft>
                  <a:spcPts val="900"/>
                </a:spcAft>
              </a:pPr>
              <a:r>
                <a:rPr lang="fr-FR" sz="1200" spc="-30" dirty="0">
                  <a:solidFill>
                    <a:schemeClr val="tx1"/>
                  </a:solidFill>
                </a:rPr>
                <a:t>K et L : Nb de cas de diarrhée chez les enfants de moins de 5 ans traités selon un schéma spécifique : hôpitaux publics</a:t>
              </a:r>
            </a:p>
            <a:p>
              <a:pPr algn="ctr">
                <a:spcAft>
                  <a:spcPts val="900"/>
                </a:spcAft>
              </a:pPr>
              <a:r>
                <a:rPr lang="fr-FR" sz="1200" spc="-30" dirty="0">
                  <a:solidFill>
                    <a:schemeClr val="accent4"/>
                  </a:solidFill>
                </a:rPr>
                <a:t>K1 : Nb de cas de diarrhée non sévère sans sang traités avec des SRO pendant 2 jours et du zinc pendant 10 jours = H1 × % de cas traités selon le schéma</a:t>
              </a:r>
              <a:br>
                <a:rPr lang="fr-FR" sz="1200" spc="-30" dirty="0">
                  <a:solidFill>
                    <a:schemeClr val="accent4"/>
                  </a:solidFill>
                </a:rPr>
              </a:br>
              <a:r>
                <a:rPr lang="fr-FR" sz="1200" spc="-30" dirty="0">
                  <a:solidFill>
                    <a:schemeClr val="accent4"/>
                  </a:solidFill>
                </a:rPr>
                <a:t>K2 : Nb de cas de diarrhée non sévère avec sang traités avec des SRO pendant 2 jours, du zinc pendant 10 jours, de la ciprofloxacine pendant 3 jours ou du métronidazole pendant 5 jours = H1 × % de cas traités selon le schéma ;</a:t>
              </a:r>
              <a:br>
                <a:rPr lang="fr-FR" sz="1200" spc="-30" dirty="0">
                  <a:solidFill>
                    <a:schemeClr val="accent4"/>
                  </a:solidFill>
                </a:rPr>
              </a:br>
              <a:r>
                <a:rPr lang="fr-FR" sz="1200" spc="-30" dirty="0">
                  <a:solidFill>
                    <a:schemeClr val="accent4"/>
                  </a:solidFill>
                </a:rPr>
                <a:t>L1 : Nb de cas de diarrhée sévère sans sang traités avec la solution de </a:t>
              </a:r>
              <a:r>
                <a:rPr lang="fr-FR" sz="1200" spc="-30" dirty="0" err="1">
                  <a:solidFill>
                    <a:schemeClr val="accent4"/>
                  </a:solidFill>
                </a:rPr>
                <a:t>Ringer</a:t>
              </a:r>
              <a:r>
                <a:rPr lang="fr-FR" sz="1200" spc="-30" dirty="0">
                  <a:solidFill>
                    <a:schemeClr val="accent4"/>
                  </a:solidFill>
                </a:rPr>
                <a:t>, des SRO pendant 2 jours et du zinc pendant 10 jours = H2 × % traités selon le schéma ;</a:t>
              </a:r>
              <a:br>
                <a:rPr lang="fr-FR" sz="1200" spc="-30" dirty="0">
                  <a:solidFill>
                    <a:schemeClr val="accent4"/>
                  </a:solidFill>
                </a:rPr>
              </a:br>
              <a:r>
                <a:rPr lang="fr-FR" sz="1200" spc="-30" dirty="0">
                  <a:solidFill>
                    <a:schemeClr val="accent4"/>
                  </a:solidFill>
                </a:rPr>
                <a:t>L2 : Nb de cas de diarrhée sévère avec sang traités avec une solution de </a:t>
              </a:r>
              <a:r>
                <a:rPr lang="fr-FR" sz="1200" spc="-30" dirty="0" err="1">
                  <a:solidFill>
                    <a:schemeClr val="accent4"/>
                  </a:solidFill>
                </a:rPr>
                <a:t>Ringer</a:t>
              </a:r>
              <a:r>
                <a:rPr lang="fr-FR" sz="1200" spc="-30" dirty="0">
                  <a:solidFill>
                    <a:schemeClr val="accent4"/>
                  </a:solidFill>
                </a:rPr>
                <a:t>, des SRO pendant 2 jours, du zinc pendant 10 jours, de la ceftriaxone pendant 3 jours ou du métronidazole pendant 5 jours par </a:t>
              </a:r>
              <a:r>
                <a:rPr lang="fr-FR" sz="1200" spc="-30" dirty="0" err="1">
                  <a:solidFill>
                    <a:schemeClr val="accent4"/>
                  </a:solidFill>
                </a:rPr>
                <a:t>inj</a:t>
              </a:r>
              <a:r>
                <a:rPr lang="fr-FR" sz="1200" spc="-30" dirty="0">
                  <a:solidFill>
                    <a:schemeClr val="accent4"/>
                  </a:solidFill>
                </a:rPr>
                <a:t>. = H2 × % de cas traités selon le schéma</a:t>
              </a:r>
            </a:p>
          </p:txBody>
        </p:sp>
        <p:sp>
          <p:nvSpPr>
            <p:cNvPr id="44" name="Rounded Rectangle 43"/>
            <p:cNvSpPr/>
            <p:nvPr/>
          </p:nvSpPr>
          <p:spPr>
            <a:xfrm>
              <a:off x="2200911" y="6387126"/>
              <a:ext cx="2468880" cy="1828800"/>
            </a:xfrm>
            <a:prstGeom prst="roundRect">
              <a:avLst>
                <a:gd name="adj" fmla="val 5821"/>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noAutofit/>
            </a:bodyPr>
            <a:lstStyle/>
            <a:p>
              <a:pPr algn="ctr">
                <a:spcAft>
                  <a:spcPts val="900"/>
                </a:spcAft>
              </a:pPr>
              <a:r>
                <a:rPr lang="fr-FR" sz="1200" spc="-30" dirty="0">
                  <a:solidFill>
                    <a:schemeClr val="tx1"/>
                  </a:solidFill>
                </a:rPr>
                <a:t>P : Quantité de chaque médicament nécessaire par groupe d’âge dans les ES publics de 1er niveau</a:t>
              </a:r>
            </a:p>
            <a:p>
              <a:pPr algn="ctr">
                <a:spcAft>
                  <a:spcPts val="900"/>
                </a:spcAft>
              </a:pPr>
              <a:r>
                <a:rPr lang="fr-FR" sz="1200" spc="-30" dirty="0">
                  <a:solidFill>
                    <a:schemeClr val="accent4"/>
                  </a:solidFill>
                </a:rPr>
                <a:t>P1 : SRO 20,5 g = (J1+J2) × O1,</a:t>
              </a:r>
              <a:br>
                <a:rPr lang="fr-FR" sz="1200" spc="-30" dirty="0">
                  <a:solidFill>
                    <a:schemeClr val="accent4"/>
                  </a:solidFill>
                </a:rPr>
              </a:br>
              <a:r>
                <a:rPr lang="fr-FR" sz="1200" spc="-30" dirty="0">
                  <a:solidFill>
                    <a:schemeClr val="accent4"/>
                  </a:solidFill>
                </a:rPr>
                <a:t>où O1 : quantité par cas = 2 sachets </a:t>
              </a:r>
              <a:br>
                <a:rPr lang="fr-FR" sz="1200" spc="-30" dirty="0">
                  <a:solidFill>
                    <a:schemeClr val="accent4"/>
                  </a:solidFill>
                </a:rPr>
              </a:br>
              <a:r>
                <a:rPr lang="fr-FR" sz="1200" spc="-30" dirty="0">
                  <a:solidFill>
                    <a:schemeClr val="accent4"/>
                  </a:solidFill>
                </a:rPr>
                <a:t>P2a : Zinc, CD de 20 mg, pour les nourrissons de 2-5 mois = (J1+J2) × % de nourrissons traités × O2a, </a:t>
              </a:r>
              <a:br>
                <a:rPr lang="fr-FR" sz="1200" spc="-30" dirty="0">
                  <a:solidFill>
                    <a:schemeClr val="accent4"/>
                  </a:solidFill>
                </a:rPr>
              </a:br>
              <a:r>
                <a:rPr lang="fr-FR" sz="1200" spc="-30" dirty="0">
                  <a:solidFill>
                    <a:schemeClr val="accent4"/>
                  </a:solidFill>
                </a:rPr>
                <a:t>où O2a : quantité par cas = 5 CD </a:t>
              </a:r>
              <a:br>
                <a:rPr lang="fr-FR" sz="1200" spc="-30" dirty="0">
                  <a:solidFill>
                    <a:schemeClr val="accent4"/>
                  </a:solidFill>
                </a:rPr>
              </a:br>
              <a:r>
                <a:rPr lang="fr-FR" sz="1200" spc="-30" dirty="0">
                  <a:solidFill>
                    <a:schemeClr val="accent4"/>
                  </a:solidFill>
                </a:rPr>
                <a:t>P2b : Zinc, CD de 20 mg, pour les enfants de 6-59 mois = (J1+J2) × % d’enfants traités × O2b, </a:t>
              </a:r>
              <a:br>
                <a:rPr lang="fr-FR" sz="1200" spc="-30" dirty="0">
                  <a:solidFill>
                    <a:schemeClr val="accent4"/>
                  </a:solidFill>
                </a:rPr>
              </a:br>
              <a:r>
                <a:rPr lang="fr-FR" sz="1200" spc="-30" dirty="0">
                  <a:solidFill>
                    <a:schemeClr val="accent4"/>
                  </a:solidFill>
                </a:rPr>
                <a:t>où O2b : quantité par cas = 10 CD</a:t>
              </a:r>
            </a:p>
            <a:p>
              <a:pPr algn="ctr">
                <a:spcAft>
                  <a:spcPts val="900"/>
                </a:spcAft>
              </a:pPr>
              <a:r>
                <a:rPr lang="fr-FR" sz="1200" spc="-30" dirty="0">
                  <a:solidFill>
                    <a:srgbClr val="007698"/>
                  </a:solidFill>
                </a:rPr>
                <a:t>En </a:t>
              </a:r>
              <a:r>
                <a:rPr lang="fr-FR" sz="1200" u="sng" spc="-30" dirty="0">
                  <a:solidFill>
                    <a:srgbClr val="007698"/>
                  </a:solidFill>
                </a:rPr>
                <a:t>plus</a:t>
              </a:r>
              <a:r>
                <a:rPr lang="fr-FR" sz="1200" spc="-30" dirty="0">
                  <a:solidFill>
                    <a:srgbClr val="007698"/>
                  </a:solidFill>
                </a:rPr>
                <a:t> d’autres médicaments</a:t>
              </a:r>
            </a:p>
          </p:txBody>
        </p:sp>
        <p:sp>
          <p:nvSpPr>
            <p:cNvPr id="45" name="Rounded Rectangle 44"/>
            <p:cNvSpPr/>
            <p:nvPr/>
          </p:nvSpPr>
          <p:spPr>
            <a:xfrm>
              <a:off x="4844304" y="6387126"/>
              <a:ext cx="2926080" cy="1828800"/>
            </a:xfrm>
            <a:prstGeom prst="roundRect">
              <a:avLst>
                <a:gd name="adj" fmla="val 7197"/>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41148" tIns="68580" rIns="41148" bIns="68580" numCol="1" spcCol="0" rtlCol="0" fromWordArt="0" anchor="ctr" anchorCtr="0" forceAA="0" compatLnSpc="1">
              <a:prstTxWarp prst="textNoShape">
                <a:avLst/>
              </a:prstTxWarp>
              <a:noAutofit/>
            </a:bodyPr>
            <a:lstStyle/>
            <a:p>
              <a:pPr algn="ctr">
                <a:spcAft>
                  <a:spcPts val="900"/>
                </a:spcAft>
              </a:pPr>
              <a:r>
                <a:rPr lang="fr-FR" sz="1200" spc="-30" dirty="0">
                  <a:solidFill>
                    <a:schemeClr val="tx1"/>
                  </a:solidFill>
                </a:rPr>
                <a:t>R : Quantité de chaque médicament nécessaire </a:t>
              </a:r>
              <a:br>
                <a:rPr lang="fr-FR" sz="1200" spc="-30" dirty="0">
                  <a:solidFill>
                    <a:schemeClr val="tx1"/>
                  </a:solidFill>
                </a:rPr>
              </a:br>
              <a:r>
                <a:rPr lang="fr-FR" sz="1200" spc="-30" dirty="0">
                  <a:solidFill>
                    <a:schemeClr val="tx1"/>
                  </a:solidFill>
                </a:rPr>
                <a:t>par groupe d’âge dans les hôpitaux publics</a:t>
              </a:r>
            </a:p>
            <a:p>
              <a:pPr algn="ctr">
                <a:spcAft>
                  <a:spcPts val="900"/>
                </a:spcAft>
              </a:pPr>
              <a:r>
                <a:rPr lang="fr-FR" sz="1200" b="1" spc="-30" dirty="0">
                  <a:solidFill>
                    <a:schemeClr val="accent4"/>
                  </a:solidFill>
                </a:rPr>
                <a:t>R1 : SRO 20,5 g = (K1+K2+L1+L2) × Q1</a:t>
              </a:r>
              <a:r>
                <a:rPr lang="fr-FR" sz="1200" spc="-30" dirty="0">
                  <a:solidFill>
                    <a:schemeClr val="accent4"/>
                  </a:solidFill>
                </a:rPr>
                <a:t>, </a:t>
              </a:r>
              <a:br>
                <a:rPr lang="fr-FR" sz="1200" spc="-30" dirty="0">
                  <a:solidFill>
                    <a:schemeClr val="accent4"/>
                  </a:solidFill>
                </a:rPr>
              </a:br>
              <a:r>
                <a:rPr lang="fr-FR" sz="1200" spc="-30" dirty="0">
                  <a:solidFill>
                    <a:schemeClr val="accent4"/>
                  </a:solidFill>
                </a:rPr>
                <a:t>où Q1 : quantité par cas = 2 sachets </a:t>
              </a:r>
              <a:r>
                <a:rPr lang="fr-FR" sz="1200" b="1" spc="-30" dirty="0">
                  <a:solidFill>
                    <a:schemeClr val="accent4"/>
                  </a:solidFill>
                </a:rPr>
                <a:t>R2a : Zinc, CD de 20 mg, pour les nourrissons de 2-5 mois = (K1+K2+L1+L2) × % de nourrissons traités × Q2a</a:t>
              </a:r>
              <a:r>
                <a:rPr lang="fr-FR" sz="1200" spc="-30" dirty="0">
                  <a:solidFill>
                    <a:schemeClr val="accent4"/>
                  </a:solidFill>
                </a:rPr>
                <a:t>, où Q2a : quantité par cas = 5 CD </a:t>
              </a:r>
              <a:r>
                <a:rPr lang="fr-FR" sz="1200" b="1" spc="-30" dirty="0">
                  <a:solidFill>
                    <a:schemeClr val="accent4"/>
                  </a:solidFill>
                </a:rPr>
                <a:t>R2b : Zinc, CD de 20 mg, pour les enfants de 6-59 mois = (K1+K2+L1+L2) × % d’enfants traités × Q2b</a:t>
              </a:r>
              <a:r>
                <a:rPr lang="fr-FR" sz="1200" spc="-30" dirty="0">
                  <a:solidFill>
                    <a:schemeClr val="accent4"/>
                  </a:solidFill>
                </a:rPr>
                <a:t>, où Q2b : quantité par cas = 10 CD</a:t>
              </a:r>
            </a:p>
            <a:p>
              <a:pPr algn="ctr">
                <a:spcAft>
                  <a:spcPts val="900"/>
                </a:spcAft>
              </a:pPr>
              <a:r>
                <a:rPr lang="fr-FR" sz="1200" spc="-30" dirty="0">
                  <a:solidFill>
                    <a:srgbClr val="007698"/>
                  </a:solidFill>
                </a:rPr>
                <a:t>En </a:t>
              </a:r>
              <a:r>
                <a:rPr lang="fr-FR" sz="1200" u="sng" spc="-30" dirty="0">
                  <a:solidFill>
                    <a:srgbClr val="007698"/>
                  </a:solidFill>
                </a:rPr>
                <a:t>plus</a:t>
              </a:r>
              <a:r>
                <a:rPr lang="fr-FR" sz="1200" spc="-30" dirty="0">
                  <a:solidFill>
                    <a:srgbClr val="007698"/>
                  </a:solidFill>
                </a:rPr>
                <a:t> d’autres médicaments</a:t>
              </a:r>
            </a:p>
          </p:txBody>
        </p:sp>
        <p:cxnSp>
          <p:nvCxnSpPr>
            <p:cNvPr id="59" name="Connector: Elbow 28">
              <a:extLst>
                <a:ext uri="{FF2B5EF4-FFF2-40B4-BE49-F238E27FC236}">
                  <a16:creationId xmlns:a16="http://schemas.microsoft.com/office/drawing/2014/main" id="{C92305CB-1495-4A7F-B244-3A465CBEC025}"/>
                </a:ext>
              </a:extLst>
            </p:cNvPr>
            <p:cNvCxnSpPr>
              <a:cxnSpLocks/>
              <a:stCxn id="42" idx="2"/>
              <a:endCxn id="41" idx="0"/>
            </p:cNvCxnSpPr>
            <p:nvPr/>
          </p:nvCxnSpPr>
          <p:spPr>
            <a:xfrm rot="16200000" flipH="1">
              <a:off x="1934002" y="7038502"/>
              <a:ext cx="323924" cy="2678773"/>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60" name="Connector: Elbow 28">
              <a:extLst>
                <a:ext uri="{FF2B5EF4-FFF2-40B4-BE49-F238E27FC236}">
                  <a16:creationId xmlns:a16="http://schemas.microsoft.com/office/drawing/2014/main" id="{C92305CB-1495-4A7F-B244-3A465CBEC025}"/>
                </a:ext>
              </a:extLst>
            </p:cNvPr>
            <p:cNvCxnSpPr>
              <a:cxnSpLocks/>
              <a:stCxn id="45" idx="2"/>
              <a:endCxn id="41" idx="0"/>
            </p:cNvCxnSpPr>
            <p:nvPr/>
          </p:nvCxnSpPr>
          <p:spPr>
            <a:xfrm rot="5400000">
              <a:off x="4709385" y="6941892"/>
              <a:ext cx="323924" cy="2871993"/>
            </a:xfrm>
            <a:prstGeom prst="bentConnector3">
              <a:avLst>
                <a:gd name="adj1" fmla="val 50000"/>
              </a:avLst>
            </a:prstGeom>
            <a:noFill/>
            <a:ln w="19050" cap="flat" cmpd="sng" algn="ctr">
              <a:solidFill>
                <a:schemeClr val="bg1">
                  <a:lumMod val="50000"/>
                </a:schemeClr>
              </a:solidFill>
              <a:prstDash val="solid"/>
              <a:miter lim="800000"/>
              <a:tailEnd type="triangle"/>
            </a:ln>
            <a:effectLst/>
          </p:spPr>
        </p:cxnSp>
        <p:cxnSp>
          <p:nvCxnSpPr>
            <p:cNvPr id="61" name="Straight Arrow Connector 60"/>
            <p:cNvCxnSpPr>
              <a:cxnSpLocks/>
              <a:stCxn id="39" idx="2"/>
              <a:endCxn id="42" idx="0"/>
            </p:cNvCxnSpPr>
            <p:nvPr/>
          </p:nvCxnSpPr>
          <p:spPr>
            <a:xfrm>
              <a:off x="756578" y="6256359"/>
              <a:ext cx="0" cy="13076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cxnSpLocks/>
              <a:stCxn id="43" idx="2"/>
              <a:endCxn id="45" idx="0"/>
            </p:cNvCxnSpPr>
            <p:nvPr/>
          </p:nvCxnSpPr>
          <p:spPr>
            <a:xfrm>
              <a:off x="6307344" y="6252178"/>
              <a:ext cx="0" cy="134948"/>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27">
              <a:extLst>
                <a:ext uri="{FF2B5EF4-FFF2-40B4-BE49-F238E27FC236}">
                  <a16:creationId xmlns:a16="http://schemas.microsoft.com/office/drawing/2014/main" id="{B423B6B7-1BD0-40A5-9DB0-3B13E76EFDDE}"/>
                </a:ext>
              </a:extLst>
            </p:cNvPr>
            <p:cNvCxnSpPr>
              <a:cxnSpLocks/>
              <a:stCxn id="54" idx="2"/>
              <a:endCxn id="164" idx="0"/>
            </p:cNvCxnSpPr>
            <p:nvPr/>
          </p:nvCxnSpPr>
          <p:spPr>
            <a:xfrm rot="16200000" flipH="1">
              <a:off x="4712560" y="956606"/>
              <a:ext cx="317575" cy="2871993"/>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3" name="Straight Arrow Connector 302">
              <a:extLst>
                <a:ext uri="{FF2B5EF4-FFF2-40B4-BE49-F238E27FC236}">
                  <a16:creationId xmlns:a16="http://schemas.microsoft.com/office/drawing/2014/main" id="{B7820DD5-762F-5B8F-68FD-3EBA2ADB9895}"/>
                </a:ext>
              </a:extLst>
            </p:cNvPr>
            <p:cNvCxnSpPr>
              <a:cxnSpLocks/>
              <a:stCxn id="163" idx="2"/>
              <a:endCxn id="37" idx="0"/>
            </p:cNvCxnSpPr>
            <p:nvPr/>
          </p:nvCxnSpPr>
          <p:spPr>
            <a:xfrm>
              <a:off x="3435351" y="3557231"/>
              <a:ext cx="0" cy="130446"/>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6" name="Straight Arrow Connector 305">
              <a:extLst>
                <a:ext uri="{FF2B5EF4-FFF2-40B4-BE49-F238E27FC236}">
                  <a16:creationId xmlns:a16="http://schemas.microsoft.com/office/drawing/2014/main" id="{885444B0-3B75-4813-FA9B-EF71CCD0FCED}"/>
                </a:ext>
              </a:extLst>
            </p:cNvPr>
            <p:cNvCxnSpPr>
              <a:cxnSpLocks/>
              <a:stCxn id="37" idx="2"/>
              <a:endCxn id="44" idx="0"/>
            </p:cNvCxnSpPr>
            <p:nvPr/>
          </p:nvCxnSpPr>
          <p:spPr>
            <a:xfrm>
              <a:off x="3435351" y="6256359"/>
              <a:ext cx="0" cy="130767"/>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9" name="Straight Arrow Connector 308">
              <a:extLst>
                <a:ext uri="{FF2B5EF4-FFF2-40B4-BE49-F238E27FC236}">
                  <a16:creationId xmlns:a16="http://schemas.microsoft.com/office/drawing/2014/main" id="{33D9D4FA-7597-A0C5-3681-6896D483D20C}"/>
                </a:ext>
              </a:extLst>
            </p:cNvPr>
            <p:cNvCxnSpPr>
              <a:cxnSpLocks/>
              <a:stCxn id="44" idx="2"/>
              <a:endCxn id="41" idx="0"/>
            </p:cNvCxnSpPr>
            <p:nvPr/>
          </p:nvCxnSpPr>
          <p:spPr>
            <a:xfrm>
              <a:off x="3435351" y="8215926"/>
              <a:ext cx="0" cy="32392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7278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EC7C2DB0-1B98-FA9A-EF4B-5F706344FEB3}"/>
              </a:ext>
            </a:extLst>
          </p:cNvPr>
          <p:cNvGrpSpPr/>
          <p:nvPr/>
        </p:nvGrpSpPr>
        <p:grpSpPr>
          <a:xfrm>
            <a:off x="8549289" y="2805566"/>
            <a:ext cx="5761422" cy="6358337"/>
            <a:chOff x="1508526" y="1870376"/>
            <a:chExt cx="3840948" cy="4238891"/>
          </a:xfrm>
        </p:grpSpPr>
        <p:sp>
          <p:nvSpPr>
            <p:cNvPr id="50" name="Rounded Rectangle 49"/>
            <p:cNvSpPr/>
            <p:nvPr/>
          </p:nvSpPr>
          <p:spPr>
            <a:xfrm>
              <a:off x="2712720" y="1870376"/>
              <a:ext cx="1432560" cy="238552"/>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spcAft>
                  <a:spcPts val="675"/>
                </a:spcAft>
              </a:pPr>
              <a:r>
                <a:rPr lang="fr-FR" sz="1200" spc="-9" dirty="0">
                  <a:solidFill>
                    <a:srgbClr val="000000"/>
                  </a:solidFill>
                  <a:ea typeface="Calibri" panose="020F0502020204030204" pitchFamily="34" charset="0"/>
                  <a:cs typeface="Times New Roman" panose="02020603050405020304" pitchFamily="18" charset="0"/>
                </a:rPr>
                <a:t>A: Population totale</a:t>
              </a:r>
              <a:endParaRPr lang="fr-FR" sz="1200" spc="-9" dirty="0">
                <a:ea typeface="Calibri" panose="020F0502020204030204" pitchFamily="34" charset="0"/>
                <a:cs typeface="Times New Roman" panose="02020603050405020304" pitchFamily="18" charset="0"/>
              </a:endParaRPr>
            </a:p>
          </p:txBody>
        </p:sp>
        <p:sp>
          <p:nvSpPr>
            <p:cNvPr id="51" name="Rounded Rectangle 50"/>
            <p:cNvSpPr/>
            <p:nvPr/>
          </p:nvSpPr>
          <p:spPr>
            <a:xfrm>
              <a:off x="1965960" y="2238257"/>
              <a:ext cx="2926080" cy="238552"/>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7000"/>
                </a:lnSpc>
              </a:pPr>
              <a:r>
                <a:rPr lang="fr-FR" sz="1200" spc="-9" dirty="0">
                  <a:solidFill>
                    <a:srgbClr val="000000"/>
                  </a:solidFill>
                  <a:ea typeface="Calibri" panose="020F0502020204030204" pitchFamily="34" charset="0"/>
                  <a:cs typeface="Times New Roman" panose="02020603050405020304" pitchFamily="18" charset="0"/>
                </a:rPr>
                <a:t>B: Population totale d’enfants de moins de 5 ans </a:t>
              </a:r>
              <a:r>
                <a:rPr lang="fr-FR" sz="1200" dirty="0">
                  <a:solidFill>
                    <a:srgbClr val="007698"/>
                  </a:solidFill>
                  <a:latin typeface="Gill Sans MT" panose="020B0502020104020203"/>
                </a:rPr>
                <a:t>= A × % of &lt;5 ans </a:t>
              </a:r>
            </a:p>
          </p:txBody>
        </p:sp>
        <p:sp>
          <p:nvSpPr>
            <p:cNvPr id="52" name="Rounded Rectangle 51"/>
            <p:cNvSpPr/>
            <p:nvPr/>
          </p:nvSpPr>
          <p:spPr>
            <a:xfrm>
              <a:off x="1508526" y="2606159"/>
              <a:ext cx="3840948" cy="237512"/>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spcAft>
                  <a:spcPts val="675"/>
                </a:spcAft>
              </a:pPr>
              <a:r>
                <a:rPr lang="fr-FR" sz="1200" spc="-9" dirty="0">
                  <a:solidFill>
                    <a:srgbClr val="000000"/>
                  </a:solidFill>
                  <a:ea typeface="Calibri" panose="020F0502020204030204" pitchFamily="34" charset="0"/>
                  <a:cs typeface="Times New Roman" panose="02020603050405020304" pitchFamily="18" charset="0"/>
                </a:rPr>
                <a:t>C: Nb de cas de diarrhée chez les enfants de mois de 5 ans </a:t>
              </a:r>
              <a:r>
                <a:rPr lang="fr-FR" sz="1200" dirty="0">
                  <a:solidFill>
                    <a:srgbClr val="007698"/>
                  </a:solidFill>
                  <a:latin typeface="Gill Sans MT" panose="020B0502020104020203"/>
                </a:rPr>
                <a:t>= B × incidence de la diarrhée</a:t>
              </a:r>
            </a:p>
          </p:txBody>
        </p:sp>
        <p:sp>
          <p:nvSpPr>
            <p:cNvPr id="53" name="Rounded Rectangle 52"/>
            <p:cNvSpPr/>
            <p:nvPr/>
          </p:nvSpPr>
          <p:spPr>
            <a:xfrm>
              <a:off x="1874520" y="2973023"/>
              <a:ext cx="3108960" cy="526291"/>
            </a:xfrm>
            <a:prstGeom prst="roundRect">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lnSpc>
                  <a:spcPct val="106000"/>
                </a:lnSpc>
              </a:pPr>
              <a:r>
                <a:rPr lang="fr-FR" sz="1200" spc="-9" dirty="0">
                  <a:solidFill>
                    <a:schemeClr val="tx1"/>
                  </a:solidFill>
                  <a:ea typeface="Calibri" panose="020F0502020204030204" pitchFamily="34" charset="0"/>
                  <a:cs typeface="Times New Roman" panose="02020603050405020304" pitchFamily="18" charset="0"/>
                </a:rPr>
                <a:t>D: Nb de cas de diarrhée chez les enfants de mois de 5 ans traités dans des services de sante publique, y compris par des ASC</a:t>
              </a:r>
            </a:p>
            <a:p>
              <a:pPr algn="ctr">
                <a:lnSpc>
                  <a:spcPct val="106000"/>
                </a:lnSpc>
              </a:pPr>
              <a:r>
                <a:rPr lang="fr-FR" sz="1200" dirty="0">
                  <a:solidFill>
                    <a:srgbClr val="007698"/>
                  </a:solidFill>
                  <a:latin typeface="Gill Sans MT" panose="020B0502020104020203"/>
                </a:rPr>
                <a:t>= C × % de cas de diarrhée traités dans des services du secteur public</a:t>
              </a:r>
            </a:p>
          </p:txBody>
        </p:sp>
        <p:cxnSp>
          <p:nvCxnSpPr>
            <p:cNvPr id="55" name="Straight Arrow Connector 54"/>
            <p:cNvCxnSpPr>
              <a:cxnSpLocks/>
              <a:stCxn id="50" idx="2"/>
              <a:endCxn id="51" idx="0"/>
            </p:cNvCxnSpPr>
            <p:nvPr/>
          </p:nvCxnSpPr>
          <p:spPr>
            <a:xfrm>
              <a:off x="3429000" y="2108928"/>
              <a:ext cx="0" cy="129329"/>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a:stCxn id="51" idx="2"/>
              <a:endCxn id="52" idx="0"/>
            </p:cNvCxnSpPr>
            <p:nvPr/>
          </p:nvCxnSpPr>
          <p:spPr>
            <a:xfrm>
              <a:off x="3429000" y="2476809"/>
              <a:ext cx="0" cy="129350"/>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cxnSpLocks/>
              <a:stCxn id="53" idx="2"/>
              <a:endCxn id="142" idx="0"/>
            </p:cNvCxnSpPr>
            <p:nvPr/>
          </p:nvCxnSpPr>
          <p:spPr>
            <a:xfrm>
              <a:off x="3429000" y="3499315"/>
              <a:ext cx="0" cy="118003"/>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a:stCxn id="52" idx="2"/>
              <a:endCxn id="53" idx="0"/>
            </p:cNvCxnSpPr>
            <p:nvPr/>
          </p:nvCxnSpPr>
          <p:spPr>
            <a:xfrm>
              <a:off x="3429000" y="2843671"/>
              <a:ext cx="0" cy="129352"/>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1920240" y="5479248"/>
              <a:ext cx="3017520" cy="630019"/>
            </a:xfrm>
            <a:prstGeom prst="roundRect">
              <a:avLst>
                <a:gd name="adj" fmla="val 13134"/>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chemeClr val="tx1"/>
                  </a:solidFill>
                </a:rPr>
                <a:t>H: Quantité de chaque médicament nécessaire pour traiter les cas de diarrhée chez des enfants de mois de 5 ans dans le secteur public</a:t>
              </a:r>
            </a:p>
            <a:p>
              <a:pPr algn="ctr"/>
              <a:r>
                <a:rPr lang="fr-FR" sz="1200" dirty="0">
                  <a:solidFill>
                    <a:srgbClr val="007698"/>
                  </a:solidFill>
                  <a:latin typeface="Gill Sans MT" panose="020B0502020104020203"/>
                </a:rPr>
                <a:t>H1: SRO a basse </a:t>
              </a:r>
              <a:r>
                <a:rPr lang="fr-FR" sz="1200" dirty="0" err="1">
                  <a:solidFill>
                    <a:srgbClr val="007698"/>
                  </a:solidFill>
                  <a:latin typeface="Gill Sans MT" panose="020B0502020104020203"/>
                </a:rPr>
                <a:t>osm</a:t>
              </a:r>
              <a:r>
                <a:rPr lang="fr-FR" sz="1200" dirty="0">
                  <a:solidFill>
                    <a:srgbClr val="007698"/>
                  </a:solidFill>
                  <a:latin typeface="Gill Sans MT" panose="020B0502020104020203"/>
                </a:rPr>
                <a:t>. sachets de 20.5g = G1</a:t>
              </a:r>
            </a:p>
            <a:p>
              <a:pPr algn="ctr"/>
              <a:r>
                <a:rPr lang="fr-FR" sz="1200" dirty="0">
                  <a:solidFill>
                    <a:srgbClr val="007698"/>
                  </a:solidFill>
                  <a:latin typeface="Gill Sans MT" panose="020B0502020104020203"/>
                </a:rPr>
                <a:t>H2: Zinc CD de 20mg = G2a + G2b</a:t>
              </a:r>
              <a:endParaRPr lang="fr-FR" sz="1200" dirty="0">
                <a:solidFill>
                  <a:srgbClr val="FF0000"/>
                </a:solidFill>
                <a:latin typeface="Gill Sans MT" panose="020B0502020104020203"/>
              </a:endParaRPr>
            </a:p>
          </p:txBody>
        </p:sp>
        <p:sp>
          <p:nvSpPr>
            <p:cNvPr id="142" name="Rounded Rectangle 36">
              <a:extLst>
                <a:ext uri="{FF2B5EF4-FFF2-40B4-BE49-F238E27FC236}">
                  <a16:creationId xmlns:a16="http://schemas.microsoft.com/office/drawing/2014/main" id="{CBF0A64A-8620-4076-AF20-5D1E6C932D4D}"/>
                </a:ext>
              </a:extLst>
            </p:cNvPr>
            <p:cNvSpPr/>
            <p:nvPr/>
          </p:nvSpPr>
          <p:spPr>
            <a:xfrm>
              <a:off x="2011680" y="3617318"/>
              <a:ext cx="2834640" cy="624364"/>
            </a:xfrm>
            <a:prstGeom prst="roundRect">
              <a:avLst>
                <a:gd name="adj" fmla="val 11000"/>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chemeClr val="tx1"/>
                  </a:solidFill>
                </a:rPr>
                <a:t>E : Nb de case de diarrhée chez les enfants de mois de 5 ans traités avec des SRO pendant 2 jours et du zinc pendant 10 jours</a:t>
              </a:r>
              <a:endParaRPr lang="fr-FR" sz="1200" dirty="0">
                <a:solidFill>
                  <a:schemeClr val="accent4"/>
                </a:solidFill>
              </a:endParaRPr>
            </a:p>
            <a:p>
              <a:pPr algn="ctr"/>
              <a:endParaRPr lang="fr-FR" sz="1200" dirty="0">
                <a:solidFill>
                  <a:schemeClr val="accent4"/>
                </a:solidFill>
              </a:endParaRPr>
            </a:p>
            <a:p>
              <a:pPr algn="ctr"/>
              <a:r>
                <a:rPr lang="fr-FR" sz="1200" dirty="0">
                  <a:solidFill>
                    <a:srgbClr val="007698"/>
                  </a:solidFill>
                  <a:latin typeface="Gill Sans MT" panose="020B0502020104020203"/>
                </a:rPr>
                <a:t>= D x % d’enfants traités selon le schéma</a:t>
              </a:r>
            </a:p>
          </p:txBody>
        </p:sp>
        <p:sp>
          <p:nvSpPr>
            <p:cNvPr id="143" name="Rounded Rectangle 43">
              <a:extLst>
                <a:ext uri="{FF2B5EF4-FFF2-40B4-BE49-F238E27FC236}">
                  <a16:creationId xmlns:a16="http://schemas.microsoft.com/office/drawing/2014/main" id="{3427B150-6A44-4B19-BB66-62127C0C0659}"/>
                </a:ext>
              </a:extLst>
            </p:cNvPr>
            <p:cNvSpPr/>
            <p:nvPr/>
          </p:nvSpPr>
          <p:spPr>
            <a:xfrm>
              <a:off x="1645920" y="4350446"/>
              <a:ext cx="3566160" cy="1000244"/>
            </a:xfrm>
            <a:prstGeom prst="roundRect">
              <a:avLst>
                <a:gd name="adj" fmla="val 7997"/>
              </a:avLst>
            </a:prstGeom>
            <a:gradFill>
              <a:gsLst>
                <a:gs pos="0">
                  <a:schemeClr val="bg1">
                    <a:lumMod val="85000"/>
                  </a:schemeClr>
                </a:gs>
                <a:gs pos="50000">
                  <a:schemeClr val="bg1">
                    <a:lumMod val="75000"/>
                  </a:schemeClr>
                </a:gs>
                <a:gs pos="100000">
                  <a:schemeClr val="bg1">
                    <a:lumMod val="65000"/>
                  </a:schemeClr>
                </a:gs>
              </a:gsLst>
            </a:gradFill>
            <a:ln>
              <a:solidFill>
                <a:schemeClr val="bg2">
                  <a:lumMod val="50000"/>
                </a:schemeClr>
              </a:solidFill>
            </a:ln>
          </p:spPr>
          <p:style>
            <a:lnRef idx="1">
              <a:schemeClr val="dk1"/>
            </a:lnRef>
            <a:fillRef idx="2">
              <a:schemeClr val="dk1"/>
            </a:fillRef>
            <a:effectRef idx="1">
              <a:schemeClr val="dk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chemeClr val="tx1"/>
                  </a:solidFill>
                </a:rPr>
                <a:t>G: Quantité de chaque médicament nécessaire par groupe d'âge</a:t>
              </a:r>
            </a:p>
            <a:p>
              <a:pPr algn="ctr"/>
              <a:r>
                <a:rPr lang="fr-FR" sz="1200" dirty="0">
                  <a:solidFill>
                    <a:srgbClr val="007698"/>
                  </a:solidFill>
                  <a:latin typeface="Gill Sans MT" panose="020B0502020104020203"/>
                </a:rPr>
                <a:t>G1: SRO 20.5g = E x F1; </a:t>
              </a:r>
            </a:p>
            <a:p>
              <a:pPr algn="ctr"/>
              <a:r>
                <a:rPr lang="fr-FR" sz="1200" dirty="0">
                  <a:solidFill>
                    <a:srgbClr val="007698"/>
                  </a:solidFill>
                  <a:latin typeface="Gill Sans MT" panose="020B0502020104020203"/>
                </a:rPr>
                <a:t>o</a:t>
              </a:r>
              <a:r>
                <a:rPr lang="fr-FR" sz="1200" dirty="0">
                  <a:solidFill>
                    <a:srgbClr val="007698"/>
                  </a:solidFill>
                  <a:latin typeface="Arial" panose="020B0604020202020204" pitchFamily="34" charset="0"/>
                  <a:cs typeface="Arial" panose="020B0604020202020204" pitchFamily="34" charset="0"/>
                </a:rPr>
                <a:t>ù</a:t>
              </a:r>
              <a:r>
                <a:rPr lang="fr-FR" sz="1200" dirty="0">
                  <a:solidFill>
                    <a:srgbClr val="007698"/>
                  </a:solidFill>
                  <a:latin typeface="Gill Sans MT" panose="020B0502020104020203"/>
                </a:rPr>
                <a:t> F1: quantité par cas = 2 sachets </a:t>
              </a:r>
            </a:p>
            <a:p>
              <a:pPr algn="ctr"/>
              <a:r>
                <a:rPr lang="fr-FR" sz="1200" dirty="0">
                  <a:solidFill>
                    <a:srgbClr val="007698"/>
                  </a:solidFill>
                  <a:latin typeface="Gill Sans MT" panose="020B0502020104020203"/>
                </a:rPr>
                <a:t>G2a: Zinc CD de 20mg pour les enfants de 2-5m = E x % d’enfants traités x F2a; </a:t>
              </a:r>
            </a:p>
            <a:p>
              <a:pPr algn="ctr"/>
              <a:r>
                <a:rPr lang="fr-FR" sz="1200" dirty="0">
                  <a:solidFill>
                    <a:srgbClr val="007698"/>
                  </a:solidFill>
                  <a:latin typeface="Gill Sans MT" panose="020B0502020104020203"/>
                </a:rPr>
                <a:t>o</a:t>
              </a:r>
              <a:r>
                <a:rPr lang="fr-FR" sz="1200" dirty="0">
                  <a:solidFill>
                    <a:srgbClr val="007698"/>
                  </a:solidFill>
                  <a:latin typeface="Arial" panose="020B0604020202020204" pitchFamily="34" charset="0"/>
                  <a:cs typeface="Arial" panose="020B0604020202020204" pitchFamily="34" charset="0"/>
                </a:rPr>
                <a:t>ù</a:t>
              </a:r>
              <a:r>
                <a:rPr lang="fr-FR" sz="1200" dirty="0">
                  <a:solidFill>
                    <a:srgbClr val="007698"/>
                  </a:solidFill>
                  <a:latin typeface="Gill Sans MT" panose="020B0502020104020203"/>
                </a:rPr>
                <a:t> F2a: quantité par cas = 5 CD</a:t>
              </a:r>
            </a:p>
            <a:p>
              <a:pPr algn="ctr"/>
              <a:r>
                <a:rPr lang="fr-FR" sz="1200" dirty="0">
                  <a:solidFill>
                    <a:srgbClr val="007698"/>
                  </a:solidFill>
                  <a:latin typeface="Gill Sans MT" panose="020B0502020104020203"/>
                </a:rPr>
                <a:t>G2b: Zinc CD de 20mg pour les enfants de 6-59m = E x % d’enfants traités x F2b; </a:t>
              </a:r>
            </a:p>
            <a:p>
              <a:pPr algn="ctr"/>
              <a:r>
                <a:rPr lang="fr-FR" sz="1200" dirty="0">
                  <a:solidFill>
                    <a:srgbClr val="007698"/>
                  </a:solidFill>
                  <a:latin typeface="Gill Sans MT" panose="020B0502020104020203"/>
                </a:rPr>
                <a:t>o</a:t>
              </a:r>
              <a:r>
                <a:rPr lang="fr-FR" sz="1200" dirty="0">
                  <a:solidFill>
                    <a:srgbClr val="007698"/>
                  </a:solidFill>
                  <a:latin typeface="Arial" panose="020B0604020202020204" pitchFamily="34" charset="0"/>
                  <a:cs typeface="Arial" panose="020B0604020202020204" pitchFamily="34" charset="0"/>
                </a:rPr>
                <a:t>ù</a:t>
              </a:r>
              <a:r>
                <a:rPr lang="fr-FR" sz="1200" dirty="0">
                  <a:solidFill>
                    <a:srgbClr val="007698"/>
                  </a:solidFill>
                  <a:latin typeface="Gill Sans MT" panose="020B0502020104020203"/>
                </a:rPr>
                <a:t> F2b: quantité par cas = 10 CD</a:t>
              </a:r>
            </a:p>
          </p:txBody>
        </p:sp>
        <p:cxnSp>
          <p:nvCxnSpPr>
            <p:cNvPr id="144" name="Straight Arrow Connector 143">
              <a:extLst>
                <a:ext uri="{FF2B5EF4-FFF2-40B4-BE49-F238E27FC236}">
                  <a16:creationId xmlns:a16="http://schemas.microsoft.com/office/drawing/2014/main" id="{3D7CA1D3-F5CA-4FAF-A702-91BFF002D32B}"/>
                </a:ext>
              </a:extLst>
            </p:cNvPr>
            <p:cNvCxnSpPr>
              <a:cxnSpLocks/>
              <a:stCxn id="142" idx="2"/>
              <a:endCxn id="143" idx="0"/>
            </p:cNvCxnSpPr>
            <p:nvPr/>
          </p:nvCxnSpPr>
          <p:spPr>
            <a:xfrm>
              <a:off x="3429000" y="4241682"/>
              <a:ext cx="0" cy="108764"/>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3F768891-D796-45B1-9FA0-E6804D38848D}"/>
                </a:ext>
              </a:extLst>
            </p:cNvPr>
            <p:cNvCxnSpPr>
              <a:cxnSpLocks/>
              <a:stCxn id="143" idx="2"/>
              <a:endCxn id="41" idx="0"/>
            </p:cNvCxnSpPr>
            <p:nvPr/>
          </p:nvCxnSpPr>
          <p:spPr>
            <a:xfrm>
              <a:off x="3429000" y="5350690"/>
              <a:ext cx="0" cy="128558"/>
            </a:xfrm>
            <a:prstGeom prst="straightConnector1">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D6227D4E-8427-4B76-9BD2-4D4C21D7E45A}"/>
              </a:ext>
            </a:extLst>
          </p:cNvPr>
          <p:cNvSpPr txBox="1"/>
          <p:nvPr/>
        </p:nvSpPr>
        <p:spPr>
          <a:xfrm>
            <a:off x="6772276" y="11524187"/>
            <a:ext cx="9686174" cy="438582"/>
          </a:xfrm>
          <a:prstGeom prst="rect">
            <a:avLst/>
          </a:prstGeom>
          <a:noFill/>
        </p:spPr>
        <p:txBody>
          <a:bodyPr wrap="square" rtlCol="0">
            <a:spAutoFit/>
          </a:bodyPr>
          <a:lstStyle/>
          <a:p>
            <a:r>
              <a:rPr lang="fr-FR" sz="1125" dirty="0"/>
              <a:t>Cet algorithme prend en compte uniquement les SRO et le zinc mais aucun autre produit tel que les antibiotiques ou les fluides qui peuvent être nécessaires pour les cas plus graves couverts par l’algorithme précédente</a:t>
            </a:r>
            <a:endParaRPr lang="en-US" sz="2700" dirty="0">
              <a:latin typeface="Gill Sans MT" panose="020B0502020104020203" pitchFamily="34"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312E526F-875C-E1A5-1CE2-2890C442ACEE}"/>
              </a:ext>
            </a:extLst>
          </p:cNvPr>
          <p:cNvSpPr txBox="1"/>
          <p:nvPr/>
        </p:nvSpPr>
        <p:spPr>
          <a:xfrm>
            <a:off x="433881" y="496889"/>
            <a:ext cx="6338395" cy="500650"/>
          </a:xfrm>
          <a:prstGeom prst="rect">
            <a:avLst/>
          </a:prstGeom>
          <a:noFill/>
        </p:spPr>
        <p:txBody>
          <a:bodyPr wrap="square">
            <a:spAutoFit/>
          </a:bodyPr>
          <a:lstStyle/>
          <a:p>
            <a:pPr>
              <a:lnSpc>
                <a:spcPct val="115000"/>
              </a:lnSpc>
              <a:spcBef>
                <a:spcPts val="675"/>
              </a:spcBef>
              <a:spcAft>
                <a:spcPts val="2025"/>
              </a:spcAft>
            </a:pP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SRO et du zinc utilisés pour traiter la diarrhée chez les enfants de moins de 5 ans, basé sur la méthode de morbidité (version simplifiée)</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0213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BAA3DA7E-0B27-94C0-EE2D-5FF9CB0373BD}"/>
              </a:ext>
            </a:extLst>
          </p:cNvPr>
          <p:cNvGrpSpPr/>
          <p:nvPr/>
        </p:nvGrpSpPr>
        <p:grpSpPr>
          <a:xfrm>
            <a:off x="6423660" y="1566365"/>
            <a:ext cx="10012680" cy="10525808"/>
            <a:chOff x="91440" y="1534549"/>
            <a:chExt cx="6675120" cy="7017205"/>
          </a:xfrm>
        </p:grpSpPr>
        <p:sp>
          <p:nvSpPr>
            <p:cNvPr id="2" name="Rounded Rectangle 1"/>
            <p:cNvSpPr/>
            <p:nvPr/>
          </p:nvSpPr>
          <p:spPr>
            <a:xfrm>
              <a:off x="2257425" y="1534549"/>
              <a:ext cx="2343150"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algn="ctr" defTabSz="1371600">
                <a:defRPr/>
              </a:pPr>
              <a:r>
                <a:rPr lang="fr-FR" sz="1200" dirty="0">
                  <a:solidFill>
                    <a:srgbClr val="000000"/>
                  </a:solidFill>
                  <a:latin typeface="Gill Sans MT" panose="020B0502020104020203"/>
                  <a:ea typeface="Calibri" panose="020F0502020204030204" pitchFamily="34" charset="0"/>
                  <a:cs typeface="Times New Roman" panose="02020603050405020304" pitchFamily="18" charset="0"/>
                </a:rPr>
                <a:t>A : Population totale</a:t>
              </a:r>
            </a:p>
          </p:txBody>
        </p:sp>
        <p:sp>
          <p:nvSpPr>
            <p:cNvPr id="3" name="Rounded Rectangle 2"/>
            <p:cNvSpPr/>
            <p:nvPr/>
          </p:nvSpPr>
          <p:spPr>
            <a:xfrm>
              <a:off x="1318260" y="2017862"/>
              <a:ext cx="4221480"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lvl="0" algn="ctr"/>
              <a:r>
                <a:rPr lang="fr-FR" sz="1200" dirty="0">
                  <a:solidFill>
                    <a:srgbClr val="000000"/>
                  </a:solidFill>
                  <a:latin typeface="Gill Sans MT" panose="020B0502020104020203"/>
                  <a:ea typeface="Times New Roman" panose="02020603050405020304" pitchFamily="18" charset="0"/>
                  <a:cs typeface="Times New Roman" panose="02020603050405020304" pitchFamily="18" charset="0"/>
                </a:rPr>
                <a:t>B : Nb total de FAP dans le pays/région/district </a:t>
              </a:r>
              <a:r>
                <a:rPr lang="fr-FR" sz="1200" dirty="0">
                  <a:solidFill>
                    <a:srgbClr val="0070C0"/>
                  </a:solidFill>
                </a:rPr>
                <a:t>= A × % de FAP</a:t>
              </a:r>
            </a:p>
          </p:txBody>
        </p:sp>
        <p:sp>
          <p:nvSpPr>
            <p:cNvPr id="7" name="Rounded Rectangle 6"/>
            <p:cNvSpPr/>
            <p:nvPr/>
          </p:nvSpPr>
          <p:spPr>
            <a:xfrm>
              <a:off x="91440" y="3035161"/>
              <a:ext cx="3291840" cy="37457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algn="ctr"/>
              <a:r>
                <a:rPr lang="fr-FR" sz="1200" dirty="0">
                  <a:solidFill>
                    <a:srgbClr val="000000"/>
                  </a:solidFill>
                  <a:latin typeface="Gill Sans MT" panose="020B0502020104020203"/>
                  <a:cs typeface="Times New Roman" panose="02020603050405020304" pitchFamily="18" charset="0"/>
                </a:rPr>
                <a:t>D : Nb d’utilisatrices d’implants contraceptifs dans le secteur public</a:t>
              </a:r>
            </a:p>
            <a:p>
              <a:pPr algn="ctr"/>
              <a:r>
                <a:rPr lang="fr-FR" sz="1200" dirty="0">
                  <a:solidFill>
                    <a:srgbClr val="0070C0"/>
                  </a:solidFill>
                </a:rPr>
                <a:t>= C × % d’utilisatrices dans le secteur public</a:t>
              </a:r>
            </a:p>
          </p:txBody>
        </p:sp>
        <p:sp>
          <p:nvSpPr>
            <p:cNvPr id="10" name="Rounded Rectangle 9"/>
            <p:cNvSpPr/>
            <p:nvPr/>
          </p:nvSpPr>
          <p:spPr>
            <a:xfrm>
              <a:off x="729000" y="2494362"/>
              <a:ext cx="5400000"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lvl="0" algn="ctr"/>
              <a:r>
                <a:rPr lang="fr-FR" sz="1200" dirty="0">
                  <a:solidFill>
                    <a:srgbClr val="000000"/>
                  </a:solidFill>
                  <a:latin typeface="Gill Sans MT" panose="020B0502020104020203"/>
                  <a:ea typeface="Times New Roman" panose="02020603050405020304" pitchFamily="18" charset="0"/>
                  <a:cs typeface="Times New Roman" panose="02020603050405020304" pitchFamily="18" charset="0"/>
                </a:rPr>
                <a:t>C : Nb total de FAP qui utilisent des implants contraceptifs</a:t>
              </a:r>
              <a:r>
                <a:rPr lang="fr-FR" sz="1200" dirty="0">
                  <a:solidFill>
                    <a:schemeClr val="accent4"/>
                  </a:solidFill>
                  <a:latin typeface="Gill Sans MT" panose="020B0502020104020203"/>
                  <a:ea typeface="Times New Roman" panose="02020603050405020304" pitchFamily="18" charset="0"/>
                  <a:cs typeface="Times New Roman" panose="02020603050405020304" pitchFamily="18" charset="0"/>
                </a:rPr>
                <a:t> </a:t>
              </a:r>
              <a:r>
                <a:rPr lang="fr-FR" sz="1200" dirty="0">
                  <a:solidFill>
                    <a:srgbClr val="0070C0"/>
                  </a:solidFill>
                </a:rPr>
                <a:t>= B × TPC en % pour les implants contraceptifs</a:t>
              </a:r>
            </a:p>
          </p:txBody>
        </p:sp>
        <p:cxnSp>
          <p:nvCxnSpPr>
            <p:cNvPr id="20" name="Straight Arrow Connector 19"/>
            <p:cNvCxnSpPr>
              <a:cxnSpLocks/>
              <a:stCxn id="2" idx="2"/>
              <a:endCxn id="3" idx="0"/>
            </p:cNvCxnSpPr>
            <p:nvPr/>
          </p:nvCxnSpPr>
          <p:spPr>
            <a:xfrm flipH="1">
              <a:off x="3429000" y="1772912"/>
              <a:ext cx="1" cy="24495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a:stCxn id="3" idx="2"/>
              <a:endCxn id="10" idx="0"/>
            </p:cNvCxnSpPr>
            <p:nvPr/>
          </p:nvCxnSpPr>
          <p:spPr>
            <a:xfrm>
              <a:off x="3429000" y="2256226"/>
              <a:ext cx="0" cy="23813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cxnSpLocks/>
              <a:stCxn id="7" idx="2"/>
              <a:endCxn id="86" idx="0"/>
            </p:cNvCxnSpPr>
            <p:nvPr/>
          </p:nvCxnSpPr>
          <p:spPr>
            <a:xfrm>
              <a:off x="1737360" y="3409732"/>
              <a:ext cx="0" cy="40666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8" name="Rounded Rectangle 6">
              <a:extLst>
                <a:ext uri="{FF2B5EF4-FFF2-40B4-BE49-F238E27FC236}">
                  <a16:creationId xmlns:a16="http://schemas.microsoft.com/office/drawing/2014/main" id="{00E00914-4944-44D7-AC4B-67C82AB45387}"/>
                </a:ext>
              </a:extLst>
            </p:cNvPr>
            <p:cNvSpPr/>
            <p:nvPr/>
          </p:nvSpPr>
          <p:spPr>
            <a:xfrm>
              <a:off x="3474720" y="3043674"/>
              <a:ext cx="3291840" cy="510778"/>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algn="ctr"/>
              <a:r>
                <a:rPr lang="fr-FR" sz="1200" dirty="0">
                  <a:solidFill>
                    <a:srgbClr val="000000"/>
                  </a:solidFill>
                  <a:latin typeface="Gill Sans MT" panose="020B0502020104020203"/>
                  <a:cs typeface="Times New Roman" panose="02020603050405020304" pitchFamily="18" charset="0"/>
                </a:rPr>
                <a:t>E : Nb d’utilisatrices d’implants contraceptifs dans le secteur </a:t>
              </a:r>
              <a:br>
                <a:rPr lang="fr-FR" sz="1200" dirty="0">
                  <a:solidFill>
                    <a:srgbClr val="000000"/>
                  </a:solidFill>
                  <a:latin typeface="Gill Sans MT" panose="020B0502020104020203"/>
                  <a:cs typeface="Times New Roman" panose="02020603050405020304" pitchFamily="18" charset="0"/>
                </a:rPr>
              </a:br>
              <a:r>
                <a:rPr lang="fr-FR" sz="1200" dirty="0">
                  <a:solidFill>
                    <a:srgbClr val="000000"/>
                  </a:solidFill>
                  <a:latin typeface="Gill Sans MT" panose="020B0502020104020203"/>
                  <a:cs typeface="Times New Roman" panose="02020603050405020304" pitchFamily="18" charset="0"/>
                </a:rPr>
                <a:t>du </a:t>
              </a:r>
              <a:r>
                <a:rPr lang="fr-FR" sz="1200" dirty="0">
                  <a:solidFill>
                    <a:srgbClr val="000000"/>
                  </a:solidFill>
                  <a:cs typeface="Times New Roman" panose="02020603050405020304" pitchFamily="18" charset="0"/>
                </a:rPr>
                <a:t>marketing social </a:t>
              </a:r>
              <a:endParaRPr lang="fr-FR" sz="1200" dirty="0">
                <a:solidFill>
                  <a:srgbClr val="000000"/>
                </a:solidFill>
                <a:latin typeface="Gill Sans MT" panose="020B0502020104020203"/>
                <a:cs typeface="Times New Roman" panose="02020603050405020304" pitchFamily="18" charset="0"/>
              </a:endParaRPr>
            </a:p>
            <a:p>
              <a:pPr algn="ctr"/>
              <a:r>
                <a:rPr lang="fr-FR" sz="1200" dirty="0">
                  <a:solidFill>
                    <a:srgbClr val="0070C0"/>
                  </a:solidFill>
                </a:rPr>
                <a:t>= C × % d’utilisatrices dans le secteur du marketing social </a:t>
              </a:r>
            </a:p>
          </p:txBody>
        </p:sp>
        <p:cxnSp>
          <p:nvCxnSpPr>
            <p:cNvPr id="85" name="Straight Arrow Connector 84">
              <a:extLst>
                <a:ext uri="{FF2B5EF4-FFF2-40B4-BE49-F238E27FC236}">
                  <a16:creationId xmlns:a16="http://schemas.microsoft.com/office/drawing/2014/main" id="{37C0F1FB-9E70-4AC7-A935-D20714D6D110}"/>
                </a:ext>
              </a:extLst>
            </p:cNvPr>
            <p:cNvCxnSpPr>
              <a:cxnSpLocks/>
              <a:stCxn id="68" idx="2"/>
              <a:endCxn id="91" idx="0"/>
            </p:cNvCxnSpPr>
            <p:nvPr/>
          </p:nvCxnSpPr>
          <p:spPr>
            <a:xfrm>
              <a:off x="5120640" y="3554452"/>
              <a:ext cx="0" cy="36232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6" name="Rounded Rectangle 6">
              <a:extLst>
                <a:ext uri="{FF2B5EF4-FFF2-40B4-BE49-F238E27FC236}">
                  <a16:creationId xmlns:a16="http://schemas.microsoft.com/office/drawing/2014/main" id="{886784A9-265E-4B7A-BD21-600E06ACF6EE}"/>
                </a:ext>
              </a:extLst>
            </p:cNvPr>
            <p:cNvSpPr/>
            <p:nvPr/>
          </p:nvSpPr>
          <p:spPr>
            <a:xfrm>
              <a:off x="91440" y="3816394"/>
              <a:ext cx="3291840" cy="1400235"/>
            </a:xfrm>
            <a:prstGeom prst="roundRect">
              <a:avLst>
                <a:gd name="adj" fmla="val 9612"/>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algn="ctr"/>
              <a:r>
                <a:rPr lang="fr-FR" sz="1200" dirty="0">
                  <a:solidFill>
                    <a:srgbClr val="000000"/>
                  </a:solidFill>
                  <a:latin typeface="Gill Sans MT" panose="020B0502020104020203"/>
                  <a:cs typeface="Times New Roman" panose="02020603050405020304" pitchFamily="18" charset="0"/>
                </a:rPr>
                <a:t>F : Nb d’utilisatrices d’implants dans le secteur public par type/marque</a:t>
              </a:r>
            </a:p>
            <a:p>
              <a:pPr algn="ctr"/>
              <a:r>
                <a:rPr lang="fr-FR" sz="1200" dirty="0">
                  <a:solidFill>
                    <a:srgbClr val="0070C0"/>
                  </a:solidFill>
                </a:rPr>
                <a:t>F1 : </a:t>
              </a:r>
              <a:r>
                <a:rPr lang="fr-FR" sz="1200" dirty="0" err="1">
                  <a:solidFill>
                    <a:srgbClr val="0070C0"/>
                  </a:solidFill>
                </a:rPr>
                <a:t>Lévonorgestrel</a:t>
              </a:r>
              <a:r>
                <a:rPr lang="fr-FR" sz="1200" dirty="0">
                  <a:solidFill>
                    <a:srgbClr val="0070C0"/>
                  </a:solidFill>
                </a:rPr>
                <a:t> 75 mg/bâtonnet :</a:t>
              </a:r>
            </a:p>
            <a:p>
              <a:pPr algn="ctr"/>
              <a:r>
                <a:rPr lang="fr-FR" sz="1200" dirty="0">
                  <a:solidFill>
                    <a:srgbClr val="0070C0"/>
                  </a:solidFill>
                </a:rPr>
                <a:t>2 bâtonnets sur 5 ans = D × % de femmes qui utilisent un implant de type 2 bâtonnets sur 5 ans</a:t>
              </a:r>
            </a:p>
            <a:p>
              <a:pPr algn="ctr"/>
              <a:r>
                <a:rPr lang="fr-FR" sz="1200" dirty="0">
                  <a:solidFill>
                    <a:srgbClr val="0070C0"/>
                  </a:solidFill>
                </a:rPr>
                <a:t>F2 : </a:t>
              </a:r>
              <a:r>
                <a:rPr lang="fr-FR" sz="1200" dirty="0" err="1">
                  <a:solidFill>
                    <a:srgbClr val="0070C0"/>
                  </a:solidFill>
                </a:rPr>
                <a:t>Lévonorgestrel</a:t>
              </a:r>
              <a:r>
                <a:rPr lang="fr-FR" sz="1200" dirty="0">
                  <a:solidFill>
                    <a:srgbClr val="0070C0"/>
                  </a:solidFill>
                </a:rPr>
                <a:t> 75 mg/bâtonnet :</a:t>
              </a:r>
            </a:p>
            <a:p>
              <a:pPr algn="ctr"/>
              <a:r>
                <a:rPr lang="fr-FR" sz="1200" dirty="0">
                  <a:solidFill>
                    <a:srgbClr val="0070C0"/>
                  </a:solidFill>
                </a:rPr>
                <a:t>2 bâtonnets sur 3 ans = D × % de femmes qui utilisent un implant de type 2 bâtonnets sur 3 ans</a:t>
              </a:r>
            </a:p>
            <a:p>
              <a:pPr algn="ctr"/>
              <a:r>
                <a:rPr lang="fr-FR" sz="1200" dirty="0">
                  <a:solidFill>
                    <a:srgbClr val="0070C0"/>
                  </a:solidFill>
                </a:rPr>
                <a:t>F3 : </a:t>
              </a:r>
              <a:r>
                <a:rPr lang="fr-FR" sz="1200" dirty="0" err="1">
                  <a:solidFill>
                    <a:srgbClr val="0070C0"/>
                  </a:solidFill>
                </a:rPr>
                <a:t>Lévonorgestrel</a:t>
              </a:r>
              <a:r>
                <a:rPr lang="fr-FR" sz="1200" dirty="0">
                  <a:solidFill>
                    <a:srgbClr val="0070C0"/>
                  </a:solidFill>
                </a:rPr>
                <a:t> 68 mg/bâtonnet :</a:t>
              </a:r>
            </a:p>
            <a:p>
              <a:pPr algn="ctr"/>
              <a:r>
                <a:rPr lang="fr-FR" sz="1200" dirty="0">
                  <a:solidFill>
                    <a:srgbClr val="0070C0"/>
                  </a:solidFill>
                </a:rPr>
                <a:t>1 bâtonnet sur 3 ans = D × % de femmes qui utilisent un implant de type 1 bâtonnet sur 3 ans</a:t>
              </a:r>
            </a:p>
          </p:txBody>
        </p:sp>
        <p:sp>
          <p:nvSpPr>
            <p:cNvPr id="91" name="Rounded Rectangle 6">
              <a:extLst>
                <a:ext uri="{FF2B5EF4-FFF2-40B4-BE49-F238E27FC236}">
                  <a16:creationId xmlns:a16="http://schemas.microsoft.com/office/drawing/2014/main" id="{3451B860-B896-4B89-BCA6-55DCEB887A76}"/>
                </a:ext>
              </a:extLst>
            </p:cNvPr>
            <p:cNvSpPr/>
            <p:nvPr/>
          </p:nvSpPr>
          <p:spPr>
            <a:xfrm>
              <a:off x="3474720" y="3916778"/>
              <a:ext cx="3291840" cy="1530489"/>
            </a:xfrm>
            <a:prstGeom prst="roundRect">
              <a:avLst>
                <a:gd name="adj" fmla="val 9612"/>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algn="ctr"/>
              <a:r>
                <a:rPr lang="fr-FR" sz="1200" dirty="0">
                  <a:solidFill>
                    <a:srgbClr val="000000"/>
                  </a:solidFill>
                  <a:latin typeface="Gill Sans MT" panose="020B0502020104020203"/>
                  <a:cs typeface="Times New Roman" panose="02020603050405020304" pitchFamily="18" charset="0"/>
                </a:rPr>
                <a:t>G : Nb d’utilisatrices d’implants dans le secteur du </a:t>
              </a:r>
              <a:r>
                <a:rPr lang="fr-FR" sz="1200" dirty="0">
                  <a:solidFill>
                    <a:srgbClr val="000000"/>
                  </a:solidFill>
                  <a:cs typeface="Times New Roman" panose="02020603050405020304" pitchFamily="18" charset="0"/>
                </a:rPr>
                <a:t>marketing social </a:t>
              </a:r>
              <a:r>
                <a:rPr lang="fr-FR" sz="1200" dirty="0">
                  <a:solidFill>
                    <a:srgbClr val="000000"/>
                  </a:solidFill>
                  <a:latin typeface="Gill Sans MT" panose="020B0502020104020203"/>
                  <a:cs typeface="Times New Roman" panose="02020603050405020304" pitchFamily="18" charset="0"/>
                </a:rPr>
                <a:t>par type/marque</a:t>
              </a:r>
            </a:p>
            <a:p>
              <a:pPr algn="ctr"/>
              <a:r>
                <a:rPr lang="fr-FR" sz="1200" dirty="0">
                  <a:solidFill>
                    <a:srgbClr val="0070C0"/>
                  </a:solidFill>
                </a:rPr>
                <a:t>G1 :  </a:t>
              </a:r>
              <a:r>
                <a:rPr lang="fr-FR" sz="1200" dirty="0" err="1">
                  <a:solidFill>
                    <a:srgbClr val="0070C0"/>
                  </a:solidFill>
                </a:rPr>
                <a:t>Lévonorgestrel</a:t>
              </a:r>
              <a:r>
                <a:rPr lang="fr-FR" sz="1200" dirty="0">
                  <a:solidFill>
                    <a:srgbClr val="0070C0"/>
                  </a:solidFill>
                </a:rPr>
                <a:t> 75 mg/bâtonnet :</a:t>
              </a:r>
            </a:p>
            <a:p>
              <a:pPr algn="ctr"/>
              <a:r>
                <a:rPr lang="fr-FR" sz="1200" dirty="0">
                  <a:solidFill>
                    <a:srgbClr val="0070C0"/>
                  </a:solidFill>
                </a:rPr>
                <a:t>2 bâtonnets sur 5 ans = E × % de femmes qui utilisent un implant de type 2 bâtonnets sur 5 ans</a:t>
              </a:r>
            </a:p>
            <a:p>
              <a:pPr algn="ctr"/>
              <a:r>
                <a:rPr lang="fr-FR" sz="1200" dirty="0">
                  <a:solidFill>
                    <a:srgbClr val="0070C0"/>
                  </a:solidFill>
                </a:rPr>
                <a:t>G2 : </a:t>
              </a:r>
              <a:r>
                <a:rPr lang="fr-FR" sz="1200" dirty="0" err="1">
                  <a:solidFill>
                    <a:srgbClr val="0070C0"/>
                  </a:solidFill>
                </a:rPr>
                <a:t>Lévonorgestrel</a:t>
              </a:r>
              <a:r>
                <a:rPr lang="fr-FR" sz="1200" dirty="0">
                  <a:solidFill>
                    <a:srgbClr val="0070C0"/>
                  </a:solidFill>
                </a:rPr>
                <a:t> 75 mg/bâtonnet :</a:t>
              </a:r>
            </a:p>
            <a:p>
              <a:pPr algn="ctr"/>
              <a:r>
                <a:rPr lang="fr-FR" sz="1200" dirty="0">
                  <a:solidFill>
                    <a:srgbClr val="0070C0"/>
                  </a:solidFill>
                </a:rPr>
                <a:t>2 bâtonnets sur 3 ans = E × % de femmes qui utilisent un implant de type 2 bâtonnets sur 3 ans</a:t>
              </a:r>
            </a:p>
            <a:p>
              <a:pPr algn="ctr"/>
              <a:r>
                <a:rPr lang="fr-FR" sz="1200" dirty="0">
                  <a:solidFill>
                    <a:srgbClr val="0070C0"/>
                  </a:solidFill>
                </a:rPr>
                <a:t>G3 : </a:t>
              </a:r>
              <a:r>
                <a:rPr lang="fr-FR" sz="1200" dirty="0" err="1">
                  <a:solidFill>
                    <a:srgbClr val="0070C0"/>
                  </a:solidFill>
                </a:rPr>
                <a:t>Lévonorgestrel</a:t>
              </a:r>
              <a:r>
                <a:rPr lang="fr-FR" sz="1200" dirty="0">
                  <a:solidFill>
                    <a:srgbClr val="0070C0"/>
                  </a:solidFill>
                </a:rPr>
                <a:t> 68 mg/bâtonnet :</a:t>
              </a:r>
            </a:p>
            <a:p>
              <a:pPr algn="ctr"/>
              <a:r>
                <a:rPr lang="fr-FR" sz="1200" dirty="0">
                  <a:solidFill>
                    <a:srgbClr val="0070C0"/>
                  </a:solidFill>
                </a:rPr>
                <a:t>1 bâtonnet sur 3 ans = E × % de femmes qui utilisent un implant de type 1 bâtonnet sur 3 ans</a:t>
              </a:r>
            </a:p>
          </p:txBody>
        </p:sp>
        <p:sp>
          <p:nvSpPr>
            <p:cNvPr id="108" name="Rounded Rectangle 6">
              <a:extLst>
                <a:ext uri="{FF2B5EF4-FFF2-40B4-BE49-F238E27FC236}">
                  <a16:creationId xmlns:a16="http://schemas.microsoft.com/office/drawing/2014/main" id="{337839AB-7859-4EF4-BADB-E37246C98F38}"/>
                </a:ext>
              </a:extLst>
            </p:cNvPr>
            <p:cNvSpPr/>
            <p:nvPr/>
          </p:nvSpPr>
          <p:spPr>
            <a:xfrm>
              <a:off x="726257" y="7904769"/>
              <a:ext cx="5405486" cy="646985"/>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27432" tIns="68580" rIns="27432" bIns="68580" numCol="1" spcCol="0" rtlCol="0" fromWordArt="0" anchor="ctr" anchorCtr="0" forceAA="0" compatLnSpc="1">
              <a:prstTxWarp prst="textNoShape">
                <a:avLst/>
              </a:prstTxWarp>
              <a:spAutoFit/>
            </a:bodyPr>
            <a:lstStyle/>
            <a:p>
              <a:pPr lvl="0" algn="ctr">
                <a:defRPr/>
              </a:pPr>
              <a:r>
                <a:rPr lang="fr-FR" sz="1200" dirty="0">
                  <a:solidFill>
                    <a:srgbClr val="000000"/>
                  </a:solidFill>
                  <a:latin typeface="Gill Sans MT" panose="020B0502020104020203"/>
                  <a:ea typeface="Times New Roman" panose="02020603050405020304" pitchFamily="18" charset="0"/>
                  <a:cs typeface="Times New Roman" panose="02020603050405020304" pitchFamily="18" charset="0"/>
                </a:rPr>
                <a:t>K : Quantité de chaque marque/type nécessaire dans le secteur public et du </a:t>
              </a:r>
              <a:r>
                <a:rPr lang="fr-FR" sz="1200" dirty="0">
                  <a:solidFill>
                    <a:srgbClr val="000000"/>
                  </a:solidFill>
                  <a:ea typeface="Times New Roman" panose="02020603050405020304" pitchFamily="18" charset="0"/>
                  <a:cs typeface="Times New Roman" panose="02020603050405020304" pitchFamily="18" charset="0"/>
                </a:rPr>
                <a:t>marketing social </a:t>
              </a:r>
              <a:endParaRPr lang="fr-FR" sz="1200" dirty="0">
                <a:solidFill>
                  <a:srgbClr val="000000"/>
                </a:solidFill>
                <a:latin typeface="Gill Sans MT" panose="020B0502020104020203"/>
                <a:ea typeface="Times New Roman" panose="02020603050405020304" pitchFamily="18" charset="0"/>
                <a:cs typeface="Times New Roman" panose="02020603050405020304" pitchFamily="18" charset="0"/>
              </a:endParaRPr>
            </a:p>
            <a:p>
              <a:pPr algn="ctr" defTabSz="1371600">
                <a:defRPr/>
              </a:pPr>
              <a:r>
                <a:rPr lang="fr-FR" sz="1200" b="1" dirty="0">
                  <a:solidFill>
                    <a:schemeClr val="accent4"/>
                  </a:solidFill>
                </a:rPr>
                <a:t>K1 : </a:t>
              </a:r>
              <a:r>
                <a:rPr lang="fr-FR" sz="1200" b="1" dirty="0" err="1">
                  <a:solidFill>
                    <a:schemeClr val="accent4"/>
                  </a:solidFill>
                </a:rPr>
                <a:t>Lévonorgestrel</a:t>
              </a:r>
              <a:r>
                <a:rPr lang="fr-FR" sz="1200" b="1" dirty="0">
                  <a:solidFill>
                    <a:schemeClr val="accent4"/>
                  </a:solidFill>
                </a:rPr>
                <a:t> 75 mg/bâtonnet, 2 bâtonnets sur 5 ans = H1 + J1</a:t>
              </a:r>
            </a:p>
            <a:p>
              <a:pPr lvl="0" algn="ctr">
                <a:defRPr/>
              </a:pPr>
              <a:r>
                <a:rPr lang="fr-FR" sz="1200" b="1" dirty="0">
                  <a:solidFill>
                    <a:schemeClr val="accent4"/>
                  </a:solidFill>
                </a:rPr>
                <a:t>K2 : </a:t>
              </a:r>
              <a:r>
                <a:rPr lang="fr-FR" sz="1200" b="1" dirty="0" err="1">
                  <a:solidFill>
                    <a:schemeClr val="accent4"/>
                  </a:solidFill>
                </a:rPr>
                <a:t>Lévonorgestrel</a:t>
              </a:r>
              <a:r>
                <a:rPr lang="fr-FR" sz="1200" b="1" dirty="0">
                  <a:solidFill>
                    <a:schemeClr val="accent4"/>
                  </a:solidFill>
                </a:rPr>
                <a:t> 75 mg/bâtonnet, 2 bâtonnets sur 3 ans = H2 + J2 </a:t>
              </a:r>
            </a:p>
            <a:p>
              <a:pPr algn="ctr"/>
              <a:r>
                <a:rPr lang="fr-FR" sz="1200" b="1" dirty="0">
                  <a:solidFill>
                    <a:schemeClr val="accent4"/>
                  </a:solidFill>
                </a:rPr>
                <a:t>K3 : </a:t>
              </a:r>
              <a:r>
                <a:rPr lang="fr-FR" sz="1200" b="1" dirty="0" err="1">
                  <a:solidFill>
                    <a:schemeClr val="accent4"/>
                  </a:solidFill>
                </a:rPr>
                <a:t>Lévonorgestrel</a:t>
              </a:r>
              <a:r>
                <a:rPr lang="fr-FR" sz="1200" b="1" dirty="0">
                  <a:solidFill>
                    <a:schemeClr val="accent4"/>
                  </a:solidFill>
                </a:rPr>
                <a:t> 68 mg/bâtonnet, 1 bâtonnet sur 3 ans = H3 + J3</a:t>
              </a:r>
            </a:p>
          </p:txBody>
        </p:sp>
        <p:cxnSp>
          <p:nvCxnSpPr>
            <p:cNvPr id="38" name="Elbow Connector 37"/>
            <p:cNvCxnSpPr>
              <a:cxnSpLocks/>
              <a:stCxn id="50" idx="2"/>
              <a:endCxn id="108" idx="0"/>
            </p:cNvCxnSpPr>
            <p:nvPr/>
          </p:nvCxnSpPr>
          <p:spPr>
            <a:xfrm rot="5400000">
              <a:off x="4030159" y="6814288"/>
              <a:ext cx="489323" cy="1691639"/>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p:cNvCxnSpPr>
              <a:cxnSpLocks/>
              <a:stCxn id="10" idx="2"/>
              <a:endCxn id="7" idx="0"/>
            </p:cNvCxnSpPr>
            <p:nvPr/>
          </p:nvCxnSpPr>
          <p:spPr>
            <a:xfrm rot="5400000">
              <a:off x="2431963" y="2038123"/>
              <a:ext cx="302435" cy="169164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a:cxnSpLocks/>
              <a:stCxn id="10" idx="2"/>
              <a:endCxn id="68" idx="0"/>
            </p:cNvCxnSpPr>
            <p:nvPr/>
          </p:nvCxnSpPr>
          <p:spPr>
            <a:xfrm rot="16200000" flipH="1">
              <a:off x="4119346" y="2042380"/>
              <a:ext cx="310949" cy="169164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Rounded Rectangle 6">
              <a:extLst>
                <a:ext uri="{FF2B5EF4-FFF2-40B4-BE49-F238E27FC236}">
                  <a16:creationId xmlns:a16="http://schemas.microsoft.com/office/drawing/2014/main" id="{D192849D-D4C6-49B1-9863-2848C38703EA}"/>
                </a:ext>
              </a:extLst>
            </p:cNvPr>
            <p:cNvSpPr/>
            <p:nvPr/>
          </p:nvSpPr>
          <p:spPr>
            <a:xfrm>
              <a:off x="91440" y="5838033"/>
              <a:ext cx="3291840" cy="1502509"/>
            </a:xfrm>
            <a:prstGeom prst="roundRect">
              <a:avLst>
                <a:gd name="adj" fmla="val 6571"/>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latin typeface="Gill Sans MT" panose="020B0502020104020203"/>
                  <a:cs typeface="Times New Roman" panose="02020603050405020304" pitchFamily="18" charset="0"/>
                </a:rPr>
                <a:t>H : Nb d’utilisatrices nécessitant la pose d’implants dans le secteur public par type/marque pour chaque année </a:t>
              </a:r>
            </a:p>
            <a:p>
              <a:pPr algn="ctr"/>
              <a:r>
                <a:rPr lang="fr-FR" sz="1200" dirty="0">
                  <a:solidFill>
                    <a:srgbClr val="0070C0"/>
                  </a:solidFill>
                </a:rPr>
                <a:t>= (F - utilisatrices de l’année précédente) + (nombre d’utilisatrices qui abandonnent l’utilisation au cours de l’année*)] ; </a:t>
              </a:r>
              <a:r>
                <a:rPr lang="en-US" sz="1200" dirty="0" err="1">
                  <a:solidFill>
                    <a:srgbClr val="0070C0"/>
                  </a:solidFill>
                </a:rPr>
                <a:t>où</a:t>
              </a:r>
              <a:endParaRPr lang="fr-FR" sz="1200" dirty="0">
                <a:solidFill>
                  <a:srgbClr val="0070C0"/>
                </a:solidFill>
              </a:endParaRPr>
            </a:p>
            <a:p>
              <a:pPr algn="ctr"/>
              <a:r>
                <a:rPr lang="fr-FR" sz="1200" dirty="0">
                  <a:solidFill>
                    <a:srgbClr val="0070C0"/>
                  </a:solidFill>
                </a:rPr>
                <a:t>Nb d’utilisatrices qui abandonnent l’utilisation au cours de l’année = Nb d’utilisatrices l’année précédente × taux d’abandon (%)</a:t>
              </a:r>
            </a:p>
            <a:p>
              <a:pPr algn="ctr"/>
              <a:r>
                <a:rPr lang="fr-FR" sz="1200" dirty="0">
                  <a:solidFill>
                    <a:srgbClr val="000000"/>
                  </a:solidFill>
                  <a:latin typeface="Gill Sans MT" panose="020B0502020104020203"/>
                  <a:cs typeface="Times New Roman" panose="02020603050405020304" pitchFamily="18" charset="0"/>
                </a:rPr>
                <a:t>Exemple : </a:t>
              </a:r>
            </a:p>
            <a:p>
              <a:pPr algn="ctr"/>
              <a:r>
                <a:rPr lang="fr-FR" sz="1200" dirty="0">
                  <a:solidFill>
                    <a:srgbClr val="000000"/>
                  </a:solidFill>
                  <a:latin typeface="Gill Sans MT" panose="020B0502020104020203"/>
                  <a:cs typeface="Times New Roman" panose="02020603050405020304" pitchFamily="18" charset="0"/>
                </a:rPr>
                <a:t>H1 : Nb d’utilisatrices nécessitant une insertion de </a:t>
              </a:r>
              <a:r>
                <a:rPr lang="fr-FR" sz="1200" dirty="0" err="1">
                  <a:solidFill>
                    <a:srgbClr val="000000"/>
                  </a:solidFill>
                  <a:latin typeface="Gill Sans MT" panose="020B0502020104020203"/>
                  <a:cs typeface="Times New Roman" panose="02020603050405020304" pitchFamily="18" charset="0"/>
                </a:rPr>
                <a:t>Lévonorgestrel</a:t>
              </a:r>
              <a:r>
                <a:rPr lang="fr-FR" sz="1200" dirty="0">
                  <a:solidFill>
                    <a:srgbClr val="000000"/>
                  </a:solidFill>
                  <a:latin typeface="Gill Sans MT" panose="020B0502020104020203"/>
                  <a:cs typeface="Times New Roman" panose="02020603050405020304" pitchFamily="18" charset="0"/>
                </a:rPr>
                <a:t> 75 mg/bâtonnet, 2 bâtonnets sur 5 ans = (F1 - utilisatrices de l’année précédente) + (nombre d’utilisatrices de l’année précédente × taux d’abandon en %)</a:t>
              </a:r>
            </a:p>
          </p:txBody>
        </p:sp>
        <p:cxnSp>
          <p:nvCxnSpPr>
            <p:cNvPr id="45" name="Straight Arrow Connector 44">
              <a:extLst>
                <a:ext uri="{FF2B5EF4-FFF2-40B4-BE49-F238E27FC236}">
                  <a16:creationId xmlns:a16="http://schemas.microsoft.com/office/drawing/2014/main" id="{05E180FA-5BE5-4DAD-93A1-5CE5B8DE07F5}"/>
                </a:ext>
              </a:extLst>
            </p:cNvPr>
            <p:cNvCxnSpPr>
              <a:cxnSpLocks/>
              <a:stCxn id="86" idx="2"/>
              <a:endCxn id="42" idx="0"/>
            </p:cNvCxnSpPr>
            <p:nvPr/>
          </p:nvCxnSpPr>
          <p:spPr>
            <a:xfrm>
              <a:off x="1737360" y="5216629"/>
              <a:ext cx="0" cy="62140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6">
              <a:extLst>
                <a:ext uri="{FF2B5EF4-FFF2-40B4-BE49-F238E27FC236}">
                  <a16:creationId xmlns:a16="http://schemas.microsoft.com/office/drawing/2014/main" id="{06449B0B-FDAC-4C16-AFE2-2F37737F0887}"/>
                </a:ext>
              </a:extLst>
            </p:cNvPr>
            <p:cNvSpPr/>
            <p:nvPr/>
          </p:nvSpPr>
          <p:spPr>
            <a:xfrm>
              <a:off x="3474720" y="5940917"/>
              <a:ext cx="3291840" cy="1474529"/>
            </a:xfrm>
            <a:prstGeom prst="roundRect">
              <a:avLst>
                <a:gd name="adj" fmla="val 3834"/>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dirty="0">
                  <a:solidFill>
                    <a:srgbClr val="000000"/>
                  </a:solidFill>
                  <a:latin typeface="Gill Sans MT" panose="020B0502020104020203"/>
                  <a:cs typeface="Times New Roman" panose="02020603050405020304" pitchFamily="18" charset="0"/>
                </a:rPr>
                <a:t>J : Nb d’utilisatrices nécessitant la pose d’implants dans le secteur du </a:t>
              </a:r>
              <a:r>
                <a:rPr lang="fr-FR" sz="1200" dirty="0">
                  <a:solidFill>
                    <a:srgbClr val="000000"/>
                  </a:solidFill>
                  <a:cs typeface="Times New Roman" panose="02020603050405020304" pitchFamily="18" charset="0"/>
                </a:rPr>
                <a:t>marketing social </a:t>
              </a:r>
              <a:r>
                <a:rPr lang="fr-FR" sz="1200" dirty="0">
                  <a:solidFill>
                    <a:srgbClr val="000000"/>
                  </a:solidFill>
                  <a:latin typeface="Gill Sans MT" panose="020B0502020104020203"/>
                  <a:cs typeface="Times New Roman" panose="02020603050405020304" pitchFamily="18" charset="0"/>
                </a:rPr>
                <a:t>par type/marque pour chaque année </a:t>
              </a:r>
            </a:p>
            <a:p>
              <a:pPr algn="ctr"/>
              <a:r>
                <a:rPr lang="fr-FR" sz="1200" dirty="0">
                  <a:solidFill>
                    <a:srgbClr val="0070C0"/>
                  </a:solidFill>
                </a:rPr>
                <a:t>= (G - utilisatrices de l’année précédente) + (nombre d’utilisatrices qui abandonnent l’utilisation au cours de l’année*)] ; </a:t>
              </a:r>
              <a:r>
                <a:rPr lang="en-US" sz="1200" dirty="0" err="1">
                  <a:solidFill>
                    <a:srgbClr val="0070C0"/>
                  </a:solidFill>
                </a:rPr>
                <a:t>où</a:t>
              </a:r>
              <a:endParaRPr lang="fr-FR" sz="1200" dirty="0">
                <a:solidFill>
                  <a:srgbClr val="0070C0"/>
                </a:solidFill>
              </a:endParaRPr>
            </a:p>
            <a:p>
              <a:pPr algn="ctr"/>
              <a:r>
                <a:rPr lang="fr-FR" sz="1200" dirty="0">
                  <a:solidFill>
                    <a:srgbClr val="0070C0"/>
                  </a:solidFill>
                </a:rPr>
                <a:t>Nb d’utilisatrices qui abandonnent l’utilisation au cours de l’année = Nb d’utilisatrices l’année précédente × taux d’abandon (%)</a:t>
              </a:r>
            </a:p>
            <a:p>
              <a:pPr algn="ctr"/>
              <a:r>
                <a:rPr lang="fr-FR" sz="1200" dirty="0">
                  <a:solidFill>
                    <a:srgbClr val="000000"/>
                  </a:solidFill>
                  <a:latin typeface="Gill Sans MT" panose="020B0502020104020203"/>
                  <a:cs typeface="Times New Roman" panose="02020603050405020304" pitchFamily="18" charset="0"/>
                </a:rPr>
                <a:t>Exemple : </a:t>
              </a:r>
            </a:p>
            <a:p>
              <a:pPr algn="ctr"/>
              <a:r>
                <a:rPr lang="fr-FR" sz="1200" dirty="0">
                  <a:solidFill>
                    <a:srgbClr val="000000"/>
                  </a:solidFill>
                  <a:latin typeface="Gill Sans MT" panose="020B0502020104020203"/>
                  <a:cs typeface="Times New Roman" panose="02020603050405020304" pitchFamily="18" charset="0"/>
                </a:rPr>
                <a:t>J1 : Nb d’utilisatrices nécessitant une insertion de </a:t>
              </a:r>
              <a:r>
                <a:rPr lang="fr-FR" sz="1200" dirty="0" err="1">
                  <a:solidFill>
                    <a:srgbClr val="000000"/>
                  </a:solidFill>
                  <a:latin typeface="Gill Sans MT" panose="020B0502020104020203"/>
                  <a:cs typeface="Times New Roman" panose="02020603050405020304" pitchFamily="18" charset="0"/>
                </a:rPr>
                <a:t>Lévonorgestrel</a:t>
              </a:r>
              <a:r>
                <a:rPr lang="fr-FR" sz="1200" dirty="0">
                  <a:solidFill>
                    <a:srgbClr val="000000"/>
                  </a:solidFill>
                  <a:latin typeface="Gill Sans MT" panose="020B0502020104020203"/>
                  <a:cs typeface="Times New Roman" panose="02020603050405020304" pitchFamily="18" charset="0"/>
                </a:rPr>
                <a:t> 75 mg/bâtonnet, 2 bâtonnets sur 5 ans = (G1 - utilisatrices de l’année précédente) + (nombre d’utilisatrices de l’année précédente × taux d’abandon en %)</a:t>
              </a:r>
            </a:p>
          </p:txBody>
        </p:sp>
        <p:cxnSp>
          <p:nvCxnSpPr>
            <p:cNvPr id="51" name="Straight Arrow Connector 50">
              <a:extLst>
                <a:ext uri="{FF2B5EF4-FFF2-40B4-BE49-F238E27FC236}">
                  <a16:creationId xmlns:a16="http://schemas.microsoft.com/office/drawing/2014/main" id="{02DA12D5-E7DC-413C-BFE8-7FF560E3711A}"/>
                </a:ext>
              </a:extLst>
            </p:cNvPr>
            <p:cNvCxnSpPr>
              <a:cxnSpLocks/>
              <a:stCxn id="91" idx="2"/>
              <a:endCxn id="50" idx="0"/>
            </p:cNvCxnSpPr>
            <p:nvPr/>
          </p:nvCxnSpPr>
          <p:spPr>
            <a:xfrm>
              <a:off x="5120640" y="5447267"/>
              <a:ext cx="0" cy="49364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9259B5BF-94DF-49DB-B53B-FAF2CA66FE43}"/>
                </a:ext>
              </a:extLst>
            </p:cNvPr>
            <p:cNvCxnSpPr>
              <a:cxnSpLocks/>
              <a:stCxn id="42" idx="2"/>
              <a:endCxn id="108" idx="0"/>
            </p:cNvCxnSpPr>
            <p:nvPr/>
          </p:nvCxnSpPr>
          <p:spPr>
            <a:xfrm rot="16200000" flipH="1">
              <a:off x="2301067" y="6776835"/>
              <a:ext cx="564227" cy="1691641"/>
            </a:xfrm>
            <a:prstGeom prst="bentConnector3">
              <a:avLst>
                <a:gd name="adj1" fmla="val 50000"/>
              </a:avLst>
            </a:prstGeom>
            <a:ln>
              <a:solidFill>
                <a:schemeClr val="tx1">
                  <a:lumMod val="50000"/>
                  <a:lumOff val="50000"/>
                </a:schemeClr>
              </a:solidFill>
              <a:tailEnd type="triangle"/>
            </a:ln>
          </p:spPr>
          <p:style>
            <a:lnRef idx="3">
              <a:schemeClr val="accent1"/>
            </a:lnRef>
            <a:fillRef idx="0">
              <a:schemeClr val="accent1"/>
            </a:fillRef>
            <a:effectRef idx="2">
              <a:schemeClr val="accent1"/>
            </a:effectRef>
            <a:fontRef idx="minor">
              <a:schemeClr val="tx1"/>
            </a:fontRef>
          </p:style>
        </p:cxnSp>
      </p:grpSp>
      <p:sp>
        <p:nvSpPr>
          <p:cNvPr id="24" name="TextBox 23">
            <a:extLst>
              <a:ext uri="{FF2B5EF4-FFF2-40B4-BE49-F238E27FC236}">
                <a16:creationId xmlns:a16="http://schemas.microsoft.com/office/drawing/2014/main" id="{16749A2D-FB35-5443-BB97-7FA21E5D649F}"/>
              </a:ext>
            </a:extLst>
          </p:cNvPr>
          <p:cNvSpPr txBox="1"/>
          <p:nvPr/>
        </p:nvSpPr>
        <p:spPr>
          <a:xfrm>
            <a:off x="656613" y="616936"/>
            <a:ext cx="4372587"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implants contraceptifs basé sur la méthode de morbidité/démographique</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8581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E7B6E74D-779B-A467-E9AE-0B5097B97500}"/>
              </a:ext>
            </a:extLst>
          </p:cNvPr>
          <p:cNvSpPr txBox="1"/>
          <p:nvPr/>
        </p:nvSpPr>
        <p:spPr>
          <a:xfrm>
            <a:off x="728409" y="559829"/>
            <a:ext cx="4053142" cy="507831"/>
          </a:xfrm>
          <a:prstGeom prst="rect">
            <a:avLst/>
          </a:prstGeom>
          <a:noFill/>
        </p:spPr>
        <p:txBody>
          <a:bodyPr wrap="square" lIns="68580" tIns="68580" rIns="68580" bIns="68580">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pour les préservatifs féminins basé sur la méthode de morbidité/démographique</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grpSp>
        <p:nvGrpSpPr>
          <p:cNvPr id="78" name="Group 77">
            <a:extLst>
              <a:ext uri="{FF2B5EF4-FFF2-40B4-BE49-F238E27FC236}">
                <a16:creationId xmlns:a16="http://schemas.microsoft.com/office/drawing/2014/main" id="{5F195EDC-9007-905E-0BDD-BCF8EEAFB1B4}"/>
              </a:ext>
            </a:extLst>
          </p:cNvPr>
          <p:cNvGrpSpPr/>
          <p:nvPr/>
        </p:nvGrpSpPr>
        <p:grpSpPr>
          <a:xfrm>
            <a:off x="6286500" y="1067660"/>
            <a:ext cx="10287000" cy="11535987"/>
            <a:chOff x="0" y="1240511"/>
            <a:chExt cx="6858000" cy="7690658"/>
          </a:xfrm>
        </p:grpSpPr>
        <p:sp>
          <p:nvSpPr>
            <p:cNvPr id="2" name="Rounded Rectangle 1"/>
            <p:cNvSpPr/>
            <p:nvPr/>
          </p:nvSpPr>
          <p:spPr>
            <a:xfrm>
              <a:off x="2257425" y="1240511"/>
              <a:ext cx="2343150" cy="238363"/>
            </a:xfrm>
            <a:prstGeom prst="roundRect">
              <a:avLst/>
            </a:prstGeom>
            <a:ln>
              <a:solidFill>
                <a:schemeClr val="tx1">
                  <a:lumMod val="50000"/>
                  <a:lumOff val="5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a:solidFill>
                    <a:srgbClr val="000000"/>
                  </a:solidFill>
                  <a:latin typeface="Gill Sans MT" panose="020B0502020104020203"/>
                  <a:ea typeface="Calibri" panose="020F0502020204030204" pitchFamily="34" charset="0"/>
                  <a:cs typeface="Times New Roman" panose="02020603050405020304" pitchFamily="18" charset="0"/>
                </a:rPr>
                <a:t>A : Population totale</a:t>
              </a:r>
            </a:p>
          </p:txBody>
        </p:sp>
        <p:sp>
          <p:nvSpPr>
            <p:cNvPr id="3" name="Rounded Rectangle 2"/>
            <p:cNvSpPr/>
            <p:nvPr/>
          </p:nvSpPr>
          <p:spPr>
            <a:xfrm>
              <a:off x="781051" y="1689522"/>
              <a:ext cx="5295899"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lvl="0" algn="ct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B : Nb total de femmes de 15-59 ans dans le pays/la région/le district </a:t>
              </a:r>
              <a:r>
                <a:rPr lang="fr-FR" sz="1200" spc="-15" dirty="0">
                  <a:solidFill>
                    <a:schemeClr val="accent4"/>
                  </a:solidFill>
                </a:rPr>
                <a:t>= A × % de femmes de 15-59 ans</a:t>
              </a:r>
            </a:p>
          </p:txBody>
        </p:sp>
        <p:sp>
          <p:nvSpPr>
            <p:cNvPr id="4" name="Rounded Rectangle 3"/>
            <p:cNvSpPr/>
            <p:nvPr/>
          </p:nvSpPr>
          <p:spPr>
            <a:xfrm>
              <a:off x="0" y="2164070"/>
              <a:ext cx="3474720" cy="510778"/>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C : Nombre de femmes sexuellement actives de 15-59 ans, à l’exclusion des TS (travailleuses du sexe)</a:t>
              </a:r>
            </a:p>
            <a:p>
              <a:pPr lvl="0" algn="ctr"/>
              <a:r>
                <a:rPr lang="fr-FR" sz="1200" spc="-15" dirty="0">
                  <a:solidFill>
                    <a:schemeClr val="accent4"/>
                  </a:solidFill>
                </a:rPr>
                <a:t> = B × % de femmes sexuellement actives de 15-59 ans</a:t>
              </a:r>
            </a:p>
          </p:txBody>
        </p:sp>
        <p:sp>
          <p:nvSpPr>
            <p:cNvPr id="5" name="Rounded Rectangle 4"/>
            <p:cNvSpPr/>
            <p:nvPr/>
          </p:nvSpPr>
          <p:spPr>
            <a:xfrm>
              <a:off x="0" y="4684014"/>
              <a:ext cx="3474720" cy="470595"/>
            </a:xfrm>
            <a:prstGeom prst="roundRect">
              <a:avLst>
                <a:gd name="adj" fmla="val 461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dirty="0">
                  <a:solidFill>
                    <a:srgbClr val="000000"/>
                  </a:solidFill>
                  <a:latin typeface="Gill Sans MT" panose="020B0502020104020203"/>
                  <a:cs typeface="Times New Roman" panose="02020603050405020304" pitchFamily="18" charset="0"/>
                </a:rPr>
                <a:t>I : Nb de femmes sexuellement actives de 15- 59 ans, à l’exclusion des TS, qui connaissent et utilisent les préservatifs féminins</a:t>
              </a:r>
            </a:p>
            <a:p>
              <a:pPr algn="ctr"/>
              <a:r>
                <a:rPr lang="fr-FR" sz="1200" spc="-15" dirty="0">
                  <a:solidFill>
                    <a:schemeClr val="accent4"/>
                  </a:solidFill>
                </a:rPr>
                <a:t>= G × % de femmes qui connaissent et utilisent les préservatifs féminins</a:t>
              </a:r>
            </a:p>
          </p:txBody>
        </p:sp>
        <p:sp>
          <p:nvSpPr>
            <p:cNvPr id="6" name="Rounded Rectangle 5"/>
            <p:cNvSpPr/>
            <p:nvPr/>
          </p:nvSpPr>
          <p:spPr>
            <a:xfrm>
              <a:off x="0" y="2963480"/>
              <a:ext cx="3474720" cy="618708"/>
            </a:xfrm>
            <a:prstGeom prst="roundRect">
              <a:avLst>
                <a:gd name="adj" fmla="val 10639"/>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a:solidFill>
                    <a:srgbClr val="000000"/>
                  </a:solidFill>
                  <a:latin typeface="Gill Sans MT" panose="020B0502020104020203"/>
                  <a:cs typeface="Times New Roman" panose="02020603050405020304" pitchFamily="18" charset="0"/>
                </a:rPr>
                <a:t>E : Nb de femmes sexuellement actives âgées de 15-59 ans, à l’exclusion des TS ayant besoin de préservatifs féminins</a:t>
              </a:r>
            </a:p>
            <a:p>
              <a:pPr algn="ctr"/>
              <a:r>
                <a:rPr lang="fr-FR" sz="1200" spc="-15">
                  <a:solidFill>
                    <a:schemeClr val="accent4"/>
                  </a:solidFill>
                </a:rPr>
                <a:t>= C × % de femmes sexuellement actives de 15-59 ans ayant besoin de préservatifs féminins</a:t>
              </a:r>
            </a:p>
          </p:txBody>
        </p:sp>
        <p:sp>
          <p:nvSpPr>
            <p:cNvPr id="9" name="Rounded Rectangle 8"/>
            <p:cNvSpPr/>
            <p:nvPr/>
          </p:nvSpPr>
          <p:spPr>
            <a:xfrm>
              <a:off x="0" y="5497026"/>
              <a:ext cx="3474720" cy="728425"/>
            </a:xfrm>
            <a:prstGeom prst="roundRect">
              <a:avLst>
                <a:gd name="adj" fmla="val 5886"/>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dirty="0">
                  <a:solidFill>
                    <a:srgbClr val="000000"/>
                  </a:solidFill>
                  <a:latin typeface="Gill Sans MT" panose="020B0502020104020203"/>
                  <a:cs typeface="Times New Roman" panose="02020603050405020304" pitchFamily="18" charset="0"/>
                </a:rPr>
                <a:t>K : Nb de femmes sexuellement actives âgées de 15- 59 ans, à l’exclusion des TS, ayant accès aux préservatifs féminins, par secteur </a:t>
              </a:r>
            </a:p>
            <a:p>
              <a:pPr algn="ctr"/>
              <a:r>
                <a:rPr lang="fr-FR" sz="1200" spc="-15" dirty="0">
                  <a:solidFill>
                    <a:schemeClr val="accent4"/>
                  </a:solidFill>
                </a:rPr>
                <a:t>K1 : Secteur public = I × % de FAP qui y ont accès dans le secteur public</a:t>
              </a:r>
            </a:p>
            <a:p>
              <a:pPr algn="ctr"/>
              <a:r>
                <a:rPr lang="fr-FR" sz="1200" spc="-15" dirty="0">
                  <a:solidFill>
                    <a:schemeClr val="accent4"/>
                  </a:solidFill>
                </a:rPr>
                <a:t>K2 : Secteur du marketing social = I × % de FAP qui y ont accès dans le secteur du marketing social</a:t>
              </a:r>
            </a:p>
          </p:txBody>
        </p:sp>
        <p:sp>
          <p:nvSpPr>
            <p:cNvPr id="10" name="Rounded Rectangle 9"/>
            <p:cNvSpPr/>
            <p:nvPr/>
          </p:nvSpPr>
          <p:spPr>
            <a:xfrm>
              <a:off x="3566160" y="2138532"/>
              <a:ext cx="3291840" cy="238363"/>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a:solidFill>
                    <a:srgbClr val="000000"/>
                  </a:solidFill>
                  <a:latin typeface="Gill Sans MT" panose="020B0502020104020203"/>
                  <a:ea typeface="Times New Roman" panose="02020603050405020304" pitchFamily="18" charset="0"/>
                  <a:cs typeface="Times New Roman" panose="02020603050405020304" pitchFamily="18" charset="0"/>
                </a:rPr>
                <a:t>D :  Nb de TS </a:t>
              </a:r>
              <a:r>
                <a:rPr lang="fr-FR" sz="1200" spc="-15">
                  <a:solidFill>
                    <a:schemeClr val="accent4"/>
                  </a:solidFill>
                </a:rPr>
                <a:t>= B × % de TS</a:t>
              </a:r>
            </a:p>
          </p:txBody>
        </p:sp>
        <p:sp>
          <p:nvSpPr>
            <p:cNvPr id="11" name="Rounded Rectangle 10"/>
            <p:cNvSpPr/>
            <p:nvPr/>
          </p:nvSpPr>
          <p:spPr>
            <a:xfrm>
              <a:off x="3566160" y="2803902"/>
              <a:ext cx="3291840" cy="374571"/>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a:solidFill>
                    <a:srgbClr val="000000"/>
                  </a:solidFill>
                  <a:latin typeface="Gill Sans MT" panose="020B0502020104020203"/>
                  <a:cs typeface="Times New Roman" panose="02020603050405020304" pitchFamily="18" charset="0"/>
                </a:rPr>
                <a:t>F : Nb de TS ayant besoin de préservatifs féminins</a:t>
              </a:r>
            </a:p>
            <a:p>
              <a:pPr algn="ctr"/>
              <a:r>
                <a:rPr lang="fr-FR" sz="1200" spc="-15">
                  <a:solidFill>
                    <a:schemeClr val="accent4"/>
                  </a:solidFill>
                </a:rPr>
                <a:t>= D × % de TS ayant besoin de préservatifs féminins</a:t>
              </a:r>
            </a:p>
          </p:txBody>
        </p:sp>
        <p:sp>
          <p:nvSpPr>
            <p:cNvPr id="12" name="Rounded Rectangle 11"/>
            <p:cNvSpPr/>
            <p:nvPr/>
          </p:nvSpPr>
          <p:spPr>
            <a:xfrm>
              <a:off x="0" y="3868812"/>
              <a:ext cx="3474720" cy="483989"/>
            </a:xfrm>
            <a:prstGeom prst="roundRect">
              <a:avLst>
                <a:gd name="adj" fmla="val 8979"/>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dirty="0">
                  <a:solidFill>
                    <a:srgbClr val="000000"/>
                  </a:solidFill>
                  <a:latin typeface="Gill Sans MT" panose="020B0502020104020203"/>
                  <a:cs typeface="Times New Roman" panose="02020603050405020304" pitchFamily="18" charset="0"/>
                </a:rPr>
                <a:t>G : Nb de femmes sexuellement actives de 15- 59 ans, à l’exclusion des TS, qui connaissent les préservatifs féminins</a:t>
              </a:r>
            </a:p>
            <a:p>
              <a:pPr algn="ctr"/>
              <a:r>
                <a:rPr lang="fr-FR" sz="1200" spc="-15" dirty="0">
                  <a:solidFill>
                    <a:schemeClr val="accent4"/>
                  </a:solidFill>
                </a:rPr>
                <a:t>= E × % qui connaissent les préservatifs féminins</a:t>
              </a:r>
            </a:p>
          </p:txBody>
        </p:sp>
        <p:sp>
          <p:nvSpPr>
            <p:cNvPr id="13" name="Rounded Rectangle 12"/>
            <p:cNvSpPr/>
            <p:nvPr/>
          </p:nvSpPr>
          <p:spPr>
            <a:xfrm>
              <a:off x="3566160" y="3618248"/>
              <a:ext cx="3291840" cy="374571"/>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a:solidFill>
                    <a:srgbClr val="000000"/>
                  </a:solidFill>
                  <a:latin typeface="Gill Sans MT" panose="020B0502020104020203"/>
                  <a:ea typeface="Times New Roman" panose="02020603050405020304" pitchFamily="18" charset="0"/>
                  <a:cs typeface="Times New Roman" panose="02020603050405020304" pitchFamily="18" charset="0"/>
                </a:rPr>
                <a:t>H. Nb de TS qui connaissent les préservatifs féminins</a:t>
              </a:r>
            </a:p>
            <a:p>
              <a:pPr algn="ctr"/>
              <a:r>
                <a:rPr lang="fr-FR" sz="1200" spc="-15">
                  <a:solidFill>
                    <a:schemeClr val="accent4"/>
                  </a:solidFill>
                </a:rPr>
                <a:t>= F × % qui connaissent les préservatifs féminins</a:t>
              </a:r>
            </a:p>
          </p:txBody>
        </p:sp>
        <p:sp>
          <p:nvSpPr>
            <p:cNvPr id="14" name="Rounded Rectangle 13"/>
            <p:cNvSpPr/>
            <p:nvPr/>
          </p:nvSpPr>
          <p:spPr>
            <a:xfrm>
              <a:off x="3566160" y="4506957"/>
              <a:ext cx="3291840" cy="351651"/>
            </a:xfrm>
            <a:prstGeom prst="roundRect">
              <a:avLst>
                <a:gd name="adj" fmla="val 7626"/>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J :  Nb de TS qui connaissent et utilisent les préservatifs féminins</a:t>
              </a:r>
            </a:p>
            <a:p>
              <a:pPr algn="ctr"/>
              <a:r>
                <a:rPr lang="fr-FR" sz="1200" spc="-15" dirty="0">
                  <a:solidFill>
                    <a:schemeClr val="accent4"/>
                  </a:solidFill>
                </a:rPr>
                <a:t> = H × % de femmes qui connaissent et utilisent les préservatifs féminins</a:t>
              </a:r>
            </a:p>
          </p:txBody>
        </p:sp>
        <p:sp>
          <p:nvSpPr>
            <p:cNvPr id="15" name="Rounded Rectangle 14"/>
            <p:cNvSpPr/>
            <p:nvPr/>
          </p:nvSpPr>
          <p:spPr>
            <a:xfrm>
              <a:off x="3566160" y="5479100"/>
              <a:ext cx="3291840" cy="613053"/>
            </a:xfrm>
            <a:prstGeom prst="roundRect">
              <a:avLst>
                <a:gd name="adj" fmla="val 8942"/>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L : Nb de TS ayant accès aux préservatifs féminins par secteur</a:t>
              </a:r>
            </a:p>
            <a:p>
              <a:pPr algn="ctr"/>
              <a:r>
                <a:rPr lang="fr-FR" sz="1200" spc="-15" dirty="0">
                  <a:solidFill>
                    <a:schemeClr val="accent4"/>
                  </a:solidFill>
                </a:rPr>
                <a:t>L1 : Secteur public = J × % de TS qui y ont accès dans le secteur public</a:t>
              </a:r>
            </a:p>
            <a:p>
              <a:pPr algn="ctr"/>
              <a:r>
                <a:rPr lang="fr-FR" sz="1200" spc="-15" dirty="0">
                  <a:solidFill>
                    <a:schemeClr val="accent4"/>
                  </a:solidFill>
                </a:rPr>
                <a:t>L2 : Secteur du marketing social = J × % de TS qui y ont accès dans le secteur du marketing social</a:t>
              </a:r>
            </a:p>
          </p:txBody>
        </p:sp>
        <p:sp>
          <p:nvSpPr>
            <p:cNvPr id="17" name="Rounded Rectangle 16"/>
            <p:cNvSpPr/>
            <p:nvPr/>
          </p:nvSpPr>
          <p:spPr>
            <a:xfrm>
              <a:off x="0" y="6515051"/>
              <a:ext cx="3474720" cy="748963"/>
            </a:xfrm>
            <a:prstGeom prst="roundRect">
              <a:avLst>
                <a:gd name="adj" fmla="val 961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dirty="0">
                  <a:solidFill>
                    <a:srgbClr val="000000"/>
                  </a:solidFill>
                  <a:latin typeface="Gill Sans MT" panose="020B0502020104020203"/>
                  <a:cs typeface="Times New Roman" panose="02020603050405020304" pitchFamily="18" charset="0"/>
                </a:rPr>
                <a:t>N : Nb de préservatifs féminins nécessaires aux femmes sexuellement actives de 15-59 ans, à l’exclusion des TS, par secteur</a:t>
              </a:r>
            </a:p>
            <a:p>
              <a:pPr algn="ctr"/>
              <a:r>
                <a:rPr lang="fr-FR" sz="1200" spc="-15" dirty="0">
                  <a:solidFill>
                    <a:schemeClr val="accent4"/>
                  </a:solidFill>
                </a:rPr>
                <a:t>N1 : secteur public = K1 × M ; </a:t>
              </a:r>
            </a:p>
            <a:p>
              <a:pPr algn="ctr"/>
              <a:r>
                <a:rPr lang="fr-FR" sz="1200" spc="-15" dirty="0">
                  <a:solidFill>
                    <a:schemeClr val="accent4"/>
                  </a:solidFill>
                </a:rPr>
                <a:t>N2 : Secteur du marketing social = K2 × M,</a:t>
              </a:r>
            </a:p>
            <a:p>
              <a:pPr algn="ctr"/>
              <a:r>
                <a:rPr lang="fr-FR" sz="1200" spc="-15" dirty="0">
                  <a:solidFill>
                    <a:schemeClr val="accent4"/>
                  </a:solidFill>
                </a:rPr>
                <a:t>où M = CAP = nb de préservatifs féminins par femme et par an = 120 </a:t>
              </a:r>
            </a:p>
          </p:txBody>
        </p:sp>
        <p:sp>
          <p:nvSpPr>
            <p:cNvPr id="18" name="Rounded Rectangle 17"/>
            <p:cNvSpPr/>
            <p:nvPr/>
          </p:nvSpPr>
          <p:spPr>
            <a:xfrm>
              <a:off x="3566160" y="6657517"/>
              <a:ext cx="3291840" cy="618708"/>
            </a:xfrm>
            <a:prstGeom prst="roundRect">
              <a:avLst>
                <a:gd name="adj" fmla="val 10578"/>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P : Nb de préservatifs féminins nécessaires aux TS par secteur</a:t>
              </a:r>
            </a:p>
            <a:p>
              <a:pPr algn="ctr"/>
              <a:r>
                <a:rPr lang="fr-FR" sz="1200" b="1" spc="-15" dirty="0">
                  <a:solidFill>
                    <a:schemeClr val="accent4"/>
                  </a:solidFill>
                </a:rPr>
                <a:t>P1 : secteur public = L1 × O ; </a:t>
              </a:r>
            </a:p>
            <a:p>
              <a:pPr algn="ctr"/>
              <a:r>
                <a:rPr lang="fr-FR" sz="1200" b="1" spc="-15" dirty="0">
                  <a:solidFill>
                    <a:schemeClr val="accent4"/>
                  </a:solidFill>
                </a:rPr>
                <a:t>P2 : Secteur du marketing social = L2 × O,</a:t>
              </a:r>
              <a:endParaRPr lang="en-US" sz="1200" spc="-15" dirty="0">
                <a:solidFill>
                  <a:schemeClr val="accent4"/>
                </a:solidFill>
              </a:endParaRPr>
            </a:p>
            <a:p>
              <a:pPr algn="ctr"/>
              <a:r>
                <a:rPr lang="fr-FR" sz="1200" spc="-15" dirty="0">
                  <a:solidFill>
                    <a:schemeClr val="accent4"/>
                  </a:solidFill>
                </a:rPr>
                <a:t>où O = CAP = nb de préservatifs féminins par TS et par an = 120 </a:t>
              </a:r>
            </a:p>
          </p:txBody>
        </p:sp>
        <p:sp>
          <p:nvSpPr>
            <p:cNvPr id="19" name="Rounded Rectangle 18"/>
            <p:cNvSpPr/>
            <p:nvPr/>
          </p:nvSpPr>
          <p:spPr>
            <a:xfrm>
              <a:off x="2028479" y="8420391"/>
              <a:ext cx="2801042" cy="51077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lvl="0" algn="ctr">
                <a:defRPr/>
              </a:pP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R : Nb total de préservatifs féminins nécessaires par an (secteurs public et du </a:t>
              </a:r>
              <a:r>
                <a:rPr lang="en-US" sz="1200" spc="-15" dirty="0"/>
                <a:t>marketing social</a:t>
              </a:r>
              <a:r>
                <a:rPr lang="fr-FR" sz="1200" spc="-15" dirty="0">
                  <a:solidFill>
                    <a:srgbClr val="000000"/>
                  </a:solidFill>
                  <a:latin typeface="Gill Sans MT" panose="020B0502020104020203"/>
                  <a:ea typeface="Times New Roman" panose="02020603050405020304" pitchFamily="18" charset="0"/>
                  <a:cs typeface="Times New Roman" panose="02020603050405020304" pitchFamily="18" charset="0"/>
                </a:rPr>
                <a:t>)</a:t>
              </a:r>
            </a:p>
            <a:p>
              <a:pPr algn="ctr"/>
              <a:r>
                <a:rPr lang="fr-FR" sz="1200" spc="-15" dirty="0">
                  <a:solidFill>
                    <a:schemeClr val="accent4"/>
                  </a:solidFill>
                </a:rPr>
                <a:t>= Q1 + Q2</a:t>
              </a:r>
              <a:r>
                <a:rPr lang="fr-FR" sz="1200" spc="-15" dirty="0">
                  <a:solidFill>
                    <a:schemeClr val="accent4"/>
                  </a:solidFill>
                  <a:ea typeface="Times New Roman" panose="02020603050405020304" pitchFamily="18" charset="0"/>
                  <a:cs typeface="Times New Roman" panose="02020603050405020304" pitchFamily="18" charset="0"/>
                </a:rPr>
                <a:t> </a:t>
              </a:r>
            </a:p>
          </p:txBody>
        </p:sp>
        <p:cxnSp>
          <p:nvCxnSpPr>
            <p:cNvPr id="20" name="Straight Arrow Connector 19"/>
            <p:cNvCxnSpPr>
              <a:cxnSpLocks/>
              <a:stCxn id="2" idx="2"/>
              <a:endCxn id="3" idx="0"/>
            </p:cNvCxnSpPr>
            <p:nvPr/>
          </p:nvCxnSpPr>
          <p:spPr>
            <a:xfrm>
              <a:off x="3429001" y="1478874"/>
              <a:ext cx="1" cy="21064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a:endCxn id="4" idx="0"/>
            </p:cNvCxnSpPr>
            <p:nvPr/>
          </p:nvCxnSpPr>
          <p:spPr>
            <a:xfrm>
              <a:off x="1737360" y="1964015"/>
              <a:ext cx="0" cy="20005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cxnSpLocks/>
              <a:endCxn id="10" idx="0"/>
            </p:cNvCxnSpPr>
            <p:nvPr/>
          </p:nvCxnSpPr>
          <p:spPr>
            <a:xfrm>
              <a:off x="5212080" y="1940653"/>
              <a:ext cx="0" cy="19787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a:stCxn id="4" idx="2"/>
              <a:endCxn id="6" idx="0"/>
            </p:cNvCxnSpPr>
            <p:nvPr/>
          </p:nvCxnSpPr>
          <p:spPr>
            <a:xfrm>
              <a:off x="1737360" y="2674848"/>
              <a:ext cx="0" cy="28863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cxnSpLocks/>
              <a:stCxn id="10" idx="2"/>
              <a:endCxn id="11" idx="0"/>
            </p:cNvCxnSpPr>
            <p:nvPr/>
          </p:nvCxnSpPr>
          <p:spPr>
            <a:xfrm>
              <a:off x="5212080" y="2376896"/>
              <a:ext cx="0" cy="42700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a:stCxn id="6" idx="2"/>
              <a:endCxn id="12" idx="0"/>
            </p:cNvCxnSpPr>
            <p:nvPr/>
          </p:nvCxnSpPr>
          <p:spPr>
            <a:xfrm>
              <a:off x="1737360" y="3582188"/>
              <a:ext cx="0" cy="28662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cxnSpLocks/>
              <a:stCxn id="11" idx="2"/>
              <a:endCxn id="13" idx="0"/>
            </p:cNvCxnSpPr>
            <p:nvPr/>
          </p:nvCxnSpPr>
          <p:spPr>
            <a:xfrm>
              <a:off x="5212080" y="3178474"/>
              <a:ext cx="0" cy="43977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a:stCxn id="12" idx="2"/>
              <a:endCxn id="5" idx="0"/>
            </p:cNvCxnSpPr>
            <p:nvPr/>
          </p:nvCxnSpPr>
          <p:spPr>
            <a:xfrm>
              <a:off x="1737360" y="4352802"/>
              <a:ext cx="0" cy="33121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a:stCxn id="13" idx="2"/>
              <a:endCxn id="14" idx="0"/>
            </p:cNvCxnSpPr>
            <p:nvPr/>
          </p:nvCxnSpPr>
          <p:spPr>
            <a:xfrm>
              <a:off x="5212080" y="3992820"/>
              <a:ext cx="0" cy="51413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cxnSpLocks/>
              <a:stCxn id="5" idx="2"/>
              <a:endCxn id="9" idx="0"/>
            </p:cNvCxnSpPr>
            <p:nvPr/>
          </p:nvCxnSpPr>
          <p:spPr>
            <a:xfrm>
              <a:off x="1737360" y="5154609"/>
              <a:ext cx="0" cy="34241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cxnSpLocks/>
              <a:stCxn id="14" idx="2"/>
              <a:endCxn id="15" idx="0"/>
            </p:cNvCxnSpPr>
            <p:nvPr/>
          </p:nvCxnSpPr>
          <p:spPr>
            <a:xfrm>
              <a:off x="5212080" y="4858608"/>
              <a:ext cx="0" cy="620492"/>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cxnSpLocks/>
              <a:stCxn id="9" idx="2"/>
              <a:endCxn id="17" idx="0"/>
            </p:cNvCxnSpPr>
            <p:nvPr/>
          </p:nvCxnSpPr>
          <p:spPr>
            <a:xfrm>
              <a:off x="1737360" y="6225451"/>
              <a:ext cx="0" cy="28959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cxnSpLocks/>
              <a:stCxn id="15" idx="2"/>
              <a:endCxn id="18" idx="0"/>
            </p:cNvCxnSpPr>
            <p:nvPr/>
          </p:nvCxnSpPr>
          <p:spPr>
            <a:xfrm>
              <a:off x="5212080" y="6092153"/>
              <a:ext cx="0" cy="56536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Elbow Connector 65">
              <a:extLst>
                <a:ext uri="{FF2B5EF4-FFF2-40B4-BE49-F238E27FC236}">
                  <a16:creationId xmlns:a16="http://schemas.microsoft.com/office/drawing/2014/main" id="{F198CBC2-D3AA-402D-8C30-9E90C0C5D62C}"/>
                </a:ext>
              </a:extLst>
            </p:cNvPr>
            <p:cNvCxnSpPr>
              <a:cxnSpLocks/>
              <a:stCxn id="17" idx="2"/>
              <a:endCxn id="57" idx="0"/>
            </p:cNvCxnSpPr>
            <p:nvPr/>
          </p:nvCxnSpPr>
          <p:spPr>
            <a:xfrm rot="16200000" flipH="1">
              <a:off x="2387442" y="6613932"/>
              <a:ext cx="391476" cy="169164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EC08F9DB-F6E6-4C7D-A7DE-518B871F3D5F}"/>
                </a:ext>
              </a:extLst>
            </p:cNvPr>
            <p:cNvCxnSpPr>
              <a:cxnSpLocks/>
              <a:stCxn id="57" idx="2"/>
              <a:endCxn id="19" idx="0"/>
            </p:cNvCxnSpPr>
            <p:nvPr/>
          </p:nvCxnSpPr>
          <p:spPr>
            <a:xfrm>
              <a:off x="3429000" y="8166268"/>
              <a:ext cx="1" cy="25412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Rounded Rectangle 6">
              <a:extLst>
                <a:ext uri="{FF2B5EF4-FFF2-40B4-BE49-F238E27FC236}">
                  <a16:creationId xmlns:a16="http://schemas.microsoft.com/office/drawing/2014/main" id="{7742DCB1-A584-466F-8201-F992C0D98438}"/>
                </a:ext>
              </a:extLst>
            </p:cNvPr>
            <p:cNvSpPr/>
            <p:nvPr/>
          </p:nvSpPr>
          <p:spPr>
            <a:xfrm>
              <a:off x="1343378" y="7655490"/>
              <a:ext cx="4171244" cy="510778"/>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r>
                <a:rPr lang="fr-FR" sz="1200" spc="-15" dirty="0">
                  <a:solidFill>
                    <a:srgbClr val="000000"/>
                  </a:solidFill>
                  <a:latin typeface="Gill Sans MT" panose="020B0502020104020203"/>
                  <a:cs typeface="Times New Roman" panose="02020603050405020304" pitchFamily="18" charset="0"/>
                </a:rPr>
                <a:t>Q : Quantité de préservatifs féminins nécessaires pour chaque secteur</a:t>
              </a:r>
            </a:p>
            <a:p>
              <a:pPr algn="ctr"/>
              <a:r>
                <a:rPr lang="fr-FR" sz="1200" spc="-15" dirty="0">
                  <a:solidFill>
                    <a:schemeClr val="accent4"/>
                  </a:solidFill>
                </a:rPr>
                <a:t>Q1 : qté nécessaire pour le secteur public = N1 + P1 </a:t>
              </a:r>
            </a:p>
            <a:p>
              <a:pPr algn="ctr"/>
              <a:r>
                <a:rPr lang="fr-FR" sz="1200" spc="-15" dirty="0">
                  <a:solidFill>
                    <a:schemeClr val="accent4"/>
                  </a:solidFill>
                </a:rPr>
                <a:t> Q2 : qté nécessaire pour le secteur du marketing social = N2 + P2  </a:t>
              </a:r>
            </a:p>
          </p:txBody>
        </p:sp>
        <p:cxnSp>
          <p:nvCxnSpPr>
            <p:cNvPr id="27" name="Elbow Connector 65">
              <a:extLst>
                <a:ext uri="{FF2B5EF4-FFF2-40B4-BE49-F238E27FC236}">
                  <a16:creationId xmlns:a16="http://schemas.microsoft.com/office/drawing/2014/main" id="{3011C28D-B4F8-7F85-2FC0-767C1EC603F9}"/>
                </a:ext>
              </a:extLst>
            </p:cNvPr>
            <p:cNvCxnSpPr>
              <a:cxnSpLocks/>
              <a:stCxn id="18" idx="2"/>
              <a:endCxn id="57" idx="0"/>
            </p:cNvCxnSpPr>
            <p:nvPr/>
          </p:nvCxnSpPr>
          <p:spPr>
            <a:xfrm rot="5400000">
              <a:off x="4130907" y="6574318"/>
              <a:ext cx="379265" cy="1783080"/>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6914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C2714962-C77F-E887-9291-59F5F935A37B}"/>
              </a:ext>
            </a:extLst>
          </p:cNvPr>
          <p:cNvGrpSpPr/>
          <p:nvPr/>
        </p:nvGrpSpPr>
        <p:grpSpPr>
          <a:xfrm>
            <a:off x="6475602" y="519405"/>
            <a:ext cx="9132695" cy="12665733"/>
            <a:chOff x="126067" y="346270"/>
            <a:chExt cx="6088463" cy="8443822"/>
          </a:xfrm>
        </p:grpSpPr>
        <p:sp>
          <p:nvSpPr>
            <p:cNvPr id="5" name="Rounded Rectangle 4"/>
            <p:cNvSpPr/>
            <p:nvPr/>
          </p:nvSpPr>
          <p:spPr>
            <a:xfrm>
              <a:off x="2242457" y="346270"/>
              <a:ext cx="2373086"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dirty="0">
                  <a:solidFill>
                    <a:srgbClr val="000000"/>
                  </a:solidFill>
                  <a:ea typeface="Times New Roman" panose="02020603050405020304" pitchFamily="18" charset="0"/>
                  <a:cs typeface="Times New Roman" panose="02020603050405020304" pitchFamily="18" charset="0"/>
                </a:rPr>
                <a:t>A : Population totale</a:t>
              </a:r>
            </a:p>
          </p:txBody>
        </p:sp>
        <p:sp>
          <p:nvSpPr>
            <p:cNvPr id="6" name="Rounded Rectangle 5"/>
            <p:cNvSpPr/>
            <p:nvPr/>
          </p:nvSpPr>
          <p:spPr>
            <a:xfrm>
              <a:off x="1947275" y="817723"/>
              <a:ext cx="2963451"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dirty="0">
                  <a:solidFill>
                    <a:srgbClr val="000000"/>
                  </a:solidFill>
                  <a:ea typeface="Times New Roman" panose="02020603050405020304" pitchFamily="18" charset="0"/>
                  <a:cs typeface="Times New Roman" panose="02020603050405020304" pitchFamily="18" charset="0"/>
                </a:rPr>
                <a:t>B : Nb total de grossesses</a:t>
              </a:r>
              <a:r>
                <a:rPr lang="fr-FR" sz="1200" dirty="0">
                  <a:solidFill>
                    <a:schemeClr val="accent4"/>
                  </a:solidFill>
                  <a:ea typeface="Times New Roman" panose="02020603050405020304" pitchFamily="18" charset="0"/>
                  <a:cs typeface="Times New Roman" panose="02020603050405020304" pitchFamily="18" charset="0"/>
                </a:rPr>
                <a:t>= A × % de grossesses</a:t>
              </a:r>
            </a:p>
          </p:txBody>
        </p:sp>
        <p:sp>
          <p:nvSpPr>
            <p:cNvPr id="7" name="Rounded Rectangle 6"/>
            <p:cNvSpPr/>
            <p:nvPr/>
          </p:nvSpPr>
          <p:spPr>
            <a:xfrm>
              <a:off x="1483741" y="1289177"/>
              <a:ext cx="3890518" cy="238363"/>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a:solidFill>
                    <a:srgbClr val="000000"/>
                  </a:solidFill>
                  <a:ea typeface="Times New Roman" panose="02020603050405020304" pitchFamily="18" charset="0"/>
                  <a:cs typeface="Times New Roman" panose="02020603050405020304" pitchFamily="18" charset="0"/>
                </a:rPr>
                <a:t>C : Nb total d’accouchements </a:t>
              </a:r>
              <a:r>
                <a:rPr lang="fr-FR" sz="1200">
                  <a:solidFill>
                    <a:schemeClr val="accent4"/>
                  </a:solidFill>
                  <a:ea typeface="Calibri" panose="020F0502020204030204" pitchFamily="34" charset="0"/>
                  <a:cs typeface="Times New Roman" panose="02020603050405020304" pitchFamily="18" charset="0"/>
                </a:rPr>
                <a:t>= B × [100 % - taux de fausses couches (%)]</a:t>
              </a:r>
            </a:p>
          </p:txBody>
        </p:sp>
        <p:sp>
          <p:nvSpPr>
            <p:cNvPr id="8" name="Rounded Rectangle 7"/>
            <p:cNvSpPr/>
            <p:nvPr/>
          </p:nvSpPr>
          <p:spPr>
            <a:xfrm>
              <a:off x="126067" y="1764887"/>
              <a:ext cx="3383280" cy="374571"/>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dirty="0">
                  <a:solidFill>
                    <a:srgbClr val="000000"/>
                  </a:solidFill>
                  <a:ea typeface="Times New Roman" panose="02020603050405020304" pitchFamily="18" charset="0"/>
                  <a:cs typeface="Times New Roman" panose="02020603050405020304" pitchFamily="18" charset="0"/>
                </a:rPr>
                <a:t>D : Nb d’accouchements dans des ES publics </a:t>
              </a:r>
              <a:br>
                <a:rPr lang="fr-FR" sz="1200" dirty="0">
                  <a:solidFill>
                    <a:srgbClr val="000000"/>
                  </a:solidFill>
                  <a:ea typeface="Times New Roman" panose="02020603050405020304" pitchFamily="18"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C × % d’accouchements dans des ES publics</a:t>
              </a:r>
            </a:p>
          </p:txBody>
        </p:sp>
        <p:sp>
          <p:nvSpPr>
            <p:cNvPr id="9" name="Rounded Rectangle 8"/>
            <p:cNvSpPr/>
            <p:nvPr/>
          </p:nvSpPr>
          <p:spPr>
            <a:xfrm>
              <a:off x="3718071" y="1764887"/>
              <a:ext cx="2496459" cy="374571"/>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dirty="0">
                  <a:solidFill>
                    <a:srgbClr val="000000"/>
                  </a:solidFill>
                  <a:ea typeface="Times New Roman" panose="02020603050405020304" pitchFamily="18" charset="0"/>
                  <a:cs typeface="Times New Roman" panose="02020603050405020304" pitchFamily="18" charset="0"/>
                </a:rPr>
                <a:t>G : Nb d’accouchements à domicile</a:t>
              </a:r>
              <a:br>
                <a:rPr lang="fr-FR" sz="1200" dirty="0">
                  <a:solidFill>
                    <a:srgbClr val="000000"/>
                  </a:solidFill>
                  <a:ea typeface="Times New Roman" panose="02020603050405020304" pitchFamily="18"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C × % d’accouchements à domicile</a:t>
              </a:r>
            </a:p>
          </p:txBody>
        </p:sp>
        <p:sp>
          <p:nvSpPr>
            <p:cNvPr id="10" name="Rounded Rectangle 9"/>
            <p:cNvSpPr/>
            <p:nvPr/>
          </p:nvSpPr>
          <p:spPr>
            <a:xfrm>
              <a:off x="126067" y="2380167"/>
              <a:ext cx="3383280" cy="354925"/>
            </a:xfrm>
            <a:prstGeom prst="roundRect">
              <a:avLst>
                <a:gd name="adj" fmla="val 9365"/>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dirty="0">
                  <a:solidFill>
                    <a:srgbClr val="000000"/>
                  </a:solidFill>
                  <a:ea typeface="Times New Roman" panose="02020603050405020304" pitchFamily="18" charset="0"/>
                  <a:cs typeface="Times New Roman" panose="02020603050405020304" pitchFamily="18" charset="0"/>
                </a:rPr>
                <a:t>E : Nb d’accouchements dans des ES publics avec prévention de l’HPP</a:t>
              </a:r>
              <a:br>
                <a:rPr lang="fr-FR" sz="1200" dirty="0">
                  <a:solidFill>
                    <a:srgbClr val="000000"/>
                  </a:solidFill>
                  <a:ea typeface="Times New Roman" panose="02020603050405020304" pitchFamily="18"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D × % de femmes bénéficiant d’une prévention de l’HPP</a:t>
              </a:r>
            </a:p>
          </p:txBody>
        </p:sp>
        <p:sp>
          <p:nvSpPr>
            <p:cNvPr id="11" name="Rounded Rectangle 10"/>
            <p:cNvSpPr/>
            <p:nvPr/>
          </p:nvSpPr>
          <p:spPr>
            <a:xfrm>
              <a:off x="3718071" y="3399396"/>
              <a:ext cx="2496459" cy="783193"/>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b="1" dirty="0">
                  <a:solidFill>
                    <a:srgbClr val="000000"/>
                  </a:solidFill>
                  <a:ea typeface="Times New Roman" panose="02020603050405020304" pitchFamily="18" charset="0"/>
                  <a:cs typeface="Times New Roman" panose="02020603050405020304" pitchFamily="18" charset="0"/>
                </a:rPr>
                <a:t>H : Nb d’accouchements à domicile ayant bénéficié d’une prévention de l’HPP (misoprostol)</a:t>
              </a:r>
              <a:br>
                <a:rPr lang="fr-FR" sz="1200" b="1" dirty="0">
                  <a:solidFill>
                    <a:srgbClr val="000000"/>
                  </a:solidFill>
                  <a:ea typeface="Times New Roman" panose="02020603050405020304" pitchFamily="18"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G × % de femmes ayant reçu du misoprostol pour la prévention de l’HPP</a:t>
              </a:r>
            </a:p>
          </p:txBody>
        </p:sp>
        <p:sp>
          <p:nvSpPr>
            <p:cNvPr id="12" name="Rounded Rectangle 11"/>
            <p:cNvSpPr/>
            <p:nvPr/>
          </p:nvSpPr>
          <p:spPr>
            <a:xfrm>
              <a:off x="541867" y="3110627"/>
              <a:ext cx="2551679" cy="1454557"/>
            </a:xfrm>
            <a:prstGeom prst="roundRect">
              <a:avLst>
                <a:gd name="adj" fmla="val 6982"/>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b="1" dirty="0">
                  <a:solidFill>
                    <a:srgbClr val="000000"/>
                  </a:solidFill>
                  <a:ea typeface="Times New Roman" panose="02020603050405020304" pitchFamily="18" charset="0"/>
                  <a:cs typeface="Times New Roman" panose="02020603050405020304" pitchFamily="18" charset="0"/>
                </a:rPr>
                <a:t>F : Nb d’accouchements dans des ES publics ayant bénéficié d’un </a:t>
              </a:r>
              <a:r>
                <a:rPr lang="fr-FR" sz="1200" b="1" dirty="0" err="1">
                  <a:solidFill>
                    <a:srgbClr val="000000"/>
                  </a:solidFill>
                  <a:ea typeface="Times New Roman" panose="02020603050405020304" pitchFamily="18" charset="0"/>
                  <a:cs typeface="Times New Roman" panose="02020603050405020304" pitchFamily="18" charset="0"/>
                </a:rPr>
                <a:t>utérotonique</a:t>
              </a:r>
              <a:r>
                <a:rPr lang="fr-FR" sz="1200" b="1" dirty="0">
                  <a:solidFill>
                    <a:srgbClr val="000000"/>
                  </a:solidFill>
                  <a:ea typeface="Times New Roman" panose="02020603050405020304" pitchFamily="18" charset="0"/>
                  <a:cs typeface="Times New Roman" panose="02020603050405020304" pitchFamily="18" charset="0"/>
                </a:rPr>
                <a:t> spécifique pour la prévention de l’HPP </a:t>
              </a:r>
              <a:br>
                <a:rPr lang="fr-FR" sz="1200" b="1" dirty="0">
                  <a:solidFill>
                    <a:srgbClr val="000000"/>
                  </a:solidFill>
                  <a:ea typeface="Times New Roman" panose="02020603050405020304" pitchFamily="18"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 E × % de femmes ayant reçu un </a:t>
              </a:r>
              <a:r>
                <a:rPr lang="fr-FR" sz="1200" dirty="0" err="1">
                  <a:solidFill>
                    <a:schemeClr val="accent4"/>
                  </a:solidFill>
                  <a:ea typeface="Calibri" panose="020F0502020204030204" pitchFamily="34" charset="0"/>
                  <a:cs typeface="Times New Roman" panose="02020603050405020304" pitchFamily="18" charset="0"/>
                </a:rPr>
                <a:t>utérotonique</a:t>
              </a:r>
              <a:r>
                <a:rPr lang="fr-FR" sz="1200" dirty="0">
                  <a:solidFill>
                    <a:schemeClr val="accent4"/>
                  </a:solidFill>
                  <a:ea typeface="Calibri" panose="020F0502020204030204" pitchFamily="34" charset="0"/>
                  <a:cs typeface="Times New Roman" panose="02020603050405020304" pitchFamily="18" charset="0"/>
                </a:rPr>
                <a:t> spécifique pour la prévention de l’HPP</a:t>
              </a: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F1 : </a:t>
              </a:r>
              <a:r>
                <a:rPr lang="fr-FR" sz="1200" dirty="0">
                  <a:solidFill>
                    <a:srgbClr val="007698"/>
                  </a:solidFill>
                  <a:ea typeface="Calibri" panose="020F0502020204030204" pitchFamily="34" charset="0"/>
                  <a:cs typeface="Times New Roman" panose="02020603050405020304" pitchFamily="18" charset="0"/>
                </a:rPr>
                <a:t>Nb donné </a:t>
              </a:r>
              <a:r>
                <a:rPr lang="fr-FR" sz="1200" dirty="0" err="1">
                  <a:solidFill>
                    <a:schemeClr val="accent4"/>
                  </a:solidFill>
                  <a:ea typeface="Calibri" panose="020F0502020204030204" pitchFamily="34" charset="0"/>
                  <a:cs typeface="Times New Roman" panose="02020603050405020304" pitchFamily="18" charset="0"/>
                </a:rPr>
                <a:t>oxytocine</a:t>
              </a:r>
              <a:r>
                <a:rPr lang="fr-FR" sz="1200" dirty="0">
                  <a:solidFill>
                    <a:schemeClr val="accent4"/>
                  </a:solidFill>
                  <a:ea typeface="Calibri" panose="020F0502020204030204" pitchFamily="34" charset="0"/>
                  <a:cs typeface="Times New Roman" panose="02020603050405020304" pitchFamily="18" charset="0"/>
                </a:rPr>
                <a:t> = E × % de femmes recevant  l’</a:t>
              </a:r>
              <a:r>
                <a:rPr lang="fr-FR" sz="1200" dirty="0" err="1">
                  <a:solidFill>
                    <a:schemeClr val="accent4"/>
                  </a:solidFill>
                  <a:ea typeface="Calibri" panose="020F0502020204030204" pitchFamily="34" charset="0"/>
                  <a:cs typeface="Times New Roman" panose="02020603050405020304" pitchFamily="18" charset="0"/>
                </a:rPr>
                <a:t>oxytocine</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F2 : </a:t>
              </a:r>
              <a:r>
                <a:rPr lang="fr-FR" sz="1200" dirty="0">
                  <a:solidFill>
                    <a:srgbClr val="007698"/>
                  </a:solidFill>
                  <a:ea typeface="Calibri" panose="020F0502020204030204" pitchFamily="34" charset="0"/>
                  <a:cs typeface="Times New Roman" panose="02020603050405020304" pitchFamily="18" charset="0"/>
                </a:rPr>
                <a:t>Nb donné </a:t>
              </a:r>
              <a:r>
                <a:rPr lang="fr-FR" sz="1200" dirty="0">
                  <a:solidFill>
                    <a:schemeClr val="accent4"/>
                  </a:solidFill>
                  <a:ea typeface="Calibri" panose="020F0502020204030204" pitchFamily="34" charset="0"/>
                  <a:cs typeface="Times New Roman" panose="02020603050405020304" pitchFamily="18" charset="0"/>
                </a:rPr>
                <a:t>misoprostol = E × % de femmes recevant du misoprostol</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rgbClr val="007698"/>
                  </a:solidFill>
                  <a:ea typeface="Calibri" panose="020F0502020204030204" pitchFamily="34" charset="0"/>
                  <a:cs typeface="Times New Roman" panose="02020603050405020304" pitchFamily="18" charset="0"/>
                </a:rPr>
                <a:t>F3 : Nb donné </a:t>
              </a:r>
              <a:r>
                <a:rPr lang="fr-FR" sz="1200" dirty="0">
                  <a:solidFill>
                    <a:schemeClr val="accent4"/>
                  </a:solidFill>
                  <a:ea typeface="Calibri" panose="020F0502020204030204" pitchFamily="34" charset="0"/>
                  <a:cs typeface="Times New Roman" panose="02020603050405020304" pitchFamily="18" charset="0"/>
                </a:rPr>
                <a:t>CT  = E × % </a:t>
              </a:r>
              <a:r>
                <a:rPr lang="fr-FR" sz="1200" dirty="0">
                  <a:solidFill>
                    <a:srgbClr val="007698"/>
                  </a:solidFill>
                  <a:ea typeface="Calibri" panose="020F0502020204030204" pitchFamily="34" charset="0"/>
                  <a:cs typeface="Times New Roman" panose="02020603050405020304" pitchFamily="18" charset="0"/>
                </a:rPr>
                <a:t>recevant</a:t>
              </a:r>
              <a:r>
                <a:rPr lang="fr-FR" sz="1200" dirty="0">
                  <a:solidFill>
                    <a:srgbClr val="FF0000"/>
                  </a:solidFill>
                  <a:ea typeface="Calibri" panose="020F0502020204030204" pitchFamily="34" charset="0"/>
                  <a:cs typeface="Times New Roman" panose="02020603050405020304" pitchFamily="18" charset="0"/>
                </a:rPr>
                <a:t> </a:t>
              </a:r>
              <a:r>
                <a:rPr lang="fr-FR" sz="1200" dirty="0">
                  <a:solidFill>
                    <a:schemeClr val="accent4"/>
                  </a:solidFill>
                  <a:ea typeface="Calibri" panose="020F0502020204030204" pitchFamily="34" charset="0"/>
                  <a:cs typeface="Times New Roman" panose="02020603050405020304" pitchFamily="18" charset="0"/>
                </a:rPr>
                <a:t>de CT</a:t>
              </a:r>
            </a:p>
          </p:txBody>
        </p:sp>
        <p:sp>
          <p:nvSpPr>
            <p:cNvPr id="14" name="Rounded Rectangle 13"/>
            <p:cNvSpPr/>
            <p:nvPr/>
          </p:nvSpPr>
          <p:spPr>
            <a:xfrm>
              <a:off x="643470" y="7618279"/>
              <a:ext cx="5571060" cy="1171813"/>
            </a:xfrm>
            <a:prstGeom prst="roundRect">
              <a:avLst>
                <a:gd name="adj" fmla="val 5893"/>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b="1" dirty="0">
                  <a:solidFill>
                    <a:srgbClr val="000000"/>
                  </a:solidFill>
                  <a:ea typeface="Times New Roman" panose="02020603050405020304" pitchFamily="18" charset="0"/>
                  <a:cs typeface="Times New Roman" panose="02020603050405020304" pitchFamily="18" charset="0"/>
                </a:rPr>
                <a:t>L : qté totale de chaque médicament nécessaire pour la prévention de l’HPP (ES public + domicile)</a:t>
              </a:r>
              <a:endParaRPr lang="en-US" sz="1200" dirty="0">
                <a:latin typeface="Arial" panose="020B0604020202020204" pitchFamily="34" charset="0"/>
                <a:ea typeface="Times New Roman" panose="02020603050405020304" pitchFamily="18" charset="0"/>
                <a:cs typeface="Times New Roman" panose="02020603050405020304" pitchFamily="18" charset="0"/>
              </a:endParaRPr>
            </a:p>
            <a:p>
              <a:pPr algn="ctr">
                <a:spcAft>
                  <a:spcPts val="900"/>
                </a:spcAft>
              </a:pPr>
              <a:r>
                <a:rPr lang="fr-FR" sz="1200" b="1" dirty="0">
                  <a:solidFill>
                    <a:schemeClr val="accent4"/>
                  </a:solidFill>
                  <a:ea typeface="Calibri" panose="020F0502020204030204" pitchFamily="34" charset="0"/>
                  <a:cs typeface="Times New Roman" panose="02020603050405020304" pitchFamily="18" charset="0"/>
                </a:rPr>
                <a:t>= qté de chaque </a:t>
              </a:r>
              <a:r>
                <a:rPr lang="fr-FR" sz="1200" b="1" dirty="0" err="1">
                  <a:solidFill>
                    <a:schemeClr val="accent4"/>
                  </a:solidFill>
                  <a:ea typeface="Calibri" panose="020F0502020204030204" pitchFamily="34" charset="0"/>
                  <a:cs typeface="Times New Roman" panose="02020603050405020304" pitchFamily="18" charset="0"/>
                </a:rPr>
                <a:t>utérotonique</a:t>
              </a:r>
              <a:r>
                <a:rPr lang="fr-FR" sz="1200" b="1" dirty="0">
                  <a:solidFill>
                    <a:schemeClr val="accent4"/>
                  </a:solidFill>
                  <a:ea typeface="Calibri" panose="020F0502020204030204" pitchFamily="34" charset="0"/>
                  <a:cs typeface="Times New Roman" panose="02020603050405020304" pitchFamily="18" charset="0"/>
                </a:rPr>
                <a:t> nécessaire pour les accouchements dans un ES public + qté de chaque </a:t>
              </a:r>
              <a:r>
                <a:rPr lang="fr-FR" sz="1200" b="1" dirty="0" err="1">
                  <a:solidFill>
                    <a:schemeClr val="accent4"/>
                  </a:solidFill>
                  <a:ea typeface="Calibri" panose="020F0502020204030204" pitchFamily="34" charset="0"/>
                  <a:cs typeface="Times New Roman" panose="02020603050405020304" pitchFamily="18" charset="0"/>
                </a:rPr>
                <a:t>utérotonique</a:t>
              </a:r>
              <a:r>
                <a:rPr lang="fr-FR" sz="1200" b="1" dirty="0">
                  <a:solidFill>
                    <a:schemeClr val="accent4"/>
                  </a:solidFill>
                  <a:ea typeface="Calibri" panose="020F0502020204030204" pitchFamily="34" charset="0"/>
                  <a:cs typeface="Times New Roman" panose="02020603050405020304" pitchFamily="18" charset="0"/>
                </a:rPr>
                <a:t> nécessaire pour les accouchements à domicile</a:t>
              </a:r>
              <a:endParaRPr lang="en-US" sz="1200" b="1"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algn="ctr">
                <a:spcAft>
                  <a:spcPts val="900"/>
                </a:spcAft>
              </a:pPr>
              <a:r>
                <a:rPr lang="fr-FR" sz="1200" b="1" dirty="0">
                  <a:solidFill>
                    <a:schemeClr val="accent4"/>
                  </a:solidFill>
                  <a:ea typeface="Calibri" panose="020F0502020204030204" pitchFamily="34" charset="0"/>
                  <a:cs typeface="Times New Roman" panose="02020603050405020304" pitchFamily="18" charset="0"/>
                </a:rPr>
                <a:t>L1 : Quantité d’ocytocine nécessaire = J1</a:t>
              </a:r>
            </a:p>
            <a:p>
              <a:pPr algn="ctr">
                <a:spcAft>
                  <a:spcPts val="900"/>
                </a:spcAft>
              </a:pPr>
              <a:r>
                <a:rPr lang="fr-FR" sz="1200" b="1" dirty="0">
                  <a:solidFill>
                    <a:schemeClr val="accent4"/>
                  </a:solidFill>
                  <a:ea typeface="Calibri" panose="020F0502020204030204" pitchFamily="34" charset="0"/>
                  <a:cs typeface="Times New Roman" panose="02020603050405020304" pitchFamily="18" charset="0"/>
                </a:rPr>
                <a:t>L2 : Quantité de misoprostol nécessaire = J2 + K</a:t>
              </a:r>
            </a:p>
            <a:p>
              <a:pPr algn="ctr">
                <a:spcAft>
                  <a:spcPts val="900"/>
                </a:spcAft>
              </a:pPr>
              <a:r>
                <a:rPr lang="fr-FR" sz="1200" b="1" dirty="0">
                  <a:solidFill>
                    <a:schemeClr val="accent4"/>
                  </a:solidFill>
                  <a:ea typeface="Calibri" panose="020F0502020204030204" pitchFamily="34" charset="0"/>
                  <a:cs typeface="Times New Roman" panose="02020603050405020304" pitchFamily="18" charset="0"/>
                </a:rPr>
                <a:t>L3 : Quantité de CT nécessaire = J3</a:t>
              </a:r>
            </a:p>
          </p:txBody>
        </p:sp>
        <p:cxnSp>
          <p:nvCxnSpPr>
            <p:cNvPr id="15" name="Elbow Connector 14"/>
            <p:cNvCxnSpPr>
              <a:cxnSpLocks/>
              <a:stCxn id="7" idx="2"/>
              <a:endCxn id="8" idx="0"/>
            </p:cNvCxnSpPr>
            <p:nvPr/>
          </p:nvCxnSpPr>
          <p:spPr>
            <a:xfrm rot="5400000">
              <a:off x="2504680" y="840567"/>
              <a:ext cx="237347" cy="1611293"/>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a:stCxn id="5" idx="2"/>
              <a:endCxn id="6" idx="0"/>
            </p:cNvCxnSpPr>
            <p:nvPr/>
          </p:nvCxnSpPr>
          <p:spPr>
            <a:xfrm>
              <a:off x="3429000" y="584633"/>
              <a:ext cx="1" cy="23309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a:stCxn id="6" idx="2"/>
              <a:endCxn id="7" idx="0"/>
            </p:cNvCxnSpPr>
            <p:nvPr/>
          </p:nvCxnSpPr>
          <p:spPr>
            <a:xfrm flipH="1">
              <a:off x="3429000" y="1056087"/>
              <a:ext cx="1" cy="23309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a:stCxn id="80" idx="2"/>
            </p:cNvCxnSpPr>
            <p:nvPr/>
          </p:nvCxnSpPr>
          <p:spPr>
            <a:xfrm flipH="1">
              <a:off x="1817706" y="7006925"/>
              <a:ext cx="1" cy="56385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a:cxnSpLocks/>
              <a:stCxn id="7" idx="2"/>
              <a:endCxn id="9" idx="0"/>
            </p:cNvCxnSpPr>
            <p:nvPr/>
          </p:nvCxnSpPr>
          <p:spPr>
            <a:xfrm rot="16200000" flipH="1">
              <a:off x="4078977" y="877563"/>
              <a:ext cx="237347" cy="1537301"/>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a:stCxn id="8" idx="2"/>
              <a:endCxn id="10" idx="0"/>
            </p:cNvCxnSpPr>
            <p:nvPr/>
          </p:nvCxnSpPr>
          <p:spPr>
            <a:xfrm>
              <a:off x="1817707" y="2139459"/>
              <a:ext cx="0" cy="24070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a:stCxn id="10" idx="2"/>
              <a:endCxn id="12" idx="0"/>
            </p:cNvCxnSpPr>
            <p:nvPr/>
          </p:nvCxnSpPr>
          <p:spPr>
            <a:xfrm>
              <a:off x="1817707" y="2735093"/>
              <a:ext cx="0" cy="37553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cxnSpLocks/>
              <a:stCxn id="9" idx="2"/>
              <a:endCxn id="11" idx="0"/>
            </p:cNvCxnSpPr>
            <p:nvPr/>
          </p:nvCxnSpPr>
          <p:spPr>
            <a:xfrm>
              <a:off x="4966301" y="2139459"/>
              <a:ext cx="0" cy="125993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a:stCxn id="11" idx="2"/>
              <a:endCxn id="97" idx="0"/>
            </p:cNvCxnSpPr>
            <p:nvPr/>
          </p:nvCxnSpPr>
          <p:spPr>
            <a:xfrm>
              <a:off x="4966301" y="4182589"/>
              <a:ext cx="0" cy="139124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a:stCxn id="12" idx="2"/>
              <a:endCxn id="80" idx="0"/>
            </p:cNvCxnSpPr>
            <p:nvPr/>
          </p:nvCxnSpPr>
          <p:spPr>
            <a:xfrm>
              <a:off x="1817707" y="4565185"/>
              <a:ext cx="1" cy="71569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Rounded Rectangle 11">
              <a:extLst>
                <a:ext uri="{FF2B5EF4-FFF2-40B4-BE49-F238E27FC236}">
                  <a16:creationId xmlns:a16="http://schemas.microsoft.com/office/drawing/2014/main" id="{DC66F756-CAD5-4120-8F5C-259555E1A628}"/>
                </a:ext>
              </a:extLst>
            </p:cNvPr>
            <p:cNvSpPr/>
            <p:nvPr/>
          </p:nvSpPr>
          <p:spPr>
            <a:xfrm>
              <a:off x="541868" y="5280875"/>
              <a:ext cx="2551678" cy="1726049"/>
            </a:xfrm>
            <a:prstGeom prst="roundRect">
              <a:avLst>
                <a:gd name="adj" fmla="val 5616"/>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b="1" dirty="0">
                  <a:solidFill>
                    <a:srgbClr val="000000"/>
                  </a:solidFill>
                  <a:ea typeface="Times New Roman" panose="02020603050405020304" pitchFamily="18" charset="0"/>
                  <a:cs typeface="Times New Roman" panose="02020603050405020304" pitchFamily="18" charset="0"/>
                </a:rPr>
                <a:t>J : </a:t>
              </a:r>
              <a:r>
                <a:rPr lang="fr-FR" sz="1200" b="1" dirty="0" err="1">
                  <a:solidFill>
                    <a:srgbClr val="000000"/>
                  </a:solidFill>
                  <a:ea typeface="Times New Roman" panose="02020603050405020304" pitchFamily="18" charset="0"/>
                  <a:cs typeface="Times New Roman" panose="02020603050405020304" pitchFamily="18" charset="0"/>
                </a:rPr>
                <a:t>qté</a:t>
              </a:r>
              <a:r>
                <a:rPr lang="fr-FR" sz="1200" b="1" dirty="0">
                  <a:solidFill>
                    <a:srgbClr val="000000"/>
                  </a:solidFill>
                  <a:ea typeface="Times New Roman" panose="02020603050405020304" pitchFamily="18" charset="0"/>
                  <a:cs typeface="Times New Roman" panose="02020603050405020304" pitchFamily="18" charset="0"/>
                </a:rPr>
                <a:t> de chaque </a:t>
              </a:r>
              <a:r>
                <a:rPr lang="fr-FR" sz="1200" b="1" dirty="0" err="1">
                  <a:solidFill>
                    <a:srgbClr val="000000"/>
                  </a:solidFill>
                  <a:ea typeface="Times New Roman" panose="02020603050405020304" pitchFamily="18" charset="0"/>
                  <a:cs typeface="Times New Roman" panose="02020603050405020304" pitchFamily="18" charset="0"/>
                </a:rPr>
                <a:t>utérotonique</a:t>
              </a:r>
              <a:r>
                <a:rPr lang="fr-FR" sz="1200" b="1" dirty="0">
                  <a:solidFill>
                    <a:srgbClr val="000000"/>
                  </a:solidFill>
                  <a:ea typeface="Times New Roman" panose="02020603050405020304" pitchFamily="18" charset="0"/>
                  <a:cs typeface="Times New Roman" panose="02020603050405020304" pitchFamily="18" charset="0"/>
                </a:rPr>
                <a:t> nécessaire pour les ES publics </a:t>
              </a:r>
            </a:p>
            <a:p>
              <a:pPr algn="ctr">
                <a:spcAft>
                  <a:spcPts val="900"/>
                </a:spcAft>
              </a:pPr>
              <a:r>
                <a:rPr lang="fr-FR" sz="1200" b="1" dirty="0">
                  <a:solidFill>
                    <a:schemeClr val="accent4"/>
                  </a:solidFill>
                  <a:ea typeface="Times New Roman" panose="02020603050405020304" pitchFamily="18" charset="0"/>
                  <a:cs typeface="Times New Roman" panose="02020603050405020304" pitchFamily="18" charset="0"/>
                </a:rPr>
                <a:t>= </a:t>
              </a:r>
              <a:r>
                <a:rPr lang="fr-FR" sz="1200" b="1" dirty="0">
                  <a:solidFill>
                    <a:schemeClr val="accent4"/>
                  </a:solidFill>
                  <a:ea typeface="Calibri" panose="020F0502020204030204" pitchFamily="34" charset="0"/>
                  <a:cs typeface="Times New Roman" panose="02020603050405020304" pitchFamily="18" charset="0"/>
                </a:rPr>
                <a:t>F × I ; </a:t>
              </a:r>
              <a:br>
                <a:rPr lang="fr-FR" sz="1200" b="1"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J1 = F1 × I1 ;   </a:t>
              </a:r>
              <a:br>
                <a:rPr lang="fr-FR" sz="1200" b="1"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J2 = F2 × I2 ; </a:t>
              </a:r>
              <a:br>
                <a:rPr lang="fr-FR" sz="1200" b="1"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J3 = H × I2,</a:t>
              </a:r>
              <a:endParaRPr lang="en-US" sz="1200" dirty="0">
                <a:solidFill>
                  <a:schemeClr val="accent4"/>
                </a:solidFill>
                <a:ea typeface="Calibri" panose="020F0502020204030204" pitchFamily="34" charset="0"/>
                <a:cs typeface="Times New Roman" panose="02020603050405020304" pitchFamily="18" charset="0"/>
              </a:endParaRP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où I = </a:t>
              </a:r>
              <a:r>
                <a:rPr lang="fr-FR" sz="1200" b="1" dirty="0">
                  <a:solidFill>
                    <a:schemeClr val="accent4"/>
                  </a:solidFill>
                  <a:ea typeface="Calibri" panose="020F0502020204030204" pitchFamily="34" charset="0"/>
                  <a:cs typeface="Times New Roman" panose="02020603050405020304" pitchFamily="18" charset="0"/>
                </a:rPr>
                <a:t>quantité moyenne de chaque </a:t>
              </a:r>
              <a:r>
                <a:rPr lang="fr-FR" sz="1200" b="1" dirty="0" err="1">
                  <a:solidFill>
                    <a:schemeClr val="accent4"/>
                  </a:solidFill>
                  <a:ea typeface="Calibri" panose="020F0502020204030204" pitchFamily="34" charset="0"/>
                  <a:cs typeface="Times New Roman" panose="02020603050405020304" pitchFamily="18" charset="0"/>
                </a:rPr>
                <a:t>utérotonique</a:t>
              </a:r>
              <a:r>
                <a:rPr lang="fr-FR" sz="1200" b="1" dirty="0">
                  <a:solidFill>
                    <a:schemeClr val="accent4"/>
                  </a:solidFill>
                  <a:ea typeface="Calibri" panose="020F0502020204030204" pitchFamily="34" charset="0"/>
                  <a:cs typeface="Times New Roman" panose="02020603050405020304" pitchFamily="18" charset="0"/>
                </a:rPr>
                <a:t> par cas</a:t>
              </a: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I1 : </a:t>
              </a:r>
              <a:r>
                <a:rPr lang="fr-FR" sz="1200" dirty="0" err="1">
                  <a:solidFill>
                    <a:schemeClr val="accent4"/>
                  </a:solidFill>
                  <a:ea typeface="Calibri" panose="020F0502020204030204" pitchFamily="34" charset="0"/>
                  <a:cs typeface="Times New Roman" panose="02020603050405020304" pitchFamily="18" charset="0"/>
                </a:rPr>
                <a:t>Oxytocine</a:t>
              </a:r>
              <a:r>
                <a:rPr lang="fr-FR" sz="1200" dirty="0">
                  <a:solidFill>
                    <a:schemeClr val="accent4"/>
                  </a:solidFill>
                  <a:ea typeface="Calibri" panose="020F0502020204030204" pitchFamily="34" charset="0"/>
                  <a:cs typeface="Times New Roman" panose="02020603050405020304" pitchFamily="18" charset="0"/>
                </a:rPr>
                <a:t> 10 UI </a:t>
              </a:r>
              <a:r>
                <a:rPr lang="fr-FR" sz="1200" dirty="0" err="1">
                  <a:solidFill>
                    <a:schemeClr val="accent4"/>
                  </a:solidFill>
                  <a:ea typeface="Calibri" panose="020F0502020204030204" pitchFamily="34" charset="0"/>
                  <a:cs typeface="Times New Roman" panose="02020603050405020304" pitchFamily="18" charset="0"/>
                </a:rPr>
                <a:t>amp</a:t>
              </a:r>
              <a:r>
                <a:rPr lang="fr-FR" sz="1200" dirty="0">
                  <a:solidFill>
                    <a:schemeClr val="accent4"/>
                  </a:solidFill>
                  <a:ea typeface="Calibri" panose="020F0502020204030204" pitchFamily="34" charset="0"/>
                  <a:cs typeface="Times New Roman" panose="02020603050405020304" pitchFamily="18" charset="0"/>
                </a:rPr>
                <a:t>. = 1 </a:t>
              </a:r>
              <a:r>
                <a:rPr lang="fr-FR" sz="1200" dirty="0" err="1">
                  <a:solidFill>
                    <a:schemeClr val="accent4"/>
                  </a:solidFill>
                  <a:ea typeface="Calibri" panose="020F0502020204030204" pitchFamily="34" charset="0"/>
                  <a:cs typeface="Times New Roman" panose="02020603050405020304" pitchFamily="18" charset="0"/>
                </a:rPr>
                <a:t>amp</a:t>
              </a:r>
              <a:r>
                <a:rPr lang="fr-FR" sz="1200" dirty="0">
                  <a:solidFill>
                    <a:schemeClr val="accent4"/>
                  </a:solidFill>
                  <a:ea typeface="Calibri" panose="020F0502020204030204" pitchFamily="34" charset="0"/>
                  <a:cs typeface="Times New Roman" panose="02020603050405020304" pitchFamily="18" charset="0"/>
                </a:rPr>
                <a:t> ;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I2 : Misoprostol, comprimés de 200 </a:t>
              </a:r>
              <a:r>
                <a:rPr lang="fr-FR" sz="1200" dirty="0" err="1">
                  <a:solidFill>
                    <a:schemeClr val="accent4"/>
                  </a:solidFill>
                  <a:ea typeface="Calibri" panose="020F0502020204030204" pitchFamily="34" charset="0"/>
                  <a:cs typeface="Times New Roman" panose="02020603050405020304" pitchFamily="18" charset="0"/>
                </a:rPr>
                <a:t>mcg</a:t>
              </a:r>
              <a:r>
                <a:rPr lang="fr-FR" sz="1200" dirty="0">
                  <a:solidFill>
                    <a:schemeClr val="accent4"/>
                  </a:solidFill>
                  <a:ea typeface="Calibri" panose="020F0502020204030204" pitchFamily="34" charset="0"/>
                  <a:cs typeface="Times New Roman" panose="02020603050405020304" pitchFamily="18" charset="0"/>
                </a:rPr>
                <a:t> = 3 </a:t>
              </a:r>
              <a:r>
                <a:rPr lang="fr-FR" sz="1200" dirty="0" err="1">
                  <a:solidFill>
                    <a:schemeClr val="accent4"/>
                  </a:solidFill>
                  <a:ea typeface="Calibri" panose="020F0502020204030204" pitchFamily="34" charset="0"/>
                  <a:cs typeface="Times New Roman" panose="02020603050405020304" pitchFamily="18" charset="0"/>
                </a:rPr>
                <a:t>comp</a:t>
              </a:r>
              <a:r>
                <a:rPr lang="fr-FR" sz="1200" dirty="0">
                  <a:solidFill>
                    <a:schemeClr val="accent4"/>
                  </a:solidFill>
                  <a:ea typeface="Calibri" panose="020F0502020204030204" pitchFamily="34" charset="0"/>
                  <a:cs typeface="Times New Roman" panose="02020603050405020304" pitchFamily="18" charset="0"/>
                </a:rPr>
                <a:t>. ;</a:t>
              </a:r>
              <a:br>
                <a:rPr lang="fr-FR" sz="1200" dirty="0">
                  <a:solidFill>
                    <a:schemeClr val="accent4"/>
                  </a:solidFill>
                  <a:ea typeface="Calibri" panose="020F0502020204030204" pitchFamily="34" charset="0"/>
                  <a:cs typeface="Times New Roman" panose="02020603050405020304" pitchFamily="18" charset="0"/>
                </a:rPr>
              </a:br>
              <a:r>
                <a:rPr lang="fr-FR" sz="1200" dirty="0">
                  <a:solidFill>
                    <a:schemeClr val="accent4"/>
                  </a:solidFill>
                  <a:ea typeface="Calibri" panose="020F0502020204030204" pitchFamily="34" charset="0"/>
                  <a:cs typeface="Times New Roman" panose="02020603050405020304" pitchFamily="18" charset="0"/>
                </a:rPr>
                <a:t>I3 : CT 100 </a:t>
              </a:r>
              <a:r>
                <a:rPr lang="fr-FR" sz="1200" dirty="0" err="1">
                  <a:solidFill>
                    <a:schemeClr val="accent4"/>
                  </a:solidFill>
                  <a:ea typeface="Calibri" panose="020F0502020204030204" pitchFamily="34" charset="0"/>
                  <a:cs typeface="Times New Roman" panose="02020603050405020304" pitchFamily="18" charset="0"/>
                </a:rPr>
                <a:t>mcg</a:t>
              </a:r>
              <a:r>
                <a:rPr lang="fr-FR" sz="1200" dirty="0">
                  <a:solidFill>
                    <a:schemeClr val="accent4"/>
                  </a:solidFill>
                  <a:ea typeface="Calibri" panose="020F0502020204030204" pitchFamily="34" charset="0"/>
                  <a:cs typeface="Times New Roman" panose="02020603050405020304" pitchFamily="18" charset="0"/>
                </a:rPr>
                <a:t> </a:t>
              </a:r>
              <a:r>
                <a:rPr lang="fr-FR" sz="1200" dirty="0" err="1">
                  <a:solidFill>
                    <a:schemeClr val="accent4"/>
                  </a:solidFill>
                  <a:ea typeface="Calibri" panose="020F0502020204030204" pitchFamily="34" charset="0"/>
                  <a:cs typeface="Times New Roman" panose="02020603050405020304" pitchFamily="18" charset="0"/>
                </a:rPr>
                <a:t>amp</a:t>
              </a:r>
              <a:r>
                <a:rPr lang="fr-FR" sz="1200" dirty="0">
                  <a:solidFill>
                    <a:schemeClr val="accent4"/>
                  </a:solidFill>
                  <a:ea typeface="Calibri" panose="020F0502020204030204" pitchFamily="34" charset="0"/>
                  <a:cs typeface="Times New Roman" panose="02020603050405020304" pitchFamily="18" charset="0"/>
                </a:rPr>
                <a:t>. = 1 </a:t>
              </a:r>
              <a:r>
                <a:rPr lang="fr-FR" sz="1200" dirty="0" err="1">
                  <a:solidFill>
                    <a:schemeClr val="accent4"/>
                  </a:solidFill>
                  <a:ea typeface="Calibri" panose="020F0502020204030204" pitchFamily="34" charset="0"/>
                  <a:cs typeface="Times New Roman" panose="02020603050405020304" pitchFamily="18" charset="0"/>
                </a:rPr>
                <a:t>amp</a:t>
              </a:r>
              <a:endParaRPr lang="fr-FR" sz="1200" dirty="0">
                <a:solidFill>
                  <a:schemeClr val="accent4"/>
                </a:solidFill>
                <a:ea typeface="Calibri" panose="020F0502020204030204" pitchFamily="34" charset="0"/>
                <a:cs typeface="Times New Roman" panose="02020603050405020304" pitchFamily="18" charset="0"/>
              </a:endParaRPr>
            </a:p>
          </p:txBody>
        </p:sp>
        <p:sp>
          <p:nvSpPr>
            <p:cNvPr id="97" name="Rounded Rectangle 10">
              <a:extLst>
                <a:ext uri="{FF2B5EF4-FFF2-40B4-BE49-F238E27FC236}">
                  <a16:creationId xmlns:a16="http://schemas.microsoft.com/office/drawing/2014/main" id="{A17D187F-9E17-48BE-BCF2-08A5061FF3EB}"/>
                </a:ext>
              </a:extLst>
            </p:cNvPr>
            <p:cNvSpPr/>
            <p:nvPr/>
          </p:nvSpPr>
          <p:spPr>
            <a:xfrm>
              <a:off x="3718071" y="5573829"/>
              <a:ext cx="2496459" cy="1140143"/>
            </a:xfrm>
            <a:prstGeom prst="roundRect">
              <a:avLst>
                <a:gd name="adj" fmla="val 6155"/>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a:spcAft>
                  <a:spcPts val="900"/>
                </a:spcAft>
              </a:pPr>
              <a:r>
                <a:rPr lang="fr-FR" sz="1200" b="1" dirty="0">
                  <a:solidFill>
                    <a:srgbClr val="000000"/>
                  </a:solidFill>
                  <a:ea typeface="Times New Roman" panose="02020603050405020304" pitchFamily="18" charset="0"/>
                  <a:cs typeface="Times New Roman" panose="02020603050405020304" pitchFamily="18" charset="0"/>
                </a:rPr>
                <a:t>K : qté de chaque </a:t>
              </a:r>
              <a:r>
                <a:rPr lang="fr-FR" sz="1200" b="1" dirty="0" err="1">
                  <a:solidFill>
                    <a:srgbClr val="000000"/>
                  </a:solidFill>
                  <a:ea typeface="Times New Roman" panose="02020603050405020304" pitchFamily="18" charset="0"/>
                  <a:cs typeface="Times New Roman" panose="02020603050405020304" pitchFamily="18" charset="0"/>
                </a:rPr>
                <a:t>utérotonique</a:t>
              </a:r>
              <a:r>
                <a:rPr lang="fr-FR" sz="1200" b="1" dirty="0">
                  <a:solidFill>
                    <a:srgbClr val="000000"/>
                  </a:solidFill>
                  <a:ea typeface="Times New Roman" panose="02020603050405020304" pitchFamily="18" charset="0"/>
                  <a:cs typeface="Times New Roman" panose="02020603050405020304" pitchFamily="18" charset="0"/>
                </a:rPr>
                <a:t> nécessaire pour les accouchements à domicile  </a:t>
              </a:r>
              <a:br>
                <a:rPr lang="fr-FR" sz="1200" b="1" dirty="0">
                  <a:solidFill>
                    <a:srgbClr val="000000"/>
                  </a:solidFill>
                  <a:ea typeface="Times New Roman" panose="02020603050405020304" pitchFamily="18" charset="0"/>
                  <a:cs typeface="Times New Roman" panose="02020603050405020304" pitchFamily="18" charset="0"/>
                </a:rPr>
              </a:br>
              <a:r>
                <a:rPr lang="fr-FR" sz="1200" b="1" dirty="0">
                  <a:solidFill>
                    <a:schemeClr val="accent4"/>
                  </a:solidFill>
                  <a:ea typeface="Times New Roman" panose="02020603050405020304" pitchFamily="18" charset="0"/>
                  <a:cs typeface="Times New Roman" panose="02020603050405020304" pitchFamily="18" charset="0"/>
                </a:rPr>
                <a:t>= H</a:t>
              </a:r>
              <a:r>
                <a:rPr lang="fr-FR" sz="1200" b="1" dirty="0">
                  <a:solidFill>
                    <a:schemeClr val="accent4"/>
                  </a:solidFill>
                  <a:ea typeface="Calibri" panose="020F0502020204030204" pitchFamily="34" charset="0"/>
                  <a:cs typeface="Times New Roman" panose="02020603050405020304" pitchFamily="18" charset="0"/>
                </a:rPr>
                <a:t> × I ; </a:t>
              </a:r>
              <a:br>
                <a:rPr lang="fr-FR" sz="1200" b="1" dirty="0">
                  <a:solidFill>
                    <a:schemeClr val="accent4"/>
                  </a:solidFill>
                  <a:ea typeface="Calibri" panose="020F0502020204030204" pitchFamily="34" charset="0"/>
                  <a:cs typeface="Times New Roman" panose="02020603050405020304" pitchFamily="18" charset="0"/>
                </a:rPr>
              </a:br>
              <a:r>
                <a:rPr lang="fr-FR" sz="1200" b="1" dirty="0">
                  <a:solidFill>
                    <a:schemeClr val="accent4"/>
                  </a:solidFill>
                  <a:ea typeface="Calibri" panose="020F0502020204030204" pitchFamily="34" charset="0"/>
                  <a:cs typeface="Times New Roman" panose="02020603050405020304" pitchFamily="18" charset="0"/>
                </a:rPr>
                <a:t>K = H × I2,</a:t>
              </a:r>
              <a:endParaRPr lang="en-US" sz="1200" dirty="0">
                <a:solidFill>
                  <a:schemeClr val="accent4"/>
                </a:solidFill>
                <a:ea typeface="Calibri" panose="020F0502020204030204" pitchFamily="34" charset="0"/>
                <a:cs typeface="Times New Roman" panose="02020603050405020304" pitchFamily="18" charset="0"/>
              </a:endParaRP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où I = </a:t>
              </a:r>
              <a:r>
                <a:rPr lang="fr-FR" sz="1200" b="1" dirty="0">
                  <a:solidFill>
                    <a:schemeClr val="accent4"/>
                  </a:solidFill>
                  <a:ea typeface="Calibri" panose="020F0502020204030204" pitchFamily="34" charset="0"/>
                  <a:cs typeface="Times New Roman" panose="02020603050405020304" pitchFamily="18" charset="0"/>
                </a:rPr>
                <a:t>quantité moyenne de chaque </a:t>
              </a:r>
              <a:r>
                <a:rPr lang="fr-FR" sz="1200" b="1" dirty="0" err="1">
                  <a:solidFill>
                    <a:schemeClr val="accent4"/>
                  </a:solidFill>
                  <a:ea typeface="Calibri" panose="020F0502020204030204" pitchFamily="34" charset="0"/>
                  <a:cs typeface="Times New Roman" panose="02020603050405020304" pitchFamily="18" charset="0"/>
                </a:rPr>
                <a:t>utérotonique</a:t>
              </a:r>
              <a:r>
                <a:rPr lang="fr-FR" sz="1200" b="1" dirty="0">
                  <a:solidFill>
                    <a:schemeClr val="accent4"/>
                  </a:solidFill>
                  <a:ea typeface="Calibri" panose="020F0502020204030204" pitchFamily="34" charset="0"/>
                  <a:cs typeface="Times New Roman" panose="02020603050405020304" pitchFamily="18" charset="0"/>
                </a:rPr>
                <a:t> par cas</a:t>
              </a:r>
            </a:p>
            <a:p>
              <a:pPr algn="ctr">
                <a:spcAft>
                  <a:spcPts val="900"/>
                </a:spcAft>
              </a:pPr>
              <a:r>
                <a:rPr lang="fr-FR" sz="1200" dirty="0">
                  <a:solidFill>
                    <a:schemeClr val="accent4"/>
                  </a:solidFill>
                  <a:ea typeface="Calibri" panose="020F0502020204030204" pitchFamily="34" charset="0"/>
                  <a:cs typeface="Times New Roman" panose="02020603050405020304" pitchFamily="18" charset="0"/>
                </a:rPr>
                <a:t>I2 : </a:t>
              </a:r>
              <a:r>
                <a:rPr lang="fr-FR" sz="1200" dirty="0" err="1">
                  <a:solidFill>
                    <a:schemeClr val="accent4"/>
                  </a:solidFill>
                  <a:ea typeface="Calibri" panose="020F0502020204030204" pitchFamily="34" charset="0"/>
                  <a:cs typeface="Times New Roman" panose="02020603050405020304" pitchFamily="18" charset="0"/>
                </a:rPr>
                <a:t>Misoprostol</a:t>
              </a:r>
              <a:r>
                <a:rPr lang="fr-FR" sz="1200" dirty="0">
                  <a:solidFill>
                    <a:schemeClr val="accent4"/>
                  </a:solidFill>
                  <a:ea typeface="Calibri" panose="020F0502020204030204" pitchFamily="34" charset="0"/>
                  <a:cs typeface="Times New Roman" panose="02020603050405020304" pitchFamily="18" charset="0"/>
                </a:rPr>
                <a:t>, comprimés de 200 </a:t>
              </a:r>
              <a:r>
                <a:rPr lang="fr-FR" sz="1200" dirty="0" err="1">
                  <a:solidFill>
                    <a:schemeClr val="accent4"/>
                  </a:solidFill>
                  <a:ea typeface="Calibri" panose="020F0502020204030204" pitchFamily="34" charset="0"/>
                  <a:cs typeface="Times New Roman" panose="02020603050405020304" pitchFamily="18" charset="0"/>
                </a:rPr>
                <a:t>mcg</a:t>
              </a:r>
              <a:r>
                <a:rPr lang="fr-FR" sz="1200" dirty="0">
                  <a:solidFill>
                    <a:schemeClr val="accent4"/>
                  </a:solidFill>
                  <a:ea typeface="Calibri" panose="020F0502020204030204" pitchFamily="34" charset="0"/>
                  <a:cs typeface="Times New Roman" panose="02020603050405020304" pitchFamily="18" charset="0"/>
                </a:rPr>
                <a:t> = 3 </a:t>
              </a:r>
              <a:r>
                <a:rPr lang="fr-FR" sz="1200" dirty="0" err="1">
                  <a:solidFill>
                    <a:schemeClr val="accent4"/>
                  </a:solidFill>
                  <a:ea typeface="Calibri" panose="020F0502020204030204" pitchFamily="34" charset="0"/>
                  <a:cs typeface="Times New Roman" panose="02020603050405020304" pitchFamily="18" charset="0"/>
                </a:rPr>
                <a:t>comp</a:t>
              </a:r>
              <a:r>
                <a:rPr lang="fr-FR" sz="1200" dirty="0">
                  <a:solidFill>
                    <a:schemeClr val="accent4"/>
                  </a:solidFill>
                  <a:ea typeface="Calibri" panose="020F0502020204030204" pitchFamily="34" charset="0"/>
                  <a:cs typeface="Times New Roman" panose="02020603050405020304" pitchFamily="18" charset="0"/>
                </a:rPr>
                <a:t>. ; </a:t>
              </a:r>
            </a:p>
          </p:txBody>
        </p:sp>
        <p:cxnSp>
          <p:nvCxnSpPr>
            <p:cNvPr id="110" name="Straight Arrow Connector 109">
              <a:extLst>
                <a:ext uri="{FF2B5EF4-FFF2-40B4-BE49-F238E27FC236}">
                  <a16:creationId xmlns:a16="http://schemas.microsoft.com/office/drawing/2014/main" id="{8FD60ADD-DA08-4EAB-9805-74400E945966}"/>
                </a:ext>
              </a:extLst>
            </p:cNvPr>
            <p:cNvCxnSpPr>
              <a:cxnSpLocks/>
              <a:stCxn id="97" idx="2"/>
            </p:cNvCxnSpPr>
            <p:nvPr/>
          </p:nvCxnSpPr>
          <p:spPr>
            <a:xfrm>
              <a:off x="4966301" y="6713973"/>
              <a:ext cx="0" cy="85680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8" name="TextBox 27">
            <a:extLst>
              <a:ext uri="{FF2B5EF4-FFF2-40B4-BE49-F238E27FC236}">
                <a16:creationId xmlns:a16="http://schemas.microsoft.com/office/drawing/2014/main" id="{F1509833-793C-9357-0BBD-EA2DE8D36B2C}"/>
              </a:ext>
            </a:extLst>
          </p:cNvPr>
          <p:cNvSpPr txBox="1"/>
          <p:nvPr/>
        </p:nvSpPr>
        <p:spPr>
          <a:xfrm>
            <a:off x="694757" y="646117"/>
            <a:ext cx="4696389"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médicaments utilisés pour la prévention de l’HPP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350522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A543A699-FFB7-0B48-DBBA-B83643402A85}"/>
              </a:ext>
            </a:extLst>
          </p:cNvPr>
          <p:cNvSpPr txBox="1"/>
          <p:nvPr/>
        </p:nvSpPr>
        <p:spPr>
          <a:xfrm>
            <a:off x="1236952" y="1016650"/>
            <a:ext cx="4049423" cy="438582"/>
          </a:xfrm>
          <a:prstGeom prst="rect">
            <a:avLst/>
          </a:prstGeom>
          <a:noFill/>
        </p:spPr>
        <p:txBody>
          <a:bodyPr wrap="square">
            <a:spAutoFit/>
          </a:bodyPr>
          <a:lstStyle/>
          <a:p>
            <a:pPr defTabSz="1469498"/>
            <a:r>
              <a:rPr lang="fr-FR" sz="1125"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médicaments utilisés pour le traitement de l’HPP basé sur la méthode de morbidité </a:t>
            </a:r>
            <a:endParaRPr lang="en-US" sz="1125"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grpSp>
        <p:nvGrpSpPr>
          <p:cNvPr id="35" name="Group 34">
            <a:extLst>
              <a:ext uri="{FF2B5EF4-FFF2-40B4-BE49-F238E27FC236}">
                <a16:creationId xmlns:a16="http://schemas.microsoft.com/office/drawing/2014/main" id="{83EE37B2-B052-8F9F-8A14-40EE9C512A6F}"/>
              </a:ext>
            </a:extLst>
          </p:cNvPr>
          <p:cNvGrpSpPr/>
          <p:nvPr/>
        </p:nvGrpSpPr>
        <p:grpSpPr>
          <a:xfrm>
            <a:off x="6685122" y="1165488"/>
            <a:ext cx="9489759" cy="11272120"/>
            <a:chOff x="6368795" y="785986"/>
            <a:chExt cx="10122410" cy="12023594"/>
          </a:xfrm>
        </p:grpSpPr>
        <p:cxnSp>
          <p:nvCxnSpPr>
            <p:cNvPr id="3" name="Elbow Connector 2"/>
            <p:cNvCxnSpPr>
              <a:cxnSpLocks/>
              <a:stCxn id="44" idx="2"/>
              <a:endCxn id="19" idx="0"/>
            </p:cNvCxnSpPr>
            <p:nvPr/>
          </p:nvCxnSpPr>
          <p:spPr>
            <a:xfrm rot="5400000">
              <a:off x="12514420" y="7514086"/>
              <a:ext cx="382336" cy="2551176"/>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a:stCxn id="26" idx="2"/>
            </p:cNvCxnSpPr>
            <p:nvPr/>
          </p:nvCxnSpPr>
          <p:spPr>
            <a:xfrm>
              <a:off x="10154411" y="6755397"/>
              <a:ext cx="0" cy="129982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cxnSpLocks/>
              <a:stCxn id="25" idx="2"/>
              <a:endCxn id="44" idx="0"/>
            </p:cNvCxnSpPr>
            <p:nvPr/>
          </p:nvCxnSpPr>
          <p:spPr>
            <a:xfrm flipH="1">
              <a:off x="13981175" y="7808331"/>
              <a:ext cx="2" cy="22831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8487835" y="10520296"/>
              <a:ext cx="5884330" cy="2289284"/>
            </a:xfrm>
            <a:prstGeom prst="roundRect">
              <a:avLst>
                <a:gd name="adj" fmla="val 6924"/>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X : qté de chaque médicament nécessaire pour traiter les cas d’HPP </a:t>
              </a:r>
            </a:p>
            <a:p>
              <a:pPr algn="ctr" defTabSz="1469498">
                <a:spcAft>
                  <a:spcPts val="844"/>
                </a:spcAft>
              </a:pP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Nb de cas d’HPP traités avec chaque médicament par groupe × V ;   </a:t>
              </a:r>
              <a:endParaRPr lang="en-US" sz="1125" dirty="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X1 = V1 × W1 ;  OU</a:t>
              </a: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X2 = V2 × W2 ;</a:t>
              </a: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ET</a:t>
              </a:r>
            </a:p>
            <a:p>
              <a:pPr algn="ctr" defTabSz="1469498">
                <a:spcAft>
                  <a:spcPts val="844"/>
                </a:spcAft>
              </a:pPr>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X3 = V3 × W3,</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où W = quantité moyenne de chaque médicament par cas </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W1= 4 ampoules d’</a:t>
              </a:r>
              <a:r>
                <a:rPr lang="fr-FR" sz="1125" dirty="0" err="1">
                  <a:solidFill>
                    <a:srgbClr val="007698"/>
                  </a:solidFill>
                  <a:latin typeface="Gill Sans MT" panose="020B0502020104020203"/>
                  <a:ea typeface="Calibri" panose="020F0502020204030204" pitchFamily="34" charset="0"/>
                  <a:cs typeface="Times New Roman" panose="02020603050405020304" pitchFamily="18" charset="0"/>
                </a:rPr>
                <a:t>oxytocine</a:t>
              </a: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10 UI, </a:t>
              </a:r>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OU</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W2 = 4 comprimés de misoprostol 200 </a:t>
              </a:r>
              <a:r>
                <a:rPr lang="fr-FR" sz="1125" dirty="0" err="1">
                  <a:solidFill>
                    <a:srgbClr val="007698"/>
                  </a:solidFill>
                  <a:latin typeface="Gill Sans MT" panose="020B0502020104020203"/>
                  <a:ea typeface="Calibri" panose="020F0502020204030204" pitchFamily="34" charset="0"/>
                  <a:cs typeface="Times New Roman" panose="02020603050405020304" pitchFamily="18" charset="0"/>
                </a:rPr>
                <a:t>mcg</a:t>
              </a: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a:t>
              </a:r>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ET</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W3 = 1 ampoule de TXA 1 g</a:t>
              </a:r>
            </a:p>
          </p:txBody>
        </p:sp>
        <p:cxnSp>
          <p:nvCxnSpPr>
            <p:cNvPr id="10" name="Straight Arrow Connector 9"/>
            <p:cNvCxnSpPr>
              <a:cxnSpLocks/>
              <a:stCxn id="19" idx="2"/>
              <a:endCxn id="9" idx="0"/>
            </p:cNvCxnSpPr>
            <p:nvPr/>
          </p:nvCxnSpPr>
          <p:spPr>
            <a:xfrm>
              <a:off x="11429999" y="10376108"/>
              <a:ext cx="1" cy="144188"/>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10021552" y="785986"/>
              <a:ext cx="2816892" cy="357546"/>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Calibri" panose="020F0502020204030204" pitchFamily="34" charset="0"/>
                  <a:cs typeface="Times New Roman" panose="02020603050405020304" pitchFamily="18" charset="0"/>
                </a:rPr>
                <a:t>A : Population totale</a:t>
              </a:r>
            </a:p>
          </p:txBody>
        </p:sp>
        <p:sp>
          <p:nvSpPr>
            <p:cNvPr id="15" name="Rounded Rectangle 14"/>
            <p:cNvSpPr/>
            <p:nvPr/>
          </p:nvSpPr>
          <p:spPr>
            <a:xfrm>
              <a:off x="9859433" y="1344608"/>
              <a:ext cx="3141132" cy="56185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4294" tIns="64294" rIns="64294" bIns="64294" numCol="1" spcCol="0" rtlCol="0" fromWordArt="0" anchor="t"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B : Nb total de grossesses </a:t>
              </a:r>
              <a:b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br>
              <a:r>
                <a:rPr lang="fr-FR" sz="1125" dirty="0">
                  <a:solidFill>
                    <a:srgbClr val="007698"/>
                  </a:solidFill>
                  <a:latin typeface="Gill Sans MT" panose="020B0502020104020203"/>
                  <a:ea typeface="Times New Roman" panose="02020603050405020304" pitchFamily="18" charset="0"/>
                  <a:cs typeface="Times New Roman" panose="02020603050405020304" pitchFamily="18" charset="0"/>
                </a:rPr>
                <a:t>= A × % de grossesses</a:t>
              </a:r>
            </a:p>
          </p:txBody>
        </p:sp>
        <p:sp>
          <p:nvSpPr>
            <p:cNvPr id="16" name="Rounded Rectangle 15"/>
            <p:cNvSpPr/>
            <p:nvPr/>
          </p:nvSpPr>
          <p:spPr>
            <a:xfrm>
              <a:off x="9578339" y="2136882"/>
              <a:ext cx="3703320" cy="561857"/>
            </a:xfrm>
            <a:prstGeom prst="roundRect">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C : Nb total d’accouchements </a:t>
              </a:r>
              <a:b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b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B × [100 % - taux de fausses couches (%)]</a:t>
              </a:r>
            </a:p>
          </p:txBody>
        </p:sp>
        <p:sp>
          <p:nvSpPr>
            <p:cNvPr id="17" name="Rounded Rectangle 16"/>
            <p:cNvSpPr/>
            <p:nvPr/>
          </p:nvSpPr>
          <p:spPr>
            <a:xfrm>
              <a:off x="6368795" y="4179675"/>
              <a:ext cx="2468880" cy="919580"/>
            </a:xfrm>
            <a:prstGeom prst="roundRect">
              <a:avLst>
                <a:gd name="adj" fmla="val 812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E : Nb d’accouchements dans des ES publics avec prévention de l’HPP</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D × % de femmes bénéficiant d’une prévention de l’HPP</a:t>
              </a:r>
            </a:p>
          </p:txBody>
        </p:sp>
        <p:sp>
          <p:nvSpPr>
            <p:cNvPr id="18" name="Rounded Rectangle 17"/>
            <p:cNvSpPr/>
            <p:nvPr/>
          </p:nvSpPr>
          <p:spPr>
            <a:xfrm>
              <a:off x="11471147" y="4074523"/>
              <a:ext cx="2468880" cy="1306771"/>
            </a:xfrm>
            <a:prstGeom prst="roundRect">
              <a:avLst>
                <a:gd name="adj" fmla="val 9191"/>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H : Nb d’accouchements à domicile ayant bénéficié d’une prévention de l’HPP</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G × % d’accouchements ayant bénéficié d’une prévention de l’HPP</a:t>
              </a:r>
            </a:p>
          </p:txBody>
        </p:sp>
        <p:sp>
          <p:nvSpPr>
            <p:cNvPr id="19" name="Rounded Rectangle 18"/>
            <p:cNvSpPr/>
            <p:nvPr/>
          </p:nvSpPr>
          <p:spPr>
            <a:xfrm>
              <a:off x="8064499" y="8980841"/>
              <a:ext cx="6731002" cy="1395267"/>
            </a:xfrm>
            <a:prstGeom prst="roundRect">
              <a:avLst>
                <a:gd name="adj" fmla="val 5347"/>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V : Nb de cas d’HPP traités avec un médicament/schéma spécifique</a:t>
              </a:r>
            </a:p>
            <a:p>
              <a:pPr algn="ctr" defTabSz="1469498">
                <a:spcAft>
                  <a:spcPts val="844"/>
                </a:spcAft>
              </a:pP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=P+U x % à recevoir un médicament spécifique pour le traitement de HPP</a:t>
              </a:r>
              <a:endParaRPr lang="en-US" sz="1125" dirty="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V1 = (P + U) × % de femmes traitées à l’ocytocine, OU</a:t>
              </a: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V2 = (P + U) × % de femmes traitées au misoprostol</a:t>
              </a: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ET</a:t>
              </a:r>
            </a:p>
            <a:p>
              <a:pPr algn="ctr" defTabSz="1469498"/>
              <a:r>
                <a:rPr lang="fr-FR" sz="1125" b="1" dirty="0">
                  <a:solidFill>
                    <a:srgbClr val="007698"/>
                  </a:solidFill>
                  <a:latin typeface="Gill Sans MT" panose="020B0502020104020203"/>
                  <a:ea typeface="Calibri" panose="020F0502020204030204" pitchFamily="34" charset="0"/>
                  <a:cs typeface="Times New Roman" panose="02020603050405020304" pitchFamily="18" charset="0"/>
                </a:rPr>
                <a:t>V3 = (P + U) × % de femmes traitées par TXA</a:t>
              </a:r>
            </a:p>
          </p:txBody>
        </p:sp>
        <p:sp>
          <p:nvSpPr>
            <p:cNvPr id="20" name="Rounded Rectangle 19"/>
            <p:cNvSpPr/>
            <p:nvPr/>
          </p:nvSpPr>
          <p:spPr>
            <a:xfrm>
              <a:off x="8919971" y="4163488"/>
              <a:ext cx="2468880" cy="1294716"/>
            </a:xfrm>
            <a:prstGeom prst="roundRect">
              <a:avLst>
                <a:gd name="adj" fmla="val 6607"/>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M : Nb d’accouchements dans des ES publics NON accompagnés de mesures de prévention de l’HPP</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D × % d’accouchements N’AYANT PAS bénéficié de la prévention de l’HPP</a:t>
              </a:r>
            </a:p>
          </p:txBody>
        </p:sp>
        <p:sp>
          <p:nvSpPr>
            <p:cNvPr id="21" name="Rounded Rectangle 20"/>
            <p:cNvSpPr/>
            <p:nvPr/>
          </p:nvSpPr>
          <p:spPr>
            <a:xfrm>
              <a:off x="14022323" y="4162968"/>
              <a:ext cx="2468880" cy="1306771"/>
            </a:xfrm>
            <a:prstGeom prst="roundRect">
              <a:avLst>
                <a:gd name="adj" fmla="val 8436"/>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Q : Nb d’accouchements à domicile N’AYANT PAS bénéficié d’une prévention de l’HPP</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G × % d’accouchements N’AYANT PAS bénéficié d’une prévention de l’HPP</a:t>
              </a:r>
            </a:p>
          </p:txBody>
        </p:sp>
        <p:sp>
          <p:nvSpPr>
            <p:cNvPr id="22" name="Rounded Rectangle 21"/>
            <p:cNvSpPr/>
            <p:nvPr/>
          </p:nvSpPr>
          <p:spPr>
            <a:xfrm>
              <a:off x="6368795" y="5621999"/>
              <a:ext cx="2468880" cy="1133714"/>
            </a:xfrm>
            <a:prstGeom prst="roundRect">
              <a:avLst>
                <a:gd name="adj" fmla="val 11710"/>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N : Nb d’accouchements qui donnent lieu à une HPP après la prévention</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E × incidence de l’HPP après une prévention</a:t>
              </a:r>
            </a:p>
          </p:txBody>
        </p:sp>
        <p:sp>
          <p:nvSpPr>
            <p:cNvPr id="23" name="Rounded Rectangle 22"/>
            <p:cNvSpPr/>
            <p:nvPr/>
          </p:nvSpPr>
          <p:spPr>
            <a:xfrm>
              <a:off x="6368795" y="8036648"/>
              <a:ext cx="5020056" cy="56185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P : Nb de cas d’HPP traités</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(N + O) × % de femmes traitées dans les ES publics </a:t>
              </a:r>
            </a:p>
          </p:txBody>
        </p:sp>
        <p:sp>
          <p:nvSpPr>
            <p:cNvPr id="24" name="Rounded Rectangle 23"/>
            <p:cNvSpPr/>
            <p:nvPr/>
          </p:nvSpPr>
          <p:spPr>
            <a:xfrm>
              <a:off x="11471147" y="5643179"/>
              <a:ext cx="2468880" cy="1113175"/>
            </a:xfrm>
            <a:prstGeom prst="roundRect">
              <a:avLst>
                <a:gd name="adj" fmla="val 9231"/>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R : Nb d’accouchements à domicile qui donnent lieu à une HPP après la prévention</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H × incidence de l’HPP après une prévention</a:t>
              </a:r>
            </a:p>
          </p:txBody>
        </p:sp>
        <p:sp>
          <p:nvSpPr>
            <p:cNvPr id="25" name="Rounded Rectangle 24"/>
            <p:cNvSpPr/>
            <p:nvPr/>
          </p:nvSpPr>
          <p:spPr>
            <a:xfrm>
              <a:off x="11471149" y="7035466"/>
              <a:ext cx="5020056" cy="772865"/>
            </a:xfrm>
            <a:prstGeom prst="roundRect">
              <a:avLst>
                <a:gd name="adj" fmla="val 18589"/>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T : Nb de cas d’HPP à domicile orientés vers les ES publics</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(R + S) × % de femmes orientées vers des ES publics pour y être prises en charge </a:t>
              </a:r>
            </a:p>
          </p:txBody>
        </p:sp>
        <p:sp>
          <p:nvSpPr>
            <p:cNvPr id="26" name="Rounded Rectangle 25"/>
            <p:cNvSpPr/>
            <p:nvPr/>
          </p:nvSpPr>
          <p:spPr>
            <a:xfrm>
              <a:off x="8919971" y="5611414"/>
              <a:ext cx="2468880" cy="1143983"/>
            </a:xfrm>
            <a:prstGeom prst="roundRect">
              <a:avLst>
                <a:gd name="adj" fmla="val 12949"/>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O : Nb d’accouchements qui donnent lieu à une HPP sans prévention</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M × incidence de l’HPP sans prévention </a:t>
              </a:r>
            </a:p>
          </p:txBody>
        </p:sp>
        <p:sp>
          <p:nvSpPr>
            <p:cNvPr id="27" name="Rounded Rectangle 26"/>
            <p:cNvSpPr/>
            <p:nvPr/>
          </p:nvSpPr>
          <p:spPr>
            <a:xfrm>
              <a:off x="14022323" y="5600824"/>
              <a:ext cx="2468880" cy="1154252"/>
            </a:xfrm>
            <a:prstGeom prst="roundRect">
              <a:avLst>
                <a:gd name="adj" fmla="val 14188"/>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S : Nb d’accouchements à domicile qui donnent lieu à une HPP sans prévention</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Q × incidence de l’HPP sans prévention</a:t>
              </a:r>
            </a:p>
          </p:txBody>
        </p:sp>
        <p:sp>
          <p:nvSpPr>
            <p:cNvPr id="28" name="Rounded Rectangle 27"/>
            <p:cNvSpPr/>
            <p:nvPr/>
          </p:nvSpPr>
          <p:spPr>
            <a:xfrm>
              <a:off x="6368795" y="3028064"/>
              <a:ext cx="5020056" cy="561857"/>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spcBef>
                  <a:spcPts val="141"/>
                </a:spcBef>
                <a:spcAft>
                  <a:spcPts val="141"/>
                </a:spcAft>
              </a:pPr>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D : Nb d’accouchements dans des ES publics </a:t>
              </a:r>
              <a:b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b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C × % d’accouchements dans des ES publics</a:t>
              </a:r>
            </a:p>
          </p:txBody>
        </p:sp>
        <p:sp>
          <p:nvSpPr>
            <p:cNvPr id="29" name="Rounded Rectangle 28"/>
            <p:cNvSpPr/>
            <p:nvPr/>
          </p:nvSpPr>
          <p:spPr>
            <a:xfrm>
              <a:off x="11471147" y="3028064"/>
              <a:ext cx="5020056" cy="56185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spcBef>
                  <a:spcPts val="141"/>
                </a:spcBef>
                <a:spcAft>
                  <a:spcPts val="141"/>
                </a:spcAft>
              </a:pPr>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G : Nb d’accouchements à domicile </a:t>
              </a:r>
              <a:b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br>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C × % d’accouchements à domicile</a:t>
              </a:r>
            </a:p>
          </p:txBody>
        </p:sp>
        <p:cxnSp>
          <p:nvCxnSpPr>
            <p:cNvPr id="30" name="Straight Arrow Connector 29"/>
            <p:cNvCxnSpPr>
              <a:cxnSpLocks/>
              <a:stCxn id="14" idx="2"/>
              <a:endCxn id="15" idx="0"/>
            </p:cNvCxnSpPr>
            <p:nvPr/>
          </p:nvCxnSpPr>
          <p:spPr>
            <a:xfrm>
              <a:off x="11429998" y="1143532"/>
              <a:ext cx="1" cy="201076"/>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cxnSpLocks/>
              <a:stCxn id="15" idx="2"/>
              <a:endCxn id="16" idx="0"/>
            </p:cNvCxnSpPr>
            <p:nvPr/>
          </p:nvCxnSpPr>
          <p:spPr>
            <a:xfrm flipH="1">
              <a:off x="11429998" y="1906465"/>
              <a:ext cx="1" cy="230417"/>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7" idx="2"/>
              <a:endCxn id="22" idx="0"/>
            </p:cNvCxnSpPr>
            <p:nvPr/>
          </p:nvCxnSpPr>
          <p:spPr>
            <a:xfrm>
              <a:off x="7603236" y="5099255"/>
              <a:ext cx="0" cy="52274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0" idx="2"/>
              <a:endCxn id="26" idx="0"/>
            </p:cNvCxnSpPr>
            <p:nvPr/>
          </p:nvCxnSpPr>
          <p:spPr>
            <a:xfrm>
              <a:off x="10154411" y="5458203"/>
              <a:ext cx="0" cy="15321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1" idx="2"/>
              <a:endCxn id="27" idx="0"/>
            </p:cNvCxnSpPr>
            <p:nvPr/>
          </p:nvCxnSpPr>
          <p:spPr>
            <a:xfrm>
              <a:off x="15256763" y="5469739"/>
              <a:ext cx="0" cy="13108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cxnSpLocks/>
              <a:stCxn id="24" idx="2"/>
            </p:cNvCxnSpPr>
            <p:nvPr/>
          </p:nvCxnSpPr>
          <p:spPr>
            <a:xfrm flipH="1">
              <a:off x="12705587" y="6756355"/>
              <a:ext cx="1" cy="28553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a:stCxn id="27" idx="2"/>
            </p:cNvCxnSpPr>
            <p:nvPr/>
          </p:nvCxnSpPr>
          <p:spPr>
            <a:xfrm>
              <a:off x="15256763" y="6755076"/>
              <a:ext cx="0" cy="28680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cxnSpLocks/>
              <a:stCxn id="16" idx="2"/>
              <a:endCxn id="28" idx="0"/>
            </p:cNvCxnSpPr>
            <p:nvPr/>
          </p:nvCxnSpPr>
          <p:spPr>
            <a:xfrm rot="5400000">
              <a:off x="9989749" y="1587814"/>
              <a:ext cx="329325" cy="2551176"/>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Elbow Connector 38"/>
            <p:cNvCxnSpPr>
              <a:cxnSpLocks/>
              <a:stCxn id="16" idx="2"/>
              <a:endCxn id="29" idx="0"/>
            </p:cNvCxnSpPr>
            <p:nvPr/>
          </p:nvCxnSpPr>
          <p:spPr>
            <a:xfrm rot="16200000" flipH="1">
              <a:off x="12540924" y="1587813"/>
              <a:ext cx="329325" cy="255117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Elbow Connector 39"/>
            <p:cNvCxnSpPr>
              <a:cxnSpLocks/>
              <a:stCxn id="28" idx="2"/>
              <a:endCxn id="17" idx="0"/>
            </p:cNvCxnSpPr>
            <p:nvPr/>
          </p:nvCxnSpPr>
          <p:spPr>
            <a:xfrm rot="5400000">
              <a:off x="7946153" y="3247004"/>
              <a:ext cx="589755" cy="127558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cxnSpLocks/>
              <a:stCxn id="28" idx="2"/>
              <a:endCxn id="20" idx="0"/>
            </p:cNvCxnSpPr>
            <p:nvPr/>
          </p:nvCxnSpPr>
          <p:spPr>
            <a:xfrm rot="16200000" flipH="1">
              <a:off x="9229834" y="3238910"/>
              <a:ext cx="573567" cy="1275588"/>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a:cxnSpLocks/>
              <a:stCxn id="29" idx="2"/>
              <a:endCxn id="18" idx="0"/>
            </p:cNvCxnSpPr>
            <p:nvPr/>
          </p:nvCxnSpPr>
          <p:spPr>
            <a:xfrm rot="5400000">
              <a:off x="13101081" y="3194428"/>
              <a:ext cx="484603" cy="127558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Elbow Connector 42"/>
            <p:cNvCxnSpPr>
              <a:cxnSpLocks/>
              <a:stCxn id="29" idx="2"/>
              <a:endCxn id="21" idx="0"/>
            </p:cNvCxnSpPr>
            <p:nvPr/>
          </p:nvCxnSpPr>
          <p:spPr>
            <a:xfrm rot="16200000" flipH="1">
              <a:off x="14332445" y="3238650"/>
              <a:ext cx="573047" cy="1275588"/>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11471147" y="8036648"/>
              <a:ext cx="5020056" cy="56185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spAutoFit/>
            </a:bodyPr>
            <a:lstStyle/>
            <a:p>
              <a:pPr algn="ctr" defTabSz="1469498"/>
              <a:r>
                <a:rPr lang="fr-FR" sz="1125" dirty="0">
                  <a:solidFill>
                    <a:srgbClr val="000000"/>
                  </a:solidFill>
                  <a:latin typeface="Gill Sans MT" panose="020B0502020104020203"/>
                  <a:ea typeface="Times New Roman" panose="02020603050405020304" pitchFamily="18" charset="0"/>
                  <a:cs typeface="Times New Roman" panose="02020603050405020304" pitchFamily="18" charset="0"/>
                </a:rPr>
                <a:t>U : Nb de cas d’HPP à domicile traités </a:t>
              </a:r>
            </a:p>
            <a:p>
              <a:pPr algn="ctr" defTabSz="1469498"/>
              <a:r>
                <a:rPr lang="fr-FR" sz="1125" dirty="0">
                  <a:solidFill>
                    <a:srgbClr val="007698"/>
                  </a:solidFill>
                  <a:latin typeface="Gill Sans MT" panose="020B0502020104020203"/>
                  <a:ea typeface="Calibri" panose="020F0502020204030204" pitchFamily="34" charset="0"/>
                  <a:cs typeface="Times New Roman" panose="02020603050405020304" pitchFamily="18" charset="0"/>
                </a:rPr>
                <a:t>= T × % de femmes traitées dans des ES publics  </a:t>
              </a:r>
            </a:p>
          </p:txBody>
        </p:sp>
        <p:cxnSp>
          <p:nvCxnSpPr>
            <p:cNvPr id="13" name="Straight Arrow Connector 12"/>
            <p:cNvCxnSpPr>
              <a:stCxn id="18" idx="2"/>
              <a:endCxn id="24" idx="0"/>
            </p:cNvCxnSpPr>
            <p:nvPr/>
          </p:nvCxnSpPr>
          <p:spPr>
            <a:xfrm>
              <a:off x="12705588" y="5381295"/>
              <a:ext cx="0" cy="26188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2">
              <a:extLst>
                <a:ext uri="{FF2B5EF4-FFF2-40B4-BE49-F238E27FC236}">
                  <a16:creationId xmlns:a16="http://schemas.microsoft.com/office/drawing/2014/main" id="{8FFDB457-F12C-4499-13EE-4B912F7523BF}"/>
                </a:ext>
              </a:extLst>
            </p:cNvPr>
            <p:cNvCxnSpPr>
              <a:cxnSpLocks/>
              <a:stCxn id="23" idx="2"/>
              <a:endCxn id="19" idx="0"/>
            </p:cNvCxnSpPr>
            <p:nvPr/>
          </p:nvCxnSpPr>
          <p:spPr>
            <a:xfrm rot="16200000" flipH="1">
              <a:off x="9963243" y="7514085"/>
              <a:ext cx="382336" cy="2551177"/>
            </a:xfrm>
            <a:prstGeom prst="bentConnector3">
              <a:avLst>
                <a:gd name="adj1" fmla="val 50000"/>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E91409C1-6E49-8550-DB83-0C590A8C9E1B}"/>
                </a:ext>
              </a:extLst>
            </p:cNvPr>
            <p:cNvCxnSpPr>
              <a:cxnSpLocks/>
              <a:stCxn id="22" idx="2"/>
            </p:cNvCxnSpPr>
            <p:nvPr/>
          </p:nvCxnSpPr>
          <p:spPr>
            <a:xfrm flipH="1">
              <a:off x="7603235" y="6755713"/>
              <a:ext cx="1" cy="129951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864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9709CF-D51C-0300-93FC-AD8EB7884AF8}"/>
            </a:ext>
          </a:extLst>
        </p:cNvPr>
        <p:cNvGrpSpPr/>
        <p:nvPr/>
      </p:nvGrpSpPr>
      <p:grpSpPr>
        <a:xfrm>
          <a:off x="0" y="0"/>
          <a:ext cx="0" cy="0"/>
          <a:chOff x="0" y="0"/>
          <a:chExt cx="0" cy="0"/>
        </a:xfrm>
      </p:grpSpPr>
      <p:grpSp>
        <p:nvGrpSpPr>
          <p:cNvPr id="17" name="Group 16">
            <a:extLst>
              <a:ext uri="{FF2B5EF4-FFF2-40B4-BE49-F238E27FC236}">
                <a16:creationId xmlns:a16="http://schemas.microsoft.com/office/drawing/2014/main" id="{616EF731-3210-D67F-E882-B38626F37D48}"/>
              </a:ext>
            </a:extLst>
          </p:cNvPr>
          <p:cNvGrpSpPr/>
          <p:nvPr/>
        </p:nvGrpSpPr>
        <p:grpSpPr>
          <a:xfrm>
            <a:off x="8162219" y="1541654"/>
            <a:ext cx="7218999" cy="8612904"/>
            <a:chOff x="1105244" y="791487"/>
            <a:chExt cx="5133510" cy="6124732"/>
          </a:xfrm>
        </p:grpSpPr>
        <p:grpSp>
          <p:nvGrpSpPr>
            <p:cNvPr id="28" name="Group 27">
              <a:extLst>
                <a:ext uri="{FF2B5EF4-FFF2-40B4-BE49-F238E27FC236}">
                  <a16:creationId xmlns:a16="http://schemas.microsoft.com/office/drawing/2014/main" id="{C8B7BC96-6E83-DD67-1E22-1DDE3748C377}"/>
                </a:ext>
              </a:extLst>
            </p:cNvPr>
            <p:cNvGrpSpPr/>
            <p:nvPr/>
          </p:nvGrpSpPr>
          <p:grpSpPr>
            <a:xfrm>
              <a:off x="1105244" y="791487"/>
              <a:ext cx="5133510" cy="5051752"/>
              <a:chOff x="1556657" y="2064703"/>
              <a:chExt cx="3854002" cy="3495519"/>
            </a:xfrm>
          </p:grpSpPr>
          <p:sp>
            <p:nvSpPr>
              <p:cNvPr id="3" name="Rounded Rectangle 2">
                <a:extLst>
                  <a:ext uri="{FF2B5EF4-FFF2-40B4-BE49-F238E27FC236}">
                    <a16:creationId xmlns:a16="http://schemas.microsoft.com/office/drawing/2014/main" id="{85341C1E-9296-02A7-21AF-EA13460D991D}"/>
                  </a:ext>
                </a:extLst>
              </p:cNvPr>
              <p:cNvSpPr/>
              <p:nvPr/>
            </p:nvSpPr>
            <p:spPr>
              <a:xfrm>
                <a:off x="1556657" y="2064703"/>
                <a:ext cx="3854002" cy="28088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marL="861714" indent="-424161" algn="ctr" defTabSz="1285875">
                  <a:defRPr/>
                </a:pPr>
                <a:r>
                  <a:rPr lang="fr-FR" sz="1478" dirty="0">
                    <a:solidFill>
                      <a:srgbClr val="000000"/>
                    </a:solidFill>
                    <a:latin typeface="Gill Sans MT" panose="020B0502020104020203" pitchFamily="34" charset="0"/>
                    <a:ea typeface="Calibri" panose="020F0502020204030204" pitchFamily="34" charset="0"/>
                  </a:rPr>
                  <a:t>A. Population totale</a:t>
                </a:r>
                <a:endParaRPr lang="fr-FR" sz="1478" dirty="0">
                  <a:solidFill>
                    <a:prstClr val="black"/>
                  </a:solidFill>
                  <a:latin typeface="Times New Roman" panose="02020603050405020304" pitchFamily="18" charset="0"/>
                  <a:ea typeface="Times New Roman" panose="02020603050405020304" pitchFamily="18" charset="0"/>
                </a:endParaRPr>
              </a:p>
            </p:txBody>
          </p:sp>
          <p:cxnSp>
            <p:nvCxnSpPr>
              <p:cNvPr id="4" name="Straight Arrow Connector 3">
                <a:extLst>
                  <a:ext uri="{FF2B5EF4-FFF2-40B4-BE49-F238E27FC236}">
                    <a16:creationId xmlns:a16="http://schemas.microsoft.com/office/drawing/2014/main" id="{BC2667F6-9FD6-3E5E-4EC6-12291A00F741}"/>
                  </a:ext>
                </a:extLst>
              </p:cNvPr>
              <p:cNvCxnSpPr>
                <a:cxnSpLocks/>
                <a:stCxn id="3" idx="2"/>
                <a:endCxn id="5" idx="0"/>
              </p:cNvCxnSpPr>
              <p:nvPr/>
            </p:nvCxnSpPr>
            <p:spPr>
              <a:xfrm>
                <a:off x="3483658" y="2345583"/>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ounded Rectangle 4">
                <a:extLst>
                  <a:ext uri="{FF2B5EF4-FFF2-40B4-BE49-F238E27FC236}">
                    <a16:creationId xmlns:a16="http://schemas.microsoft.com/office/drawing/2014/main" id="{6640F35C-A42C-DDB8-A3A9-F346657125FA}"/>
                  </a:ext>
                </a:extLst>
              </p:cNvPr>
              <p:cNvSpPr/>
              <p:nvPr/>
            </p:nvSpPr>
            <p:spPr>
              <a:xfrm>
                <a:off x="1556657" y="2625024"/>
                <a:ext cx="3854002" cy="280880"/>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algn="ctr" defTabSz="1285875">
                  <a:defRPr/>
                </a:pPr>
                <a:r>
                  <a:rPr lang="en-US" sz="1478" dirty="0">
                    <a:solidFill>
                      <a:srgbClr val="000000"/>
                    </a:solidFill>
                    <a:latin typeface="Gill Sans MT" panose="020B0502020104020203" pitchFamily="34" charset="0"/>
                    <a:ea typeface="Calibri" panose="020F0502020204030204" pitchFamily="34" charset="0"/>
                  </a:rPr>
                  <a:t>B</a:t>
                </a:r>
                <a:r>
                  <a:rPr lang="fr-FR" sz="1478" dirty="0">
                    <a:solidFill>
                      <a:srgbClr val="000000"/>
                    </a:solidFill>
                    <a:latin typeface="Gill Sans MT" panose="020B0502020104020203" pitchFamily="34" charset="0"/>
                    <a:ea typeface="Calibri" panose="020F0502020204030204" pitchFamily="34" charset="0"/>
                  </a:rPr>
                  <a:t>. </a:t>
                </a:r>
                <a:r>
                  <a:rPr lang="fr-FR" sz="1478" dirty="0">
                    <a:solidFill>
                      <a:schemeClr val="tx1"/>
                    </a:solidFill>
                    <a:latin typeface="Gill Sans MT" panose="020B0502020104020203" pitchFamily="34" charset="0"/>
                    <a:ea typeface="Calibri" panose="020F0502020204030204" pitchFamily="34" charset="0"/>
                  </a:rPr>
                  <a:t>Nombre total de grossesses </a:t>
                </a:r>
                <a:r>
                  <a:rPr lang="fr-FR"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(Population totale x % de grossesses</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a:t>
                </a:r>
                <a:endParaRPr lang="en-US" sz="1478" dirty="0">
                  <a:solidFill>
                    <a:prstClr val="black"/>
                  </a:solidFill>
                  <a:latin typeface="Times New Roman" panose="02020603050405020304" pitchFamily="18" charset="0"/>
                  <a:ea typeface="Times New Roman" panose="02020603050405020304" pitchFamily="18" charset="0"/>
                </a:endParaRPr>
              </a:p>
            </p:txBody>
          </p:sp>
          <p:sp>
            <p:nvSpPr>
              <p:cNvPr id="6" name="Rounded Rectangle 5">
                <a:extLst>
                  <a:ext uri="{FF2B5EF4-FFF2-40B4-BE49-F238E27FC236}">
                    <a16:creationId xmlns:a16="http://schemas.microsoft.com/office/drawing/2014/main" id="{CFDC9FB0-36C8-7D4A-82C5-FF069E9D9FC6}"/>
                  </a:ext>
                </a:extLst>
              </p:cNvPr>
              <p:cNvSpPr/>
              <p:nvPr/>
            </p:nvSpPr>
            <p:spPr>
              <a:xfrm>
                <a:off x="1556657" y="5100601"/>
                <a:ext cx="3854002" cy="459621"/>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algn="ctr" defTabSz="964406">
                  <a:defRPr/>
                </a:pPr>
                <a:r>
                  <a:rPr lang="en-US" sz="1547" dirty="0">
                    <a:solidFill>
                      <a:srgbClr val="000000"/>
                    </a:solidFill>
                    <a:latin typeface="Gill Sans MT" panose="020B0502020104020203" pitchFamily="34" charset="0"/>
                    <a:ea typeface="Calibri" panose="020F0502020204030204" pitchFamily="34" charset="0"/>
                  </a:rPr>
                  <a:t>F. </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#Nombre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d’accouchements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par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voie</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78" dirty="0" err="1">
                    <a:solidFill>
                      <a:schemeClr val="tx1"/>
                    </a:solidFill>
                    <a:latin typeface="Gill Sans MT" panose="020B0502020104020203"/>
                    <a:ea typeface="Times New Roman" panose="02020603050405020304" pitchFamily="18" charset="0"/>
                    <a:cs typeface="Times New Roman" panose="02020603050405020304" pitchFamily="18" charset="0"/>
                  </a:rPr>
                  <a:t>vaginale</a:t>
                </a:r>
                <a:r>
                  <a:rPr lang="en-US" sz="1478" dirty="0">
                    <a:solidFill>
                      <a:schemeClr val="tx1"/>
                    </a:solidFill>
                    <a:latin typeface="Gill Sans MT" panose="020B0502020104020203"/>
                    <a:ea typeface="Times New Roman" panose="02020603050405020304" pitchFamily="18" charset="0"/>
                    <a:cs typeface="Times New Roman" panose="02020603050405020304" pitchFamily="18" charset="0"/>
                  </a:rPr>
                  <a:t> </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dans des ES publics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offerts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avec des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draps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calibrés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pour le diagnostic de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l’HPP</a:t>
                </a:r>
                <a:endParaRPr lang="en-US" sz="1478"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964406">
                  <a:defRPr/>
                </a:pPr>
                <a:r>
                  <a:rPr lang="en-US" sz="1478" dirty="0">
                    <a:solidFill>
                      <a:srgbClr val="007698"/>
                    </a:solidFill>
                    <a:latin typeface="Gill Sans MT" panose="020B0502020104020203"/>
                    <a:ea typeface="Calibri" panose="020F0502020204030204" pitchFamily="34" charset="0"/>
                    <a:cs typeface="Times New Roman" panose="02020603050405020304" pitchFamily="18" charset="0"/>
                  </a:rPr>
                  <a:t>= E × % </a:t>
                </a:r>
                <a:r>
                  <a:rPr lang="en-US" sz="1478" dirty="0" err="1">
                    <a:solidFill>
                      <a:srgbClr val="007698"/>
                    </a:solidFill>
                    <a:latin typeface="Gill Sans MT" panose="020B0502020104020203"/>
                    <a:ea typeface="Calibri" panose="020F0502020204030204" pitchFamily="34" charset="0"/>
                    <a:cs typeface="Times New Roman" panose="02020603050405020304" pitchFamily="18" charset="0"/>
                  </a:rPr>
                  <a:t>offerts</a:t>
                </a:r>
                <a:r>
                  <a:rPr lang="en-US" sz="1478" dirty="0">
                    <a:solidFill>
                      <a:srgbClr val="007698"/>
                    </a:solidFill>
                    <a:latin typeface="Gill Sans MT" panose="020B0502020104020203"/>
                    <a:ea typeface="Calibri" panose="020F0502020204030204" pitchFamily="34" charset="0"/>
                    <a:cs typeface="Times New Roman" panose="02020603050405020304" pitchFamily="18" charset="0"/>
                  </a:rPr>
                  <a:t> avec des </a:t>
                </a:r>
                <a:r>
                  <a:rPr lang="en-US" sz="1478" dirty="0" err="1">
                    <a:solidFill>
                      <a:srgbClr val="007698"/>
                    </a:solidFill>
                    <a:latin typeface="Gill Sans MT" panose="020B0502020104020203"/>
                    <a:ea typeface="Calibri" panose="020F0502020204030204" pitchFamily="34" charset="0"/>
                    <a:cs typeface="Times New Roman" panose="02020603050405020304" pitchFamily="18" charset="0"/>
                  </a:rPr>
                  <a:t>draps</a:t>
                </a:r>
                <a:r>
                  <a:rPr lang="en-US" sz="1478" dirty="0">
                    <a:solidFill>
                      <a:srgbClr val="007698"/>
                    </a:solidFill>
                    <a:latin typeface="Gill Sans MT" panose="020B0502020104020203"/>
                    <a:ea typeface="Calibri" panose="020F0502020204030204" pitchFamily="34" charset="0"/>
                    <a:cs typeface="Times New Roman" panose="02020603050405020304" pitchFamily="18" charset="0"/>
                  </a:rPr>
                  <a:t> </a:t>
                </a:r>
                <a:r>
                  <a:rPr lang="en-US" sz="1478" dirty="0" err="1">
                    <a:solidFill>
                      <a:srgbClr val="007698"/>
                    </a:solidFill>
                    <a:latin typeface="Gill Sans MT" panose="020B0502020104020203"/>
                    <a:ea typeface="Calibri" panose="020F0502020204030204" pitchFamily="34" charset="0"/>
                    <a:cs typeface="Times New Roman" panose="02020603050405020304" pitchFamily="18" charset="0"/>
                  </a:rPr>
                  <a:t>calibrés</a:t>
                </a:r>
                <a:endParaRPr lang="en-US" sz="1478" dirty="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ounded Rectangle 6">
                <a:extLst>
                  <a:ext uri="{FF2B5EF4-FFF2-40B4-BE49-F238E27FC236}">
                    <a16:creationId xmlns:a16="http://schemas.microsoft.com/office/drawing/2014/main" id="{F16D66E7-21FD-5AEB-3551-48D60970E9D2}"/>
                  </a:ext>
                </a:extLst>
              </p:cNvPr>
              <p:cNvSpPr/>
              <p:nvPr/>
            </p:nvSpPr>
            <p:spPr>
              <a:xfrm>
                <a:off x="1556657" y="3185345"/>
                <a:ext cx="3854002" cy="310911"/>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algn="ctr" defTabSz="1285875">
                  <a:defRPr/>
                </a:pPr>
                <a:r>
                  <a:rPr lang="en-US" sz="1478" dirty="0">
                    <a:solidFill>
                      <a:srgbClr val="000000"/>
                    </a:solidFill>
                    <a:latin typeface="Gill Sans MT" panose="020B0502020104020203" pitchFamily="34" charset="0"/>
                    <a:ea typeface="Calibri" panose="020F0502020204030204" pitchFamily="34" charset="0"/>
                  </a:rPr>
                  <a:t>C. </a:t>
                </a:r>
                <a:r>
                  <a:rPr lang="en-US" sz="1478" dirty="0">
                    <a:solidFill>
                      <a:schemeClr val="tx1"/>
                    </a:solidFill>
                    <a:latin typeface="Gill Sans MT" panose="020B0502020104020203" pitchFamily="34" charset="0"/>
                    <a:ea typeface="Calibri" panose="020F0502020204030204" pitchFamily="34" charset="0"/>
                  </a:rPr>
                  <a:t>Nombre total des </a:t>
                </a:r>
                <a:r>
                  <a:rPr lang="fr-FR" sz="1478" dirty="0">
                    <a:solidFill>
                      <a:srgbClr val="000000"/>
                    </a:solidFill>
                    <a:latin typeface="Gill Sans MT" panose="020B0502020104020203" pitchFamily="34" charset="0"/>
                    <a:ea typeface="Calibri" panose="020F0502020204030204" pitchFamily="34" charset="0"/>
                  </a:rPr>
                  <a:t>accouchements </a:t>
                </a:r>
                <a:r>
                  <a:rPr lang="fr-FR"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{Accouchements x [100 % - le taux de fausses couches (%)}</a:t>
                </a:r>
                <a:endParaRPr lang="en-US" sz="1478" dirty="0">
                  <a:solidFill>
                    <a:prstClr val="black"/>
                  </a:solidFill>
                  <a:latin typeface="Times New Roman" panose="02020603050405020304" pitchFamily="18" charset="0"/>
                  <a:ea typeface="Times New Roman" panose="02020603050405020304" pitchFamily="18" charset="0"/>
                </a:endParaRPr>
              </a:p>
            </p:txBody>
          </p:sp>
          <p:sp>
            <p:nvSpPr>
              <p:cNvPr id="8" name="Rounded Rectangle 7">
                <a:extLst>
                  <a:ext uri="{FF2B5EF4-FFF2-40B4-BE49-F238E27FC236}">
                    <a16:creationId xmlns:a16="http://schemas.microsoft.com/office/drawing/2014/main" id="{CB94697D-981D-C3C6-1882-9A6BA726AD70}"/>
                  </a:ext>
                </a:extLst>
              </p:cNvPr>
              <p:cNvSpPr/>
              <p:nvPr/>
            </p:nvSpPr>
            <p:spPr>
              <a:xfrm>
                <a:off x="1556657" y="4370163"/>
                <a:ext cx="3854002" cy="45099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algn="ctr" defTabSz="964406">
                  <a:defRPr/>
                </a:pPr>
                <a:r>
                  <a:rPr lang="en-US" sz="1478" dirty="0">
                    <a:solidFill>
                      <a:srgbClr val="000000"/>
                    </a:solidFill>
                    <a:latin typeface="Gill Sans MT" panose="020B0502020104020203" pitchFamily="34" charset="0"/>
                    <a:ea typeface="Calibri" panose="020F0502020204030204" pitchFamily="34" charset="0"/>
                  </a:rPr>
                  <a:t>E. </a:t>
                </a:r>
                <a:r>
                  <a:rPr lang="en-US" sz="1406" dirty="0">
                    <a:solidFill>
                      <a:srgbClr val="000000"/>
                    </a:solidFill>
                    <a:latin typeface="Gill Sans MT" panose="020B0502020104020203"/>
                    <a:ea typeface="Calibri" panose="020F0502020204030204" pitchFamily="34" charset="0"/>
                    <a:cs typeface="Times New Roman" panose="02020603050405020304" pitchFamily="18" charset="0"/>
                  </a:rPr>
                  <a:t>Nombre</a:t>
                </a:r>
                <a:r>
                  <a:rPr lang="en-US" sz="1406"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06" dirty="0" err="1">
                    <a:solidFill>
                      <a:srgbClr val="000000"/>
                    </a:solidFill>
                    <a:latin typeface="Gill Sans MT" panose="020B0502020104020203"/>
                    <a:ea typeface="Times New Roman" panose="02020603050405020304" pitchFamily="18" charset="0"/>
                    <a:cs typeface="Times New Roman" panose="02020603050405020304" pitchFamily="18" charset="0"/>
                  </a:rPr>
                  <a:t>d’accouchements</a:t>
                </a:r>
                <a:r>
                  <a:rPr lang="en-US" sz="1406" dirty="0">
                    <a:solidFill>
                      <a:srgbClr val="000000"/>
                    </a:solidFill>
                    <a:latin typeface="Gill Sans MT" panose="020B0502020104020203"/>
                    <a:ea typeface="Times New Roman" panose="02020603050405020304" pitchFamily="18" charset="0"/>
                    <a:cs typeface="Times New Roman" panose="02020603050405020304" pitchFamily="18" charset="0"/>
                  </a:rPr>
                  <a:t> non </a:t>
                </a:r>
                <a:r>
                  <a:rPr lang="en-US" sz="1406" dirty="0" err="1">
                    <a:solidFill>
                      <a:srgbClr val="000000"/>
                    </a:solidFill>
                    <a:latin typeface="Gill Sans MT" panose="020B0502020104020203"/>
                    <a:ea typeface="Times New Roman" panose="02020603050405020304" pitchFamily="18" charset="0"/>
                    <a:cs typeface="Times New Roman" panose="02020603050405020304" pitchFamily="18" charset="0"/>
                  </a:rPr>
                  <a:t>réalisés</a:t>
                </a:r>
                <a:r>
                  <a:rPr lang="en-US" sz="1406" dirty="0">
                    <a:solidFill>
                      <a:srgbClr val="000000"/>
                    </a:solidFill>
                    <a:latin typeface="Gill Sans MT" panose="020B0502020104020203"/>
                    <a:ea typeface="Times New Roman" panose="02020603050405020304" pitchFamily="18" charset="0"/>
                    <a:cs typeface="Times New Roman" panose="02020603050405020304" pitchFamily="18" charset="0"/>
                  </a:rPr>
                  <a:t> par </a:t>
                </a:r>
                <a:r>
                  <a:rPr lang="en-US" sz="1406" dirty="0" err="1">
                    <a:solidFill>
                      <a:srgbClr val="000000"/>
                    </a:solidFill>
                    <a:latin typeface="Gill Sans MT" panose="020B0502020104020203"/>
                    <a:ea typeface="Times New Roman" panose="02020603050405020304" pitchFamily="18" charset="0"/>
                    <a:cs typeface="Times New Roman" panose="02020603050405020304" pitchFamily="18" charset="0"/>
                  </a:rPr>
                  <a:t>césarienne</a:t>
                </a:r>
                <a:r>
                  <a:rPr lang="en-US" sz="1406"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06" dirty="0">
                    <a:solidFill>
                      <a:schemeClr val="tx1"/>
                    </a:solidFill>
                    <a:latin typeface="Gill Sans MT" panose="020B0502020104020203"/>
                    <a:ea typeface="Times New Roman" panose="02020603050405020304" pitchFamily="18" charset="0"/>
                    <a:cs typeface="Times New Roman" panose="02020603050405020304" pitchFamily="18" charset="0"/>
                  </a:rPr>
                  <a:t>(accouchements </a:t>
                </a:r>
                <a:r>
                  <a:rPr lang="en-US" sz="1406" dirty="0" err="1">
                    <a:solidFill>
                      <a:schemeClr val="tx1"/>
                    </a:solidFill>
                    <a:latin typeface="Gill Sans MT" panose="020B0502020104020203"/>
                    <a:ea typeface="Times New Roman" panose="02020603050405020304" pitchFamily="18" charset="0"/>
                    <a:cs typeface="Times New Roman" panose="02020603050405020304" pitchFamily="18" charset="0"/>
                  </a:rPr>
                  <a:t>vaginaux</a:t>
                </a:r>
                <a:r>
                  <a:rPr lang="en-US" sz="1406" dirty="0">
                    <a:solidFill>
                      <a:schemeClr val="tx1"/>
                    </a:solidFill>
                    <a:latin typeface="Gill Sans MT" panose="020B0502020104020203"/>
                    <a:ea typeface="Times New Roman" panose="02020603050405020304" pitchFamily="18" charset="0"/>
                    <a:cs typeface="Times New Roman" panose="02020603050405020304" pitchFamily="18" charset="0"/>
                  </a:rPr>
                  <a:t>) </a:t>
                </a:r>
                <a:r>
                  <a:rPr lang="en-US" sz="1406" dirty="0">
                    <a:solidFill>
                      <a:srgbClr val="000000"/>
                    </a:solidFill>
                    <a:latin typeface="Gill Sans MT" panose="020B0502020104020203"/>
                    <a:ea typeface="Times New Roman" panose="02020603050405020304" pitchFamily="18" charset="0"/>
                    <a:cs typeface="Times New Roman" panose="02020603050405020304" pitchFamily="18" charset="0"/>
                  </a:rPr>
                  <a:t>dans des ES publics</a:t>
                </a:r>
                <a:endParaRPr lang="en-US" sz="1406"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algn="ctr" defTabSz="964406">
                  <a:defRPr/>
                </a:pPr>
                <a:r>
                  <a:rPr lang="en-US" sz="1406" dirty="0">
                    <a:solidFill>
                      <a:srgbClr val="007698"/>
                    </a:solidFill>
                    <a:latin typeface="Gill Sans MT" panose="020B0502020104020203"/>
                    <a:ea typeface="Calibri" panose="020F0502020204030204" pitchFamily="34" charset="0"/>
                    <a:cs typeface="Times New Roman" panose="02020603050405020304" pitchFamily="18" charset="0"/>
                  </a:rPr>
                  <a:t>= D × % </a:t>
                </a:r>
                <a:r>
                  <a:rPr lang="en-US" sz="1406" dirty="0" err="1">
                    <a:solidFill>
                      <a:srgbClr val="007698"/>
                    </a:solidFill>
                    <a:latin typeface="Gill Sans MT" panose="020B0502020104020203"/>
                    <a:ea typeface="Calibri" panose="020F0502020204030204" pitchFamily="34" charset="0"/>
                    <a:cs typeface="Times New Roman" panose="02020603050405020304" pitchFamily="18" charset="0"/>
                  </a:rPr>
                  <a:t>d’accouchements</a:t>
                </a:r>
                <a:r>
                  <a:rPr lang="en-US" sz="1406" dirty="0">
                    <a:solidFill>
                      <a:srgbClr val="007698"/>
                    </a:solidFill>
                    <a:latin typeface="Gill Sans MT" panose="020B0502020104020203"/>
                    <a:ea typeface="Calibri" panose="020F0502020204030204" pitchFamily="34" charset="0"/>
                    <a:cs typeface="Times New Roman" panose="02020603050405020304" pitchFamily="18" charset="0"/>
                  </a:rPr>
                  <a:t> par </a:t>
                </a:r>
                <a:r>
                  <a:rPr lang="en-US" sz="1406" dirty="0" err="1">
                    <a:solidFill>
                      <a:srgbClr val="007698"/>
                    </a:solidFill>
                    <a:latin typeface="Gill Sans MT" panose="020B0502020104020203"/>
                    <a:ea typeface="Calibri" panose="020F0502020204030204" pitchFamily="34" charset="0"/>
                    <a:cs typeface="Times New Roman" panose="02020603050405020304" pitchFamily="18" charset="0"/>
                  </a:rPr>
                  <a:t>voie</a:t>
                </a:r>
                <a:r>
                  <a:rPr lang="en-US" sz="1406" dirty="0">
                    <a:solidFill>
                      <a:srgbClr val="007698"/>
                    </a:solidFill>
                    <a:latin typeface="Gill Sans MT" panose="020B0502020104020203"/>
                    <a:ea typeface="Calibri" panose="020F0502020204030204" pitchFamily="34" charset="0"/>
                    <a:cs typeface="Times New Roman" panose="02020603050405020304" pitchFamily="18" charset="0"/>
                  </a:rPr>
                  <a:t> </a:t>
                </a:r>
                <a:r>
                  <a:rPr lang="en-US" sz="1406" dirty="0" err="1">
                    <a:solidFill>
                      <a:srgbClr val="007698"/>
                    </a:solidFill>
                    <a:latin typeface="Gill Sans MT" panose="020B0502020104020203"/>
                    <a:ea typeface="Calibri" panose="020F0502020204030204" pitchFamily="34" charset="0"/>
                    <a:cs typeface="Times New Roman" panose="02020603050405020304" pitchFamily="18" charset="0"/>
                  </a:rPr>
                  <a:t>vaginale</a:t>
                </a:r>
                <a:r>
                  <a:rPr lang="en-US" sz="1406" dirty="0">
                    <a:solidFill>
                      <a:srgbClr val="007698"/>
                    </a:solidFill>
                    <a:latin typeface="Gill Sans MT" panose="020B0502020104020203"/>
                    <a:ea typeface="Calibri" panose="020F0502020204030204" pitchFamily="34" charset="0"/>
                    <a:cs typeface="Times New Roman" panose="02020603050405020304" pitchFamily="18" charset="0"/>
                  </a:rPr>
                  <a:t> dans des ES publics</a:t>
                </a:r>
                <a:endParaRPr lang="en-US" sz="1406" dirty="0">
                  <a:solidFill>
                    <a:srgbClr val="007698"/>
                  </a:solidFill>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0" name="Straight Arrow Connector 9">
                <a:extLst>
                  <a:ext uri="{FF2B5EF4-FFF2-40B4-BE49-F238E27FC236}">
                    <a16:creationId xmlns:a16="http://schemas.microsoft.com/office/drawing/2014/main" id="{4F994036-055F-1856-C719-91CA1E228538}"/>
                  </a:ext>
                </a:extLst>
              </p:cNvPr>
              <p:cNvCxnSpPr>
                <a:cxnSpLocks/>
                <a:stCxn id="5" idx="2"/>
                <a:endCxn id="7" idx="0"/>
              </p:cNvCxnSpPr>
              <p:nvPr/>
            </p:nvCxnSpPr>
            <p:spPr>
              <a:xfrm>
                <a:off x="3483658" y="2905904"/>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B1BCFD1-1EF9-A348-4E8B-09CED74F04B5}"/>
                  </a:ext>
                </a:extLst>
              </p:cNvPr>
              <p:cNvCxnSpPr>
                <a:cxnSpLocks/>
                <a:stCxn id="7" idx="2"/>
                <a:endCxn id="14" idx="0"/>
              </p:cNvCxnSpPr>
              <p:nvPr/>
            </p:nvCxnSpPr>
            <p:spPr>
              <a:xfrm>
                <a:off x="3483658" y="3496256"/>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69E6363-3A51-9FE6-A0E4-8E81A2BBA195}"/>
                  </a:ext>
                </a:extLst>
              </p:cNvPr>
              <p:cNvCxnSpPr>
                <a:cxnSpLocks/>
                <a:stCxn id="8" idx="2"/>
                <a:endCxn id="6" idx="0"/>
              </p:cNvCxnSpPr>
              <p:nvPr/>
            </p:nvCxnSpPr>
            <p:spPr>
              <a:xfrm>
                <a:off x="3483658" y="4821160"/>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a:extLst>
                  <a:ext uri="{FF2B5EF4-FFF2-40B4-BE49-F238E27FC236}">
                    <a16:creationId xmlns:a16="http://schemas.microsoft.com/office/drawing/2014/main" id="{E69090A2-F9D8-A185-1863-3820745BF362}"/>
                  </a:ext>
                </a:extLst>
              </p:cNvPr>
              <p:cNvSpPr/>
              <p:nvPr/>
            </p:nvSpPr>
            <p:spPr>
              <a:xfrm>
                <a:off x="1556657" y="3775697"/>
                <a:ext cx="3854002" cy="315025"/>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algn="ctr" defTabSz="1285875">
                  <a:defRPr/>
                </a:pPr>
                <a:r>
                  <a:rPr lang="en-US" sz="1478" dirty="0">
                    <a:solidFill>
                      <a:srgbClr val="000000"/>
                    </a:solidFill>
                    <a:latin typeface="Gill Sans MT" panose="020B0502020104020203" pitchFamily="34" charset="0"/>
                    <a:ea typeface="Calibri" panose="020F0502020204030204" pitchFamily="34" charset="0"/>
                  </a:rPr>
                  <a:t>D. </a:t>
                </a:r>
                <a:r>
                  <a:rPr lang="fr-FR" sz="1478" dirty="0">
                    <a:solidFill>
                      <a:srgbClr val="000000"/>
                    </a:solidFill>
                    <a:latin typeface="Gill Sans MT" panose="020B0502020104020203" pitchFamily="34" charset="0"/>
                    <a:ea typeface="Calibri" panose="020F0502020204030204" pitchFamily="34" charset="0"/>
                  </a:rPr>
                  <a:t>Nombre d’accouchements dans des ES publics </a:t>
                </a:r>
                <a:r>
                  <a:rPr lang="fr-FR" sz="1406" dirty="0">
                    <a:solidFill>
                      <a:srgbClr val="007698"/>
                    </a:solidFill>
                    <a:latin typeface="Gill Sans MT" panose="020B0502020104020203"/>
                    <a:ea typeface="Calibri" panose="020F0502020204030204" pitchFamily="34" charset="0"/>
                    <a:cs typeface="Times New Roman" panose="02020603050405020304" pitchFamily="18" charset="0"/>
                  </a:rPr>
                  <a:t>= C × % d’accouchements dans les ES publics</a:t>
                </a:r>
                <a:endParaRPr lang="en-US" sz="1478" dirty="0">
                  <a:solidFill>
                    <a:prstClr val="black"/>
                  </a:solidFill>
                  <a:latin typeface="Times New Roman" panose="02020603050405020304" pitchFamily="18" charset="0"/>
                  <a:ea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20241963-06BE-AC85-437E-10E22F5FCE19}"/>
                  </a:ext>
                </a:extLst>
              </p:cNvPr>
              <p:cNvCxnSpPr>
                <a:cxnSpLocks/>
                <a:stCxn id="14" idx="2"/>
                <a:endCxn id="8" idx="0"/>
              </p:cNvCxnSpPr>
              <p:nvPr/>
            </p:nvCxnSpPr>
            <p:spPr>
              <a:xfrm>
                <a:off x="3483658" y="4090722"/>
                <a:ext cx="0" cy="27944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 name="Rounded Rectangle 5">
              <a:extLst>
                <a:ext uri="{FF2B5EF4-FFF2-40B4-BE49-F238E27FC236}">
                  <a16:creationId xmlns:a16="http://schemas.microsoft.com/office/drawing/2014/main" id="{D09EFBA5-FD0B-399A-5C31-A690D311C407}"/>
                </a:ext>
              </a:extLst>
            </p:cNvPr>
            <p:cNvSpPr/>
            <p:nvPr/>
          </p:nvSpPr>
          <p:spPr>
            <a:xfrm>
              <a:off x="1105244" y="6323632"/>
              <a:ext cx="5133510" cy="59258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horz" wrap="square" lIns="64294" tIns="64294" rIns="64294" bIns="64294" numCol="1" spcCol="0" rtlCol="0" fromWordArt="0" anchor="ctr" anchorCtr="0" forceAA="0" compatLnSpc="1">
              <a:prstTxWarp prst="textNoShape">
                <a:avLst/>
              </a:prstTxWarp>
              <a:noAutofit/>
            </a:bodyPr>
            <a:lstStyle/>
            <a:p>
              <a:pPr algn="ctr" defTabSz="1285875">
                <a:defRPr/>
              </a:pPr>
              <a:r>
                <a:rPr lang="en-US" sz="1478" dirty="0">
                  <a:solidFill>
                    <a:srgbClr val="000000"/>
                  </a:solidFill>
                  <a:latin typeface="Gill Sans MT" panose="020B0502020104020203" pitchFamily="34" charset="0"/>
                  <a:ea typeface="Calibri" panose="020F0502020204030204" pitchFamily="34" charset="0"/>
                </a:rPr>
                <a:t>H.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Quantité</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de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draps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calibrés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jetables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a:t>
              </a:r>
              <a:r>
                <a:rPr lang="en-US" sz="1478" dirty="0" err="1">
                  <a:solidFill>
                    <a:srgbClr val="000000"/>
                  </a:solidFill>
                  <a:latin typeface="Gill Sans MT" panose="020B0502020104020203"/>
                  <a:ea typeface="Times New Roman" panose="02020603050405020304" pitchFamily="18" charset="0"/>
                  <a:cs typeface="Times New Roman" panose="02020603050405020304" pitchFamily="18" charset="0"/>
                </a:rPr>
                <a:t>nécessaires</a:t>
              </a:r>
              <a:r>
                <a:rPr lang="en-US" sz="1478" dirty="0">
                  <a:solidFill>
                    <a:srgbClr val="000000"/>
                  </a:solidFill>
                  <a:latin typeface="Gill Sans MT" panose="020B0502020104020203"/>
                  <a:ea typeface="Times New Roman" panose="02020603050405020304" pitchFamily="18" charset="0"/>
                  <a:cs typeface="Times New Roman" panose="02020603050405020304" pitchFamily="18" charset="0"/>
                </a:rPr>
                <a:t> dans les ES publics</a:t>
              </a:r>
              <a:endParaRPr lang="en-US" sz="1478" dirty="0">
                <a:solidFill>
                  <a:prstClr val="black"/>
                </a:solidFill>
                <a:latin typeface="Times New Roman" panose="02020603050405020304" pitchFamily="18" charset="0"/>
                <a:ea typeface="Times New Roman" panose="02020603050405020304" pitchFamily="18" charset="0"/>
              </a:endParaRPr>
            </a:p>
            <a:p>
              <a:pPr algn="ctr" defTabSz="1285875">
                <a:defRPr/>
              </a:pP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H = F × G </a:t>
              </a:r>
            </a:p>
            <a:p>
              <a:pPr algn="ctr" defTabSz="1285875">
                <a:defRPr/>
              </a:pP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Où</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G = </a:t>
              </a: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quantité</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de </a:t>
              </a: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draps</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a:t>
              </a: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calibrés</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par </a:t>
              </a: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cas</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(1 par </a:t>
              </a: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cas</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pour des </a:t>
              </a:r>
              <a:r>
                <a:rPr lang="en-US" sz="1478" dirty="0" err="1">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draps</a:t>
              </a:r>
              <a:r>
                <a:rPr lang="en-US" sz="1478" dirty="0">
                  <a:solidFill>
                    <a:srgbClr val="007698"/>
                  </a:solidFill>
                  <a:latin typeface="Gill Sans MT" panose="020B0502020104020203" pitchFamily="34" charset="0"/>
                  <a:ea typeface="Times New Roman" panose="02020603050405020304" pitchFamily="18" charset="0"/>
                  <a:cs typeface="Times New Roman" panose="02020603050405020304" pitchFamily="18" charset="0"/>
                </a:rPr>
                <a:t> à usage unique)</a:t>
              </a:r>
              <a:endParaRPr lang="en-US" sz="1478" dirty="0">
                <a:solidFill>
                  <a:prstClr val="black"/>
                </a:solidFill>
                <a:latin typeface="Times New Roman" panose="02020603050405020304" pitchFamily="18" charset="0"/>
                <a:ea typeface="Times New Roman" panose="02020603050405020304" pitchFamily="18" charset="0"/>
              </a:endParaRPr>
            </a:p>
          </p:txBody>
        </p:sp>
        <p:cxnSp>
          <p:nvCxnSpPr>
            <p:cNvPr id="9" name="Straight Arrow Connector 8">
              <a:extLst>
                <a:ext uri="{FF2B5EF4-FFF2-40B4-BE49-F238E27FC236}">
                  <a16:creationId xmlns:a16="http://schemas.microsoft.com/office/drawing/2014/main" id="{411C0747-F47F-20F7-4775-C2489C91E5CA}"/>
                </a:ext>
              </a:extLst>
            </p:cNvPr>
            <p:cNvCxnSpPr>
              <a:cxnSpLocks/>
              <a:stCxn id="6" idx="2"/>
              <a:endCxn id="2" idx="0"/>
            </p:cNvCxnSpPr>
            <p:nvPr/>
          </p:nvCxnSpPr>
          <p:spPr>
            <a:xfrm>
              <a:off x="3671999" y="5843239"/>
              <a:ext cx="0" cy="48039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57894513-B358-488A-12AA-F0111FB6BC24}"/>
              </a:ext>
            </a:extLst>
          </p:cNvPr>
          <p:cNvSpPr txBox="1"/>
          <p:nvPr/>
        </p:nvSpPr>
        <p:spPr>
          <a:xfrm>
            <a:off x="6771481" y="636011"/>
            <a:ext cx="3160884" cy="638508"/>
          </a:xfrm>
          <a:prstGeom prst="rect">
            <a:avLst/>
          </a:prstGeom>
          <a:noFill/>
        </p:spPr>
        <p:txBody>
          <a:bodyPr wrap="square">
            <a:spAutoFit/>
          </a:bodyPr>
          <a:lstStyle/>
          <a:p>
            <a:pPr defTabSz="964406">
              <a:lnSpc>
                <a:spcPct val="115000"/>
              </a:lnSpc>
              <a:spcBef>
                <a:spcPts val="634"/>
              </a:spcBef>
              <a:spcAft>
                <a:spcPts val="1899"/>
              </a:spcAft>
            </a:pPr>
            <a:r>
              <a:rPr lang="fr-FR" sz="1056"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d’estimation pour des draps à usage unique utilisés pour le diagnostic de l’HPP basé sur la méthode de morbidité </a:t>
            </a:r>
          </a:p>
        </p:txBody>
      </p:sp>
    </p:spTree>
    <p:extLst>
      <p:ext uri="{BB962C8B-B14F-4D97-AF65-F5344CB8AC3E}">
        <p14:creationId xmlns:p14="http://schemas.microsoft.com/office/powerpoint/2010/main" val="4279852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 name="Group 94">
            <a:extLst>
              <a:ext uri="{FF2B5EF4-FFF2-40B4-BE49-F238E27FC236}">
                <a16:creationId xmlns:a16="http://schemas.microsoft.com/office/drawing/2014/main" id="{1F69C192-6405-FD51-C509-C5983D467DDC}"/>
              </a:ext>
            </a:extLst>
          </p:cNvPr>
          <p:cNvGrpSpPr/>
          <p:nvPr/>
        </p:nvGrpSpPr>
        <p:grpSpPr>
          <a:xfrm>
            <a:off x="6286501" y="1066421"/>
            <a:ext cx="10272494" cy="11583159"/>
            <a:chOff x="0" y="146009"/>
            <a:chExt cx="6848329" cy="7722106"/>
          </a:xfrm>
        </p:grpSpPr>
        <p:sp>
          <p:nvSpPr>
            <p:cNvPr id="3" name="Rounded Rectangle 28">
              <a:extLst>
                <a:ext uri="{FF2B5EF4-FFF2-40B4-BE49-F238E27FC236}">
                  <a16:creationId xmlns:a16="http://schemas.microsoft.com/office/drawing/2014/main" id="{CA788F43-35E5-4A02-B4CE-BAAA80705FBE}"/>
                </a:ext>
              </a:extLst>
            </p:cNvPr>
            <p:cNvSpPr/>
            <p:nvPr/>
          </p:nvSpPr>
          <p:spPr>
            <a:xfrm>
              <a:off x="3465048" y="2844512"/>
              <a:ext cx="3383280" cy="374571"/>
            </a:xfrm>
            <a:prstGeom prst="round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a:solidFill>
                    <a:srgbClr val="000000"/>
                  </a:solidFill>
                  <a:ea typeface="Times New Roman" panose="02020603050405020304" pitchFamily="18" charset="0"/>
                  <a:cs typeface="Times New Roman" panose="02020603050405020304" pitchFamily="18" charset="0"/>
                </a:rPr>
                <a:t>H : Nb de cas d’hypertension sévère traités : hôpitaux publics</a:t>
              </a:r>
            </a:p>
            <a:p>
              <a:pPr algn="ctr" defTabSz="1371600">
                <a:defRPr/>
              </a:pPr>
              <a:r>
                <a:rPr lang="fr-FR" sz="1200" spc="-15">
                  <a:solidFill>
                    <a:srgbClr val="007698"/>
                  </a:solidFill>
                  <a:ea typeface="Times New Roman" panose="02020603050405020304" pitchFamily="18" charset="0"/>
                  <a:cs typeface="Times New Roman" panose="02020603050405020304" pitchFamily="18" charset="0"/>
                </a:rPr>
                <a:t>= F × % de femmes traitées avec des antihypertenseurs</a:t>
              </a:r>
            </a:p>
          </p:txBody>
        </p:sp>
        <p:cxnSp>
          <p:nvCxnSpPr>
            <p:cNvPr id="4" name="Straight Arrow Connector 3">
              <a:extLst>
                <a:ext uri="{FF2B5EF4-FFF2-40B4-BE49-F238E27FC236}">
                  <a16:creationId xmlns:a16="http://schemas.microsoft.com/office/drawing/2014/main" id="{D7334BDC-77F5-480E-8CD7-5F59118EB735}"/>
                </a:ext>
              </a:extLst>
            </p:cNvPr>
            <p:cNvCxnSpPr>
              <a:cxnSpLocks/>
              <a:stCxn id="5" idx="2"/>
              <a:endCxn id="6" idx="0"/>
            </p:cNvCxnSpPr>
            <p:nvPr/>
          </p:nvCxnSpPr>
          <p:spPr>
            <a:xfrm flipH="1">
              <a:off x="3416300" y="384372"/>
              <a:ext cx="1" cy="158542"/>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sp>
          <p:nvSpPr>
            <p:cNvPr id="5" name="Rounded Rectangle 36">
              <a:extLst>
                <a:ext uri="{FF2B5EF4-FFF2-40B4-BE49-F238E27FC236}">
                  <a16:creationId xmlns:a16="http://schemas.microsoft.com/office/drawing/2014/main" id="{75423F86-F24E-4E67-A58F-504DA69A31F5}"/>
                </a:ext>
              </a:extLst>
            </p:cNvPr>
            <p:cNvSpPr/>
            <p:nvPr/>
          </p:nvSpPr>
          <p:spPr>
            <a:xfrm>
              <a:off x="2596897" y="146009"/>
              <a:ext cx="1638807" cy="238363"/>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spcBef>
                  <a:spcPts val="900"/>
                </a:spcBef>
                <a:spcAft>
                  <a:spcPts val="900"/>
                </a:spcAft>
              </a:pPr>
              <a:r>
                <a:rPr lang="fr-FR" sz="1200" dirty="0">
                  <a:solidFill>
                    <a:prstClr val="black"/>
                  </a:solidFill>
                  <a:cs typeface="Times New Roman" panose="02020603050405020304" pitchFamily="18" charset="0"/>
                </a:rPr>
                <a:t>A : Population totale</a:t>
              </a:r>
            </a:p>
          </p:txBody>
        </p:sp>
        <p:sp>
          <p:nvSpPr>
            <p:cNvPr id="6" name="Rounded Rectangle 37">
              <a:extLst>
                <a:ext uri="{FF2B5EF4-FFF2-40B4-BE49-F238E27FC236}">
                  <a16:creationId xmlns:a16="http://schemas.microsoft.com/office/drawing/2014/main" id="{53DF40F5-A7EA-474F-BADE-C0A50CD5435E}"/>
                </a:ext>
              </a:extLst>
            </p:cNvPr>
            <p:cNvSpPr/>
            <p:nvPr/>
          </p:nvSpPr>
          <p:spPr>
            <a:xfrm>
              <a:off x="2305760" y="542914"/>
              <a:ext cx="2221080" cy="374571"/>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spcBef>
                  <a:spcPts val="900"/>
                </a:spcBef>
                <a:spcAft>
                  <a:spcPts val="900"/>
                </a:spcAft>
              </a:pPr>
              <a:r>
                <a:rPr lang="fr-FR" sz="1200" dirty="0">
                  <a:solidFill>
                    <a:prstClr val="black"/>
                  </a:solidFill>
                  <a:cs typeface="Times New Roman" panose="02020603050405020304" pitchFamily="18" charset="0"/>
                </a:rPr>
                <a:t>B : Nb total de grossesses</a:t>
              </a:r>
              <a:br>
                <a:rPr lang="fr-FR" sz="1200" dirty="0">
                  <a:solidFill>
                    <a:prstClr val="black"/>
                  </a:solidFill>
                  <a:cs typeface="Times New Roman" panose="02020603050405020304" pitchFamily="18" charset="0"/>
                </a:rPr>
              </a:br>
              <a:r>
                <a:rPr lang="fr-FR" sz="1200" dirty="0">
                  <a:solidFill>
                    <a:prstClr val="black"/>
                  </a:solidFill>
                  <a:cs typeface="Times New Roman" panose="02020603050405020304" pitchFamily="18" charset="0"/>
                </a:rPr>
                <a:t> </a:t>
              </a:r>
              <a:r>
                <a:rPr lang="fr-FR" sz="1200" dirty="0">
                  <a:solidFill>
                    <a:srgbClr val="007698"/>
                  </a:solidFill>
                  <a:cs typeface="Times New Roman" panose="02020603050405020304" pitchFamily="18" charset="0"/>
                </a:rPr>
                <a:t>= A × % de grossesses</a:t>
              </a:r>
            </a:p>
          </p:txBody>
        </p:sp>
        <p:sp>
          <p:nvSpPr>
            <p:cNvPr id="7" name="Rounded Rectangle 38">
              <a:extLst>
                <a:ext uri="{FF2B5EF4-FFF2-40B4-BE49-F238E27FC236}">
                  <a16:creationId xmlns:a16="http://schemas.microsoft.com/office/drawing/2014/main" id="{700B1C51-0A1F-4176-81EE-FD40AE1762B6}"/>
                </a:ext>
              </a:extLst>
            </p:cNvPr>
            <p:cNvSpPr/>
            <p:nvPr/>
          </p:nvSpPr>
          <p:spPr>
            <a:xfrm>
              <a:off x="1953800" y="1077506"/>
              <a:ext cx="2925000" cy="374571"/>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spcBef>
                  <a:spcPts val="900"/>
                </a:spcBef>
                <a:spcAft>
                  <a:spcPts val="900"/>
                </a:spcAft>
              </a:pPr>
              <a:r>
                <a:rPr lang="fr-FR" sz="1200" dirty="0">
                  <a:solidFill>
                    <a:prstClr val="black"/>
                  </a:solidFill>
                  <a:cs typeface="Times New Roman" panose="02020603050405020304" pitchFamily="18" charset="0"/>
                </a:rPr>
                <a:t>C : Nb de grossesses avec hypertension sévère </a:t>
              </a:r>
              <a:br>
                <a:rPr lang="fr-FR" sz="1200" dirty="0">
                  <a:solidFill>
                    <a:prstClr val="black"/>
                  </a:solidFill>
                  <a:cs typeface="Times New Roman" panose="02020603050405020304" pitchFamily="18" charset="0"/>
                </a:rPr>
              </a:br>
              <a:r>
                <a:rPr lang="fr-FR" sz="1200" dirty="0">
                  <a:solidFill>
                    <a:srgbClr val="007698"/>
                  </a:solidFill>
                  <a:cs typeface="Times New Roman" panose="02020603050405020304" pitchFamily="18" charset="0"/>
                </a:rPr>
                <a:t>= B × Incidence de l’hypertension sévère </a:t>
              </a:r>
            </a:p>
          </p:txBody>
        </p:sp>
        <p:sp>
          <p:nvSpPr>
            <p:cNvPr id="8" name="Rounded Rectangle 39">
              <a:extLst>
                <a:ext uri="{FF2B5EF4-FFF2-40B4-BE49-F238E27FC236}">
                  <a16:creationId xmlns:a16="http://schemas.microsoft.com/office/drawing/2014/main" id="{20AA505F-CBFB-432F-8D3E-0591BF79349E}"/>
                </a:ext>
              </a:extLst>
            </p:cNvPr>
            <p:cNvSpPr/>
            <p:nvPr/>
          </p:nvSpPr>
          <p:spPr>
            <a:xfrm>
              <a:off x="1397000" y="1612096"/>
              <a:ext cx="4038600" cy="374571"/>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spcBef>
                  <a:spcPts val="900"/>
                </a:spcBef>
                <a:spcAft>
                  <a:spcPts val="900"/>
                </a:spcAft>
              </a:pPr>
              <a:r>
                <a:rPr lang="fr-FR" sz="1200" dirty="0">
                  <a:solidFill>
                    <a:prstClr val="black"/>
                  </a:solidFill>
                  <a:cs typeface="Times New Roman" panose="02020603050405020304" pitchFamily="18" charset="0"/>
                </a:rPr>
                <a:t>D : Nb de grossesses avec hypertension sévère identifiées dans des ES publics </a:t>
              </a:r>
              <a:br>
                <a:rPr lang="fr-FR" sz="1200" dirty="0">
                  <a:solidFill>
                    <a:prstClr val="black"/>
                  </a:solidFill>
                  <a:cs typeface="Times New Roman" panose="02020603050405020304" pitchFamily="18" charset="0"/>
                </a:rPr>
              </a:br>
              <a:r>
                <a:rPr lang="fr-FR" sz="1200" dirty="0">
                  <a:solidFill>
                    <a:srgbClr val="007698"/>
                  </a:solidFill>
                  <a:cs typeface="Times New Roman" panose="02020603050405020304" pitchFamily="18" charset="0"/>
                </a:rPr>
                <a:t>= C × % de cas identifiés dans des ES publics</a:t>
              </a:r>
            </a:p>
          </p:txBody>
        </p:sp>
        <p:sp>
          <p:nvSpPr>
            <p:cNvPr id="9" name="Rounded Rectangle 40">
              <a:extLst>
                <a:ext uri="{FF2B5EF4-FFF2-40B4-BE49-F238E27FC236}">
                  <a16:creationId xmlns:a16="http://schemas.microsoft.com/office/drawing/2014/main" id="{8C4974F8-E1C6-4C8A-A4D9-73EFBF4AE4C1}"/>
                </a:ext>
              </a:extLst>
            </p:cNvPr>
            <p:cNvSpPr/>
            <p:nvPr/>
          </p:nvSpPr>
          <p:spPr>
            <a:xfrm>
              <a:off x="0" y="6996935"/>
              <a:ext cx="6848329" cy="871180"/>
            </a:xfrm>
            <a:prstGeom prst="roundRect">
              <a:avLst>
                <a:gd name="adj" fmla="val 852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r>
                <a:rPr lang="fr-FR" sz="1200" dirty="0">
                  <a:solidFill>
                    <a:prstClr val="black"/>
                  </a:solidFill>
                  <a:cs typeface="Times New Roman" panose="02020603050405020304" pitchFamily="18" charset="0"/>
                </a:rPr>
                <a:t>O. Quantité de chaque médicament nécessaire au traitement de l’hypertension sévère pendant la grossesse dans le secteur public</a:t>
              </a:r>
            </a:p>
            <a:p>
              <a:pPr algn="ctr" defTabSz="685800"/>
              <a:r>
                <a:rPr lang="fr-FR" sz="1200" dirty="0">
                  <a:solidFill>
                    <a:srgbClr val="007698"/>
                  </a:solidFill>
                  <a:cs typeface="Times New Roman" panose="02020603050405020304" pitchFamily="18" charset="0"/>
                </a:rPr>
                <a:t>O1 : Quantité de </a:t>
              </a:r>
              <a:r>
                <a:rPr lang="fr-FR" sz="1200" dirty="0" err="1">
                  <a:solidFill>
                    <a:srgbClr val="007698"/>
                  </a:solidFill>
                  <a:cs typeface="Times New Roman" panose="02020603050405020304" pitchFamily="18" charset="0"/>
                </a:rPr>
                <a:t>méthyldopa</a:t>
              </a:r>
              <a:r>
                <a:rPr lang="fr-FR" sz="1200" dirty="0">
                  <a:solidFill>
                    <a:srgbClr val="007698"/>
                  </a:solidFill>
                  <a:cs typeface="Times New Roman" panose="02020603050405020304" pitchFamily="18" charset="0"/>
                </a:rPr>
                <a:t>, comprimés de 250 mg = L1 + N1 ;</a:t>
              </a:r>
            </a:p>
            <a:p>
              <a:pPr algn="ctr" defTabSz="685800"/>
              <a:r>
                <a:rPr lang="fr-FR" sz="1200" dirty="0">
                  <a:solidFill>
                    <a:srgbClr val="007698"/>
                  </a:solidFill>
                  <a:cs typeface="Times New Roman" panose="02020603050405020304" pitchFamily="18" charset="0"/>
                </a:rPr>
                <a:t>O2 : Quantité de </a:t>
              </a:r>
              <a:r>
                <a:rPr lang="fr-FR" sz="1200" dirty="0" err="1">
                  <a:solidFill>
                    <a:srgbClr val="007698"/>
                  </a:solidFill>
                  <a:cs typeface="Times New Roman" panose="02020603050405020304" pitchFamily="18" charset="0"/>
                </a:rPr>
                <a:t>labétalol</a:t>
              </a:r>
              <a:r>
                <a:rPr lang="fr-FR" sz="1200" dirty="0">
                  <a:solidFill>
                    <a:srgbClr val="007698"/>
                  </a:solidFill>
                  <a:cs typeface="Times New Roman" panose="02020603050405020304" pitchFamily="18" charset="0"/>
                </a:rPr>
                <a:t>, comprimés de 200 mg = L2 + N2a ;</a:t>
              </a:r>
            </a:p>
            <a:p>
              <a:pPr algn="ctr" defTabSz="685800"/>
              <a:r>
                <a:rPr lang="fr-FR" sz="1200" dirty="0">
                  <a:solidFill>
                    <a:srgbClr val="007698"/>
                  </a:solidFill>
                  <a:cs typeface="Times New Roman" panose="02020603050405020304" pitchFamily="18" charset="0"/>
                </a:rPr>
                <a:t>O3 : Quantité de </a:t>
              </a:r>
              <a:r>
                <a:rPr lang="fr-FR" sz="1200" dirty="0" err="1">
                  <a:solidFill>
                    <a:srgbClr val="007698"/>
                  </a:solidFill>
                  <a:cs typeface="Times New Roman" panose="02020603050405020304" pitchFamily="18" charset="0"/>
                </a:rPr>
                <a:t>labétalol</a:t>
              </a:r>
              <a:r>
                <a:rPr lang="fr-FR" sz="1200" dirty="0">
                  <a:solidFill>
                    <a:srgbClr val="007698"/>
                  </a:solidFill>
                  <a:cs typeface="Times New Roman" panose="02020603050405020304" pitchFamily="18" charset="0"/>
                </a:rPr>
                <a:t> </a:t>
              </a:r>
              <a:r>
                <a:rPr lang="fr-FR" sz="1200" dirty="0" err="1">
                  <a:solidFill>
                    <a:srgbClr val="007698"/>
                  </a:solidFill>
                  <a:cs typeface="Times New Roman" panose="02020603050405020304" pitchFamily="18" charset="0"/>
                </a:rPr>
                <a:t>HCl</a:t>
              </a:r>
              <a:r>
                <a:rPr lang="fr-FR" sz="1200" dirty="0">
                  <a:solidFill>
                    <a:srgbClr val="007698"/>
                  </a:solidFill>
                  <a:cs typeface="Times New Roman" panose="02020603050405020304" pitchFamily="18" charset="0"/>
                </a:rPr>
                <a:t> 20 mg/2 ml sol. pour injection en ampoule = N2b ;</a:t>
              </a:r>
            </a:p>
            <a:p>
              <a:pPr algn="ctr" defTabSz="685800"/>
              <a:r>
                <a:rPr lang="fr-FR" sz="1200" dirty="0">
                  <a:solidFill>
                    <a:srgbClr val="007698"/>
                  </a:solidFill>
                  <a:cs typeface="Times New Roman" panose="02020603050405020304" pitchFamily="18" charset="0"/>
                </a:rPr>
                <a:t>O4 : Quantité d’</a:t>
              </a:r>
              <a:r>
                <a:rPr lang="fr-FR" sz="1200" dirty="0" err="1">
                  <a:solidFill>
                    <a:srgbClr val="007698"/>
                  </a:solidFill>
                  <a:cs typeface="Times New Roman" panose="02020603050405020304" pitchFamily="18" charset="0"/>
                </a:rPr>
                <a:t>hydralazine</a:t>
              </a:r>
              <a:r>
                <a:rPr lang="fr-FR" sz="1200" dirty="0">
                  <a:solidFill>
                    <a:srgbClr val="007698"/>
                  </a:solidFill>
                  <a:cs typeface="Times New Roman" panose="02020603050405020304" pitchFamily="18" charset="0"/>
                </a:rPr>
                <a:t> </a:t>
              </a:r>
              <a:r>
                <a:rPr lang="fr-FR" sz="1200" dirty="0" err="1">
                  <a:solidFill>
                    <a:srgbClr val="007698"/>
                  </a:solidFill>
                  <a:cs typeface="Times New Roman" panose="02020603050405020304" pitchFamily="18" charset="0"/>
                </a:rPr>
                <a:t>HCl</a:t>
              </a:r>
              <a:r>
                <a:rPr lang="fr-FR" sz="1200" dirty="0">
                  <a:solidFill>
                    <a:srgbClr val="007698"/>
                  </a:solidFill>
                  <a:cs typeface="Times New Roman" panose="02020603050405020304" pitchFamily="18" charset="0"/>
                </a:rPr>
                <a:t> 20 mg poudre pour </a:t>
              </a:r>
              <a:r>
                <a:rPr lang="fr-FR" sz="1200" dirty="0" err="1">
                  <a:solidFill>
                    <a:srgbClr val="007698"/>
                  </a:solidFill>
                  <a:cs typeface="Times New Roman" panose="02020603050405020304" pitchFamily="18" charset="0"/>
                </a:rPr>
                <a:t>inj</a:t>
              </a:r>
              <a:r>
                <a:rPr lang="fr-FR" sz="1200" dirty="0">
                  <a:solidFill>
                    <a:srgbClr val="007698"/>
                  </a:solidFill>
                  <a:cs typeface="Times New Roman" panose="02020603050405020304" pitchFamily="18" charset="0"/>
                </a:rPr>
                <a:t>. en flacon de 2 ml = N3 ; </a:t>
              </a:r>
            </a:p>
            <a:p>
              <a:pPr algn="ctr" defTabSz="685800"/>
              <a:r>
                <a:rPr lang="fr-FR" sz="1200" dirty="0">
                  <a:solidFill>
                    <a:srgbClr val="007698"/>
                  </a:solidFill>
                  <a:cs typeface="Times New Roman" panose="02020603050405020304" pitchFamily="18" charset="0"/>
                </a:rPr>
                <a:t>En plus des autres médicaments*</a:t>
              </a:r>
            </a:p>
          </p:txBody>
        </p:sp>
        <p:sp>
          <p:nvSpPr>
            <p:cNvPr id="10" name="Rounded Rectangle 41">
              <a:extLst>
                <a:ext uri="{FF2B5EF4-FFF2-40B4-BE49-F238E27FC236}">
                  <a16:creationId xmlns:a16="http://schemas.microsoft.com/office/drawing/2014/main" id="{27DDFBDF-1FFA-4FA3-88D9-F7B66787AAD6}"/>
                </a:ext>
              </a:extLst>
            </p:cNvPr>
            <p:cNvSpPr/>
            <p:nvPr/>
          </p:nvSpPr>
          <p:spPr>
            <a:xfrm>
              <a:off x="0" y="2280480"/>
              <a:ext cx="3383280" cy="483989"/>
            </a:xfrm>
            <a:prstGeom prst="roundRect">
              <a:avLst>
                <a:gd name="adj" fmla="val 9132"/>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ea typeface="Times New Roman" panose="02020603050405020304" pitchFamily="18" charset="0"/>
                  <a:cs typeface="Times New Roman" panose="02020603050405020304" pitchFamily="18" charset="0"/>
                </a:rPr>
                <a:t>E : Nb de grossesses avec hypertension sévère dans des </a:t>
              </a:r>
            </a:p>
            <a:p>
              <a:pPr algn="ctr" defTabSz="1371600">
                <a:defRPr/>
              </a:pPr>
              <a:r>
                <a:rPr lang="fr-FR" sz="1200" spc="-15" dirty="0">
                  <a:solidFill>
                    <a:srgbClr val="000000"/>
                  </a:solidFill>
                  <a:ea typeface="Times New Roman" panose="02020603050405020304" pitchFamily="18" charset="0"/>
                  <a:cs typeface="Times New Roman" panose="02020603050405020304" pitchFamily="18" charset="0"/>
                </a:rPr>
                <a:t>ES publics de 1er niveau</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D × % de grossesses identifiées dans des ES publics de 1er niveau</a:t>
              </a:r>
            </a:p>
          </p:txBody>
        </p:sp>
        <p:cxnSp>
          <p:nvCxnSpPr>
            <p:cNvPr id="11" name="Straight Arrow Connector 10">
              <a:extLst>
                <a:ext uri="{FF2B5EF4-FFF2-40B4-BE49-F238E27FC236}">
                  <a16:creationId xmlns:a16="http://schemas.microsoft.com/office/drawing/2014/main" id="{126E03DB-375B-4846-BB30-DE0994AA43DD}"/>
                </a:ext>
              </a:extLst>
            </p:cNvPr>
            <p:cNvCxnSpPr>
              <a:cxnSpLocks/>
              <a:stCxn id="6" idx="2"/>
              <a:endCxn id="7" idx="0"/>
            </p:cNvCxnSpPr>
            <p:nvPr/>
          </p:nvCxnSpPr>
          <p:spPr>
            <a:xfrm>
              <a:off x="3416300" y="917486"/>
              <a:ext cx="0" cy="160021"/>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12" name="Straight Arrow Connector 11">
              <a:extLst>
                <a:ext uri="{FF2B5EF4-FFF2-40B4-BE49-F238E27FC236}">
                  <a16:creationId xmlns:a16="http://schemas.microsoft.com/office/drawing/2014/main" id="{B5A24A4A-828D-48EB-BA9A-2AD33E7FC095}"/>
                </a:ext>
              </a:extLst>
            </p:cNvPr>
            <p:cNvCxnSpPr>
              <a:cxnSpLocks/>
              <a:stCxn id="7" idx="2"/>
              <a:endCxn id="8" idx="0"/>
            </p:cNvCxnSpPr>
            <p:nvPr/>
          </p:nvCxnSpPr>
          <p:spPr>
            <a:xfrm>
              <a:off x="3416300" y="1452078"/>
              <a:ext cx="0" cy="160019"/>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sp>
          <p:nvSpPr>
            <p:cNvPr id="15" name="Rounded Rectangle 31">
              <a:extLst>
                <a:ext uri="{FF2B5EF4-FFF2-40B4-BE49-F238E27FC236}">
                  <a16:creationId xmlns:a16="http://schemas.microsoft.com/office/drawing/2014/main" id="{05D144CA-BF1B-430F-88BA-5A30AC1C897F}"/>
                </a:ext>
              </a:extLst>
            </p:cNvPr>
            <p:cNvSpPr/>
            <p:nvPr/>
          </p:nvSpPr>
          <p:spPr>
            <a:xfrm>
              <a:off x="0" y="4307509"/>
              <a:ext cx="3383280" cy="972562"/>
            </a:xfrm>
            <a:prstGeom prst="roundRect">
              <a:avLst>
                <a:gd name="adj" fmla="val 4812"/>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ea typeface="Times New Roman" panose="02020603050405020304" pitchFamily="18" charset="0"/>
                  <a:cs typeface="Times New Roman" panose="02020603050405020304" pitchFamily="18" charset="0"/>
                </a:rPr>
                <a:t>I : Nb de cas d’hypertension sévère dans des ES publics</a:t>
              </a:r>
              <a:br>
                <a:rPr lang="fr-FR" sz="1200" spc="-15" dirty="0">
                  <a:solidFill>
                    <a:srgbClr val="000000"/>
                  </a:solidFill>
                  <a:ea typeface="Times New Roman" panose="02020603050405020304" pitchFamily="18" charset="0"/>
                  <a:cs typeface="Times New Roman" panose="02020603050405020304" pitchFamily="18" charset="0"/>
                </a:rPr>
              </a:br>
              <a:r>
                <a:rPr lang="fr-FR" sz="1200" spc="-15" dirty="0">
                  <a:solidFill>
                    <a:srgbClr val="000000"/>
                  </a:solidFill>
                  <a:ea typeface="Times New Roman" panose="02020603050405020304" pitchFamily="18" charset="0"/>
                  <a:cs typeface="Times New Roman" panose="02020603050405020304" pitchFamily="18" charset="0"/>
                </a:rPr>
                <a:t>de 1er niveau traités avec des schémas spécifiques</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I1 : Nb de femmes traitées par </a:t>
              </a:r>
              <a:r>
                <a:rPr lang="fr-FR" sz="1200" spc="-15" dirty="0" err="1">
                  <a:solidFill>
                    <a:srgbClr val="007698"/>
                  </a:solidFill>
                  <a:ea typeface="Times New Roman" panose="02020603050405020304" pitchFamily="18" charset="0"/>
                  <a:cs typeface="Times New Roman" panose="02020603050405020304" pitchFamily="18" charset="0"/>
                </a:rPr>
                <a:t>méthyldopa</a:t>
              </a:r>
              <a:r>
                <a:rPr lang="fr-FR" sz="1200" spc="-15" dirty="0">
                  <a:solidFill>
                    <a:srgbClr val="007698"/>
                  </a:solidFill>
                  <a:ea typeface="Times New Roman" panose="02020603050405020304" pitchFamily="18" charset="0"/>
                  <a:cs typeface="Times New Roman" panose="02020603050405020304" pitchFamily="18" charset="0"/>
                </a:rPr>
                <a:t> </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G × % de femmes traitées par </a:t>
              </a:r>
              <a:r>
                <a:rPr lang="fr-FR" sz="1200" spc="-15" dirty="0" err="1">
                  <a:solidFill>
                    <a:srgbClr val="007698"/>
                  </a:solidFill>
                  <a:ea typeface="Times New Roman" panose="02020603050405020304" pitchFamily="18" charset="0"/>
                  <a:cs typeface="Times New Roman" panose="02020603050405020304" pitchFamily="18" charset="0"/>
                </a:rPr>
                <a:t>méthyldopa</a:t>
              </a:r>
              <a:endParaRPr lang="fr-FR" sz="1200" spc="-15" dirty="0">
                <a:solidFill>
                  <a:srgbClr val="007698"/>
                </a:solidFill>
                <a:ea typeface="Times New Roman" panose="02020603050405020304" pitchFamily="18" charset="0"/>
                <a:cs typeface="Times New Roman" panose="02020603050405020304" pitchFamily="18" charset="0"/>
              </a:endParaRP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I2 : Nb de femmes traitées par </a:t>
              </a:r>
              <a:r>
                <a:rPr lang="fr-FR" sz="1200" spc="-15" dirty="0" err="1">
                  <a:solidFill>
                    <a:srgbClr val="007698"/>
                  </a:solidFill>
                  <a:ea typeface="Times New Roman" panose="02020603050405020304" pitchFamily="18" charset="0"/>
                  <a:cs typeface="Times New Roman" panose="02020603050405020304" pitchFamily="18" charset="0"/>
                </a:rPr>
                <a:t>labétalol</a:t>
              </a:r>
              <a:r>
                <a:rPr lang="fr-FR" sz="1200" spc="-15" dirty="0">
                  <a:solidFill>
                    <a:srgbClr val="007698"/>
                  </a:solidFill>
                  <a:ea typeface="Times New Roman" panose="02020603050405020304" pitchFamily="18" charset="0"/>
                  <a:cs typeface="Times New Roman" panose="02020603050405020304" pitchFamily="18" charset="0"/>
                </a:rPr>
                <a:t> </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G × % de femmes traitées par </a:t>
              </a:r>
              <a:r>
                <a:rPr lang="fr-FR" sz="1200" spc="-15" dirty="0" err="1">
                  <a:solidFill>
                    <a:srgbClr val="007698"/>
                  </a:solidFill>
                  <a:ea typeface="Times New Roman" panose="02020603050405020304" pitchFamily="18" charset="0"/>
                  <a:cs typeface="Times New Roman" panose="02020603050405020304" pitchFamily="18" charset="0"/>
                </a:rPr>
                <a:t>labétalol</a:t>
              </a:r>
              <a:endParaRPr lang="fr-FR" sz="1200" spc="-15" dirty="0">
                <a:solidFill>
                  <a:srgbClr val="007698"/>
                </a:solidFill>
                <a:ea typeface="Times New Roman" panose="02020603050405020304" pitchFamily="18" charset="0"/>
                <a:cs typeface="Times New Roman" panose="02020603050405020304" pitchFamily="18" charset="0"/>
              </a:endParaRPr>
            </a:p>
            <a:p>
              <a:pPr algn="ctr" defTabSz="1371600">
                <a:defRPr/>
              </a:pPr>
              <a:r>
                <a:rPr lang="fr-FR" sz="1200" b="1" spc="-15" dirty="0">
                  <a:solidFill>
                    <a:srgbClr val="007698"/>
                  </a:solidFill>
                  <a:ea typeface="Times New Roman" panose="02020603050405020304" pitchFamily="18" charset="0"/>
                  <a:cs typeface="Times New Roman" panose="02020603050405020304" pitchFamily="18" charset="0"/>
                </a:rPr>
                <a:t>En plus des autres schémas</a:t>
              </a:r>
            </a:p>
          </p:txBody>
        </p:sp>
        <p:sp>
          <p:nvSpPr>
            <p:cNvPr id="16" name="Rounded Rectangle 19">
              <a:extLst>
                <a:ext uri="{FF2B5EF4-FFF2-40B4-BE49-F238E27FC236}">
                  <a16:creationId xmlns:a16="http://schemas.microsoft.com/office/drawing/2014/main" id="{738E8361-EDE6-4FB6-9899-DC2C2F1DD7C2}"/>
                </a:ext>
              </a:extLst>
            </p:cNvPr>
            <p:cNvSpPr/>
            <p:nvPr/>
          </p:nvSpPr>
          <p:spPr>
            <a:xfrm>
              <a:off x="0" y="5515044"/>
              <a:ext cx="3383280" cy="1246763"/>
            </a:xfrm>
            <a:prstGeom prst="roundRect">
              <a:avLst>
                <a:gd name="adj" fmla="val 6522"/>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marL="342900" indent="-342900" algn="ctr" defTabSz="1371600">
                <a:defRPr/>
              </a:pPr>
              <a:r>
                <a:rPr lang="fr-FR" sz="1200" spc="-15" dirty="0">
                  <a:solidFill>
                    <a:srgbClr val="000000"/>
                  </a:solidFill>
                  <a:ea typeface="Times New Roman" panose="02020603050405020304" pitchFamily="18" charset="0"/>
                  <a:cs typeface="Times New Roman" panose="02020603050405020304" pitchFamily="18" charset="0"/>
                </a:rPr>
                <a:t>L : Quantité de chaque médicament nécessaire</a:t>
              </a:r>
              <a:br>
                <a:rPr lang="fr-FR" sz="1200" spc="-15" dirty="0">
                  <a:solidFill>
                    <a:srgbClr val="000000"/>
                  </a:solidFill>
                  <a:ea typeface="Times New Roman" panose="02020603050405020304" pitchFamily="18" charset="0"/>
                  <a:cs typeface="Times New Roman" panose="02020603050405020304" pitchFamily="18" charset="0"/>
                </a:rPr>
              </a:br>
              <a:r>
                <a:rPr lang="fr-FR" sz="1200" spc="-15" dirty="0">
                  <a:solidFill>
                    <a:srgbClr val="000000"/>
                  </a:solidFill>
                  <a:ea typeface="Times New Roman" panose="02020603050405020304" pitchFamily="18" charset="0"/>
                  <a:cs typeface="Times New Roman" panose="02020603050405020304" pitchFamily="18" charset="0"/>
                </a:rPr>
                <a:t>dans les ES publics de 1er niveau</a:t>
              </a:r>
            </a:p>
            <a:p>
              <a:pPr marL="342900" indent="-342900" algn="ctr" defTabSz="1371600">
                <a:defRPr/>
              </a:pPr>
              <a:r>
                <a:rPr lang="fr-FR" sz="1200" spc="-15" dirty="0">
                  <a:solidFill>
                    <a:srgbClr val="007698"/>
                  </a:solidFill>
                  <a:ea typeface="Times New Roman" panose="02020603050405020304" pitchFamily="18" charset="0"/>
                  <a:cs typeface="Times New Roman" panose="02020603050405020304" pitchFamily="18" charset="0"/>
                </a:rPr>
                <a:t>L1 : Quantité de </a:t>
              </a:r>
              <a:r>
                <a:rPr lang="fr-FR" sz="1200" spc="-15" dirty="0" err="1">
                  <a:solidFill>
                    <a:srgbClr val="007698"/>
                  </a:solidFill>
                  <a:ea typeface="Times New Roman" panose="02020603050405020304" pitchFamily="18" charset="0"/>
                  <a:cs typeface="Times New Roman" panose="02020603050405020304" pitchFamily="18" charset="0"/>
                </a:rPr>
                <a:t>méthyldopa</a:t>
              </a:r>
              <a:r>
                <a:rPr lang="fr-FR" sz="1200" spc="-15" dirty="0">
                  <a:solidFill>
                    <a:srgbClr val="007698"/>
                  </a:solidFill>
                  <a:ea typeface="Times New Roman" panose="02020603050405020304" pitchFamily="18" charset="0"/>
                  <a:cs typeface="Times New Roman" panose="02020603050405020304" pitchFamily="18" charset="0"/>
                </a:rPr>
                <a:t>, comprimés de 250 mg</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 I1 × % de femmes traitées × K, </a:t>
              </a:r>
            </a:p>
            <a:p>
              <a:pPr marL="342900" indent="-342900"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où K1 : quantité par cas =36 comprimés</a:t>
              </a:r>
            </a:p>
            <a:p>
              <a:pPr marL="342900" indent="-342900" algn="ctr" defTabSz="1371600">
                <a:defRPr/>
              </a:pPr>
              <a:r>
                <a:rPr lang="fr-FR" sz="1200" spc="-15" dirty="0">
                  <a:solidFill>
                    <a:srgbClr val="007698"/>
                  </a:solidFill>
                  <a:ea typeface="Times New Roman" panose="02020603050405020304" pitchFamily="18" charset="0"/>
                  <a:cs typeface="Times New Roman" panose="02020603050405020304" pitchFamily="18" charset="0"/>
                </a:rPr>
                <a:t>L2 : Quantité de </a:t>
              </a:r>
              <a:r>
                <a:rPr lang="fr-FR" sz="1200" spc="-15" dirty="0" err="1">
                  <a:solidFill>
                    <a:srgbClr val="007698"/>
                  </a:solidFill>
                  <a:ea typeface="Times New Roman" panose="02020603050405020304" pitchFamily="18" charset="0"/>
                  <a:cs typeface="Times New Roman" panose="02020603050405020304" pitchFamily="18" charset="0"/>
                </a:rPr>
                <a:t>labétalol</a:t>
              </a:r>
              <a:r>
                <a:rPr lang="fr-FR" sz="1200" spc="-15" dirty="0">
                  <a:solidFill>
                    <a:srgbClr val="007698"/>
                  </a:solidFill>
                  <a:ea typeface="Times New Roman" panose="02020603050405020304" pitchFamily="18" charset="0"/>
                  <a:cs typeface="Times New Roman" panose="02020603050405020304" pitchFamily="18" charset="0"/>
                </a:rPr>
                <a:t>, comprimés de 200 mg </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I2 × % de femmes traitées × K2,</a:t>
              </a:r>
            </a:p>
            <a:p>
              <a:pPr marL="342900" indent="-342900"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où K : quantité par cas = 18 comprimés</a:t>
              </a:r>
            </a:p>
            <a:p>
              <a:pPr marL="342900" indent="-342900" algn="ctr" defTabSz="1371600">
                <a:defRPr/>
              </a:pPr>
              <a:r>
                <a:rPr lang="fr-FR" sz="1200" b="1" spc="-15" dirty="0">
                  <a:solidFill>
                    <a:srgbClr val="007698"/>
                  </a:solidFill>
                  <a:ea typeface="Times New Roman" panose="02020603050405020304" pitchFamily="18" charset="0"/>
                  <a:cs typeface="Times New Roman" panose="02020603050405020304" pitchFamily="18" charset="0"/>
                </a:rPr>
                <a:t>En plus des autres médicaments*</a:t>
              </a:r>
            </a:p>
          </p:txBody>
        </p:sp>
        <p:sp>
          <p:nvSpPr>
            <p:cNvPr id="17" name="Rounded Rectangle 20">
              <a:extLst>
                <a:ext uri="{FF2B5EF4-FFF2-40B4-BE49-F238E27FC236}">
                  <a16:creationId xmlns:a16="http://schemas.microsoft.com/office/drawing/2014/main" id="{CCAE77A1-7586-4C0D-B9E0-47D16FCA0767}"/>
                </a:ext>
              </a:extLst>
            </p:cNvPr>
            <p:cNvSpPr/>
            <p:nvPr/>
          </p:nvSpPr>
          <p:spPr>
            <a:xfrm>
              <a:off x="3465048" y="4910802"/>
              <a:ext cx="3383280" cy="1851005"/>
            </a:xfrm>
            <a:prstGeom prst="roundRect">
              <a:avLst>
                <a:gd name="adj" fmla="val 4193"/>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spAutoFit/>
            </a:bodyPr>
            <a:lstStyle/>
            <a:p>
              <a:pPr marL="342900" indent="-342900" algn="ctr" defTabSz="1371600">
                <a:defRPr/>
              </a:pPr>
              <a:r>
                <a:rPr lang="fr-FR" sz="1200" spc="-15" dirty="0">
                  <a:solidFill>
                    <a:srgbClr val="000000"/>
                  </a:solidFill>
                  <a:ea typeface="Times New Roman" panose="02020603050405020304" pitchFamily="18" charset="0"/>
                  <a:cs typeface="Times New Roman" panose="02020603050405020304" pitchFamily="18" charset="0"/>
                </a:rPr>
                <a:t>N : Quantité de chaque médicament nécessaire dans les hôpitaux publics</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N1 : Quantité de </a:t>
              </a:r>
              <a:r>
                <a:rPr lang="fr-FR" sz="1200" spc="-15" dirty="0" err="1">
                  <a:solidFill>
                    <a:srgbClr val="007698"/>
                  </a:solidFill>
                  <a:ea typeface="Times New Roman" panose="02020603050405020304" pitchFamily="18" charset="0"/>
                  <a:cs typeface="Times New Roman" panose="02020603050405020304" pitchFamily="18" charset="0"/>
                </a:rPr>
                <a:t>méthyldopa</a:t>
              </a:r>
              <a:r>
                <a:rPr lang="fr-FR" sz="1200" spc="-15" dirty="0">
                  <a:solidFill>
                    <a:srgbClr val="007698"/>
                  </a:solidFill>
                  <a:ea typeface="Times New Roman" panose="02020603050405020304" pitchFamily="18" charset="0"/>
                  <a:cs typeface="Times New Roman" panose="02020603050405020304" pitchFamily="18" charset="0"/>
                </a:rPr>
                <a:t>, comprimés de 250 mg</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J1 × % de femmes traitées × M1,    </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où M1 : quantité par cas = 36 comprimés</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N2a : Quantité de </a:t>
              </a:r>
              <a:r>
                <a:rPr lang="fr-FR" sz="1200" spc="-15" dirty="0" err="1">
                  <a:solidFill>
                    <a:srgbClr val="007698"/>
                  </a:solidFill>
                  <a:ea typeface="Times New Roman" panose="02020603050405020304" pitchFamily="18" charset="0"/>
                  <a:cs typeface="Times New Roman" panose="02020603050405020304" pitchFamily="18" charset="0"/>
                </a:rPr>
                <a:t>labétalol</a:t>
              </a:r>
              <a:r>
                <a:rPr lang="fr-FR" sz="1200" spc="-15" dirty="0">
                  <a:solidFill>
                    <a:srgbClr val="007698"/>
                  </a:solidFill>
                  <a:ea typeface="Times New Roman" panose="02020603050405020304" pitchFamily="18" charset="0"/>
                  <a:cs typeface="Times New Roman" panose="02020603050405020304" pitchFamily="18" charset="0"/>
                </a:rPr>
                <a:t>, comprimés de 200 mg </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J2 × % de femmes traitées × M, </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où M2a : quantité par cas = 18 comprimés</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N2b : Quantité de </a:t>
              </a:r>
              <a:r>
                <a:rPr lang="fr-FR" sz="1200" spc="-15" dirty="0" err="1">
                  <a:solidFill>
                    <a:srgbClr val="007698"/>
                  </a:solidFill>
                  <a:ea typeface="Times New Roman" panose="02020603050405020304" pitchFamily="18" charset="0"/>
                  <a:cs typeface="Times New Roman" panose="02020603050405020304" pitchFamily="18" charset="0"/>
                </a:rPr>
                <a:t>labétalol</a:t>
              </a:r>
              <a:r>
                <a:rPr lang="fr-FR" sz="1200" spc="-15" dirty="0">
                  <a:solidFill>
                    <a:srgbClr val="007698"/>
                  </a:solidFill>
                  <a:ea typeface="Times New Roman" panose="02020603050405020304" pitchFamily="18" charset="0"/>
                  <a:cs typeface="Times New Roman" panose="02020603050405020304" pitchFamily="18" charset="0"/>
                </a:rPr>
                <a:t> 20 mg/2 ml sol. pour injection en ampoule </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 J2 × % de femmes traitées × M2b, </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où M2b = quantité par cas = 45 ampoules</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N3 : Quantité d’</a:t>
              </a:r>
              <a:r>
                <a:rPr lang="fr-FR" sz="1200" spc="-15" dirty="0" err="1">
                  <a:solidFill>
                    <a:srgbClr val="007698"/>
                  </a:solidFill>
                  <a:ea typeface="Times New Roman" panose="02020603050405020304" pitchFamily="18" charset="0"/>
                  <a:cs typeface="Times New Roman" panose="02020603050405020304" pitchFamily="18" charset="0"/>
                </a:rPr>
                <a:t>hydralazine</a:t>
              </a:r>
              <a:r>
                <a:rPr lang="fr-FR" sz="1200" spc="-15" dirty="0">
                  <a:solidFill>
                    <a:srgbClr val="007698"/>
                  </a:solidFill>
                  <a:ea typeface="Times New Roman" panose="02020603050405020304" pitchFamily="18" charset="0"/>
                  <a:cs typeface="Times New Roman" panose="02020603050405020304" pitchFamily="18" charset="0"/>
                </a:rPr>
                <a:t> 20 mg poudre pour injection</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en flacons de 2 ml = J3 × % de femmes traitées × M3, </a:t>
              </a:r>
            </a:p>
            <a:p>
              <a:pPr lvl="0" algn="ctr"/>
              <a:r>
                <a:rPr lang="fr-FR" sz="1200" spc="-15" dirty="0">
                  <a:solidFill>
                    <a:srgbClr val="007698"/>
                  </a:solidFill>
                  <a:ea typeface="Times New Roman" panose="02020603050405020304" pitchFamily="18" charset="0"/>
                  <a:cs typeface="Times New Roman" panose="02020603050405020304" pitchFamily="18" charset="0"/>
                </a:rPr>
                <a:t>  où M3 : quantité par cas = 3 flacons  </a:t>
              </a:r>
            </a:p>
            <a:p>
              <a:pPr algn="ctr" defTabSz="1371600">
                <a:defRPr/>
              </a:pPr>
              <a:r>
                <a:rPr lang="fr-FR" sz="1200" b="1" spc="-15" dirty="0">
                  <a:solidFill>
                    <a:srgbClr val="007698"/>
                  </a:solidFill>
                  <a:ea typeface="Times New Roman" panose="02020603050405020304" pitchFamily="18" charset="0"/>
                  <a:cs typeface="Times New Roman" panose="02020603050405020304" pitchFamily="18" charset="0"/>
                </a:rPr>
                <a:t>En plus des autres schémas*</a:t>
              </a:r>
            </a:p>
          </p:txBody>
        </p:sp>
        <p:cxnSp>
          <p:nvCxnSpPr>
            <p:cNvPr id="18" name="Straight Arrow Connector 17">
              <a:extLst>
                <a:ext uri="{FF2B5EF4-FFF2-40B4-BE49-F238E27FC236}">
                  <a16:creationId xmlns:a16="http://schemas.microsoft.com/office/drawing/2014/main" id="{FC2EC774-E652-4760-9934-268B255721DC}"/>
                </a:ext>
              </a:extLst>
            </p:cNvPr>
            <p:cNvCxnSpPr>
              <a:cxnSpLocks/>
              <a:stCxn id="14" idx="2"/>
              <a:endCxn id="15" idx="0"/>
            </p:cNvCxnSpPr>
            <p:nvPr/>
          </p:nvCxnSpPr>
          <p:spPr>
            <a:xfrm>
              <a:off x="1691640" y="3776026"/>
              <a:ext cx="0" cy="531483"/>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9" name="Straight Arrow Connector 18">
              <a:extLst>
                <a:ext uri="{FF2B5EF4-FFF2-40B4-BE49-F238E27FC236}">
                  <a16:creationId xmlns:a16="http://schemas.microsoft.com/office/drawing/2014/main" id="{199DBEC5-AE2E-473A-81E9-B0065C6333B1}"/>
                </a:ext>
              </a:extLst>
            </p:cNvPr>
            <p:cNvCxnSpPr>
              <a:cxnSpLocks/>
              <a:stCxn id="10" idx="2"/>
              <a:endCxn id="14" idx="0"/>
            </p:cNvCxnSpPr>
            <p:nvPr/>
          </p:nvCxnSpPr>
          <p:spPr>
            <a:xfrm>
              <a:off x="1691640" y="2764470"/>
              <a:ext cx="0" cy="500779"/>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20" name="Elbow Connector 13">
              <a:extLst>
                <a:ext uri="{FF2B5EF4-FFF2-40B4-BE49-F238E27FC236}">
                  <a16:creationId xmlns:a16="http://schemas.microsoft.com/office/drawing/2014/main" id="{A5AB8AD4-46EE-419A-B4FD-A172FF6F4690}"/>
                </a:ext>
              </a:extLst>
            </p:cNvPr>
            <p:cNvCxnSpPr>
              <a:cxnSpLocks/>
              <a:stCxn id="8" idx="2"/>
              <a:endCxn id="10" idx="0"/>
            </p:cNvCxnSpPr>
            <p:nvPr/>
          </p:nvCxnSpPr>
          <p:spPr>
            <a:xfrm rot="5400000">
              <a:off x="2407064" y="1271244"/>
              <a:ext cx="293813" cy="1724660"/>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1" name="Elbow Connector 46">
              <a:extLst>
                <a:ext uri="{FF2B5EF4-FFF2-40B4-BE49-F238E27FC236}">
                  <a16:creationId xmlns:a16="http://schemas.microsoft.com/office/drawing/2014/main" id="{7514B34A-A99D-4316-B4E8-02A380B3A266}"/>
                </a:ext>
              </a:extLst>
            </p:cNvPr>
            <p:cNvCxnSpPr>
              <a:cxnSpLocks/>
              <a:stCxn id="16" idx="2"/>
              <a:endCxn id="9" idx="0"/>
            </p:cNvCxnSpPr>
            <p:nvPr/>
          </p:nvCxnSpPr>
          <p:spPr>
            <a:xfrm rot="16200000" flipH="1">
              <a:off x="2440339" y="6013108"/>
              <a:ext cx="235127" cy="1732525"/>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2" name="Elbow Connector 47">
              <a:extLst>
                <a:ext uri="{FF2B5EF4-FFF2-40B4-BE49-F238E27FC236}">
                  <a16:creationId xmlns:a16="http://schemas.microsoft.com/office/drawing/2014/main" id="{6B1F9C58-69F2-4A4C-AD49-699766D1C0C7}"/>
                </a:ext>
              </a:extLst>
            </p:cNvPr>
            <p:cNvCxnSpPr>
              <a:cxnSpLocks/>
              <a:stCxn id="17" idx="2"/>
              <a:endCxn id="9" idx="0"/>
            </p:cNvCxnSpPr>
            <p:nvPr/>
          </p:nvCxnSpPr>
          <p:spPr>
            <a:xfrm rot="5400000">
              <a:off x="4172863" y="6013110"/>
              <a:ext cx="235127" cy="1732523"/>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3" name="Straight Arrow Connector 22">
              <a:extLst>
                <a:ext uri="{FF2B5EF4-FFF2-40B4-BE49-F238E27FC236}">
                  <a16:creationId xmlns:a16="http://schemas.microsoft.com/office/drawing/2014/main" id="{B195E89B-FD23-47B3-8F26-D28A168411C7}"/>
                </a:ext>
              </a:extLst>
            </p:cNvPr>
            <p:cNvCxnSpPr>
              <a:cxnSpLocks/>
              <a:stCxn id="15" idx="2"/>
              <a:endCxn id="16" idx="0"/>
            </p:cNvCxnSpPr>
            <p:nvPr/>
          </p:nvCxnSpPr>
          <p:spPr>
            <a:xfrm>
              <a:off x="1691640" y="5280071"/>
              <a:ext cx="0" cy="234973"/>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24" name="Elbow Connector 60">
              <a:extLst>
                <a:ext uri="{FF2B5EF4-FFF2-40B4-BE49-F238E27FC236}">
                  <a16:creationId xmlns:a16="http://schemas.microsoft.com/office/drawing/2014/main" id="{2F7910FA-1055-45DD-BAEA-0809E5C3C78B}"/>
                </a:ext>
              </a:extLst>
            </p:cNvPr>
            <p:cNvCxnSpPr>
              <a:cxnSpLocks/>
              <a:stCxn id="8" idx="2"/>
              <a:endCxn id="13" idx="0"/>
            </p:cNvCxnSpPr>
            <p:nvPr/>
          </p:nvCxnSpPr>
          <p:spPr>
            <a:xfrm rot="16200000" flipH="1">
              <a:off x="4143175" y="1259792"/>
              <a:ext cx="286639" cy="1740389"/>
            </a:xfrm>
            <a:prstGeom prst="bentConnector3">
              <a:avLst>
                <a:gd name="adj1" fmla="val 50000"/>
              </a:avLst>
            </a:prstGeom>
            <a:noFill/>
            <a:ln w="19050" cap="flat" cmpd="sng" algn="ctr">
              <a:solidFill>
                <a:sysClr val="window" lastClr="FFFFFF">
                  <a:lumMod val="50000"/>
                </a:sysClr>
              </a:solidFill>
              <a:prstDash val="solid"/>
              <a:miter lim="800000"/>
              <a:tailEnd type="triangle"/>
            </a:ln>
            <a:effectLst/>
          </p:spPr>
        </p:cxnSp>
        <p:cxnSp>
          <p:nvCxnSpPr>
            <p:cNvPr id="25" name="Straight Arrow Connector 24">
              <a:extLst>
                <a:ext uri="{FF2B5EF4-FFF2-40B4-BE49-F238E27FC236}">
                  <a16:creationId xmlns:a16="http://schemas.microsoft.com/office/drawing/2014/main" id="{CB536D61-2ABD-4573-B0BE-B6E79ADBA58B}"/>
                </a:ext>
              </a:extLst>
            </p:cNvPr>
            <p:cNvCxnSpPr>
              <a:cxnSpLocks/>
              <a:stCxn id="13" idx="2"/>
              <a:endCxn id="3" idx="0"/>
            </p:cNvCxnSpPr>
            <p:nvPr/>
          </p:nvCxnSpPr>
          <p:spPr>
            <a:xfrm flipH="1">
              <a:off x="5156688" y="2647878"/>
              <a:ext cx="1" cy="196634"/>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26" name="Straight Arrow Connector 25">
              <a:extLst>
                <a:ext uri="{FF2B5EF4-FFF2-40B4-BE49-F238E27FC236}">
                  <a16:creationId xmlns:a16="http://schemas.microsoft.com/office/drawing/2014/main" id="{4953E174-6F26-423E-ADB2-F1C5AA01AF3E}"/>
                </a:ext>
              </a:extLst>
            </p:cNvPr>
            <p:cNvCxnSpPr>
              <a:cxnSpLocks/>
              <a:stCxn id="3" idx="2"/>
              <a:endCxn id="27" idx="0"/>
            </p:cNvCxnSpPr>
            <p:nvPr/>
          </p:nvCxnSpPr>
          <p:spPr>
            <a:xfrm>
              <a:off x="5156688" y="3219084"/>
              <a:ext cx="0" cy="252205"/>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cxnSp>
          <p:nvCxnSpPr>
            <p:cNvPr id="28" name="Straight Arrow Connector 27">
              <a:extLst>
                <a:ext uri="{FF2B5EF4-FFF2-40B4-BE49-F238E27FC236}">
                  <a16:creationId xmlns:a16="http://schemas.microsoft.com/office/drawing/2014/main" id="{72918714-BF4A-42CA-9F44-3A6A7B1D4309}"/>
                </a:ext>
              </a:extLst>
            </p:cNvPr>
            <p:cNvCxnSpPr>
              <a:cxnSpLocks/>
              <a:stCxn id="27" idx="2"/>
              <a:endCxn id="17" idx="0"/>
            </p:cNvCxnSpPr>
            <p:nvPr/>
          </p:nvCxnSpPr>
          <p:spPr>
            <a:xfrm>
              <a:off x="5156688" y="4729660"/>
              <a:ext cx="0" cy="181142"/>
            </a:xfrm>
            <a:prstGeom prst="straightConnector1">
              <a:avLst/>
            </a:prstGeom>
            <a:noFill/>
            <a:ln w="19050" cap="flat" cmpd="sng" algn="ctr">
              <a:solidFill>
                <a:sysClr val="windowText" lastClr="000000">
                  <a:lumMod val="50000"/>
                  <a:lumOff val="50000"/>
                </a:sysClr>
              </a:solidFill>
              <a:prstDash val="solid"/>
              <a:miter lim="800000"/>
              <a:tailEnd type="triangle"/>
            </a:ln>
            <a:effectLst/>
          </p:spPr>
        </p:cxnSp>
        <p:sp>
          <p:nvSpPr>
            <p:cNvPr id="27" name="Rounded Rectangle 11">
              <a:extLst>
                <a:ext uri="{FF2B5EF4-FFF2-40B4-BE49-F238E27FC236}">
                  <a16:creationId xmlns:a16="http://schemas.microsoft.com/office/drawing/2014/main" id="{EB0F29C4-31EB-4C00-AC52-7CE5E1DD2F6E}"/>
                </a:ext>
              </a:extLst>
            </p:cNvPr>
            <p:cNvSpPr/>
            <p:nvPr/>
          </p:nvSpPr>
          <p:spPr>
            <a:xfrm>
              <a:off x="3465048" y="3471289"/>
              <a:ext cx="3383280" cy="1258371"/>
            </a:xfrm>
            <a:prstGeom prst="roundRect">
              <a:avLst>
                <a:gd name="adj" fmla="val 7971"/>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spAutoFit/>
            </a:bodyPr>
            <a:lstStyle/>
            <a:p>
              <a:pPr marL="342900" indent="-342900" algn="ctr" defTabSz="1371600">
                <a:defRPr/>
              </a:pPr>
              <a:r>
                <a:rPr lang="fr-FR" sz="1200" spc="-15" dirty="0">
                  <a:solidFill>
                    <a:srgbClr val="000000"/>
                  </a:solidFill>
                  <a:ea typeface="Times New Roman" panose="02020603050405020304" pitchFamily="18" charset="0"/>
                  <a:cs typeface="Times New Roman" panose="02020603050405020304" pitchFamily="18" charset="0"/>
                </a:rPr>
                <a:t>J : Nb de cas d’hypertension sévère dans des hôpitaux publics traités avec des schémas spécifiques</a:t>
              </a:r>
            </a:p>
            <a:p>
              <a:pPr lvl="0" algn="ctr"/>
              <a:r>
                <a:rPr lang="fr-FR" sz="1200" spc="-15" dirty="0">
                  <a:solidFill>
                    <a:srgbClr val="007698"/>
                  </a:solidFill>
                  <a:ea typeface="Times New Roman" panose="02020603050405020304" pitchFamily="18" charset="0"/>
                  <a:cs typeface="Times New Roman" panose="02020603050405020304" pitchFamily="18" charset="0"/>
                </a:rPr>
                <a:t>J1 : Nb de femmes traitées par </a:t>
              </a:r>
              <a:r>
                <a:rPr lang="fr-FR" sz="1200" spc="-15" dirty="0" err="1">
                  <a:solidFill>
                    <a:srgbClr val="007698"/>
                  </a:solidFill>
                  <a:ea typeface="Times New Roman" panose="02020603050405020304" pitchFamily="18" charset="0"/>
                  <a:cs typeface="Times New Roman" panose="02020603050405020304" pitchFamily="18" charset="0"/>
                </a:rPr>
                <a:t>méthyldopa</a:t>
              </a:r>
              <a:r>
                <a:rPr lang="fr-FR" sz="1200" spc="-15" dirty="0">
                  <a:solidFill>
                    <a:srgbClr val="007698"/>
                  </a:solidFill>
                  <a:ea typeface="Times New Roman" panose="02020603050405020304" pitchFamily="18" charset="0"/>
                  <a:cs typeface="Times New Roman" panose="02020603050405020304" pitchFamily="18" charset="0"/>
                </a:rPr>
                <a:t> </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H × % de femmes traitées par </a:t>
              </a:r>
              <a:r>
                <a:rPr lang="fr-FR" sz="1200" spc="-15" dirty="0" err="1">
                  <a:solidFill>
                    <a:srgbClr val="007698"/>
                  </a:solidFill>
                  <a:ea typeface="Times New Roman" panose="02020603050405020304" pitchFamily="18" charset="0"/>
                  <a:cs typeface="Times New Roman" panose="02020603050405020304" pitchFamily="18" charset="0"/>
                </a:rPr>
                <a:t>méthyldopa</a:t>
              </a:r>
              <a:endParaRPr lang="fr-FR" sz="1200" spc="-15" dirty="0">
                <a:solidFill>
                  <a:srgbClr val="007698"/>
                </a:solidFill>
                <a:ea typeface="Times New Roman" panose="02020603050405020304" pitchFamily="18" charset="0"/>
                <a:cs typeface="Times New Roman" panose="02020603050405020304" pitchFamily="18" charset="0"/>
              </a:endParaRPr>
            </a:p>
            <a:p>
              <a:pPr lvl="0" algn="ctr"/>
              <a:r>
                <a:rPr lang="fr-FR" sz="1200" spc="-15" dirty="0">
                  <a:solidFill>
                    <a:srgbClr val="007698"/>
                  </a:solidFill>
                  <a:ea typeface="Times New Roman" panose="02020603050405020304" pitchFamily="18" charset="0"/>
                  <a:cs typeface="Times New Roman" panose="02020603050405020304" pitchFamily="18" charset="0"/>
                </a:rPr>
                <a:t>J2 : Nb de femmes traitées par </a:t>
              </a:r>
              <a:r>
                <a:rPr lang="fr-FR" sz="1200" spc="-15" dirty="0" err="1">
                  <a:solidFill>
                    <a:srgbClr val="007698"/>
                  </a:solidFill>
                  <a:ea typeface="Times New Roman" panose="02020603050405020304" pitchFamily="18" charset="0"/>
                  <a:cs typeface="Times New Roman" panose="02020603050405020304" pitchFamily="18" charset="0"/>
                </a:rPr>
                <a:t>labétalol</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 H × % de femmes traitées par </a:t>
              </a:r>
              <a:r>
                <a:rPr lang="fr-FR" sz="1200" spc="-15" dirty="0" err="1">
                  <a:solidFill>
                    <a:srgbClr val="007698"/>
                  </a:solidFill>
                  <a:ea typeface="Times New Roman" panose="02020603050405020304" pitchFamily="18" charset="0"/>
                  <a:cs typeface="Times New Roman" panose="02020603050405020304" pitchFamily="18" charset="0"/>
                </a:rPr>
                <a:t>labétalol</a:t>
              </a:r>
              <a:endParaRPr lang="fr-FR" sz="1200" spc="-15" dirty="0">
                <a:solidFill>
                  <a:srgbClr val="007698"/>
                </a:solidFill>
                <a:ea typeface="Times New Roman" panose="02020603050405020304" pitchFamily="18" charset="0"/>
                <a:cs typeface="Times New Roman" panose="02020603050405020304" pitchFamily="18" charset="0"/>
              </a:endParaRPr>
            </a:p>
            <a:p>
              <a:pPr lvl="0" algn="ctr"/>
              <a:r>
                <a:rPr lang="fr-FR" sz="1200" spc="-15" dirty="0">
                  <a:solidFill>
                    <a:srgbClr val="007698"/>
                  </a:solidFill>
                  <a:ea typeface="Times New Roman" panose="02020603050405020304" pitchFamily="18" charset="0"/>
                  <a:cs typeface="Times New Roman" panose="02020603050405020304" pitchFamily="18" charset="0"/>
                </a:rPr>
                <a:t>J3 : Nb de femmes traitées par </a:t>
              </a:r>
              <a:r>
                <a:rPr lang="fr-FR" sz="1200" spc="-15" dirty="0" err="1">
                  <a:solidFill>
                    <a:srgbClr val="007698"/>
                  </a:solidFill>
                  <a:ea typeface="Times New Roman" panose="02020603050405020304" pitchFamily="18" charset="0"/>
                  <a:cs typeface="Times New Roman" panose="02020603050405020304" pitchFamily="18" charset="0"/>
                </a:rPr>
                <a:t>hydralazine</a:t>
              </a:r>
              <a:r>
                <a:rPr lang="fr-FR" sz="1200" spc="-15" dirty="0">
                  <a:solidFill>
                    <a:srgbClr val="007698"/>
                  </a:solidFill>
                  <a:ea typeface="Times New Roman" panose="02020603050405020304" pitchFamily="18" charset="0"/>
                  <a:cs typeface="Times New Roman" panose="02020603050405020304" pitchFamily="18" charset="0"/>
                </a:rPr>
                <a:t> </a:t>
              </a:r>
              <a:br>
                <a:rPr lang="fr-FR" sz="1200" spc="-15" dirty="0">
                  <a:solidFill>
                    <a:srgbClr val="007698"/>
                  </a:solidFill>
                  <a:ea typeface="Times New Roman" panose="02020603050405020304" pitchFamily="18" charset="0"/>
                  <a:cs typeface="Times New Roman" panose="02020603050405020304" pitchFamily="18" charset="0"/>
                </a:rPr>
              </a:br>
              <a:r>
                <a:rPr lang="fr-FR" sz="1200" spc="-15" dirty="0">
                  <a:solidFill>
                    <a:srgbClr val="007698"/>
                  </a:solidFill>
                  <a:ea typeface="Times New Roman" panose="02020603050405020304" pitchFamily="18" charset="0"/>
                  <a:cs typeface="Times New Roman" panose="02020603050405020304" pitchFamily="18" charset="0"/>
                </a:rPr>
                <a:t>= H × % de femmes traitées par </a:t>
              </a:r>
              <a:r>
                <a:rPr lang="fr-FR" sz="1200" spc="-15" dirty="0" err="1">
                  <a:solidFill>
                    <a:srgbClr val="007698"/>
                  </a:solidFill>
                  <a:ea typeface="Times New Roman" panose="02020603050405020304" pitchFamily="18" charset="0"/>
                  <a:cs typeface="Times New Roman" panose="02020603050405020304" pitchFamily="18" charset="0"/>
                </a:rPr>
                <a:t>hydralazine</a:t>
              </a:r>
              <a:endParaRPr lang="fr-FR" sz="1200" spc="-15" dirty="0">
                <a:solidFill>
                  <a:srgbClr val="007698"/>
                </a:solidFill>
                <a:ea typeface="Times New Roman" panose="02020603050405020304" pitchFamily="18" charset="0"/>
                <a:cs typeface="Times New Roman" panose="02020603050405020304" pitchFamily="18" charset="0"/>
              </a:endParaRPr>
            </a:p>
            <a:p>
              <a:pPr lvl="0" algn="ctr"/>
              <a:r>
                <a:rPr lang="fr-FR" sz="1200" b="1" spc="-15" dirty="0">
                  <a:solidFill>
                    <a:srgbClr val="007698"/>
                  </a:solidFill>
                  <a:ea typeface="Times New Roman" panose="02020603050405020304" pitchFamily="18" charset="0"/>
                  <a:cs typeface="Times New Roman" panose="02020603050405020304" pitchFamily="18" charset="0"/>
                </a:rPr>
                <a:t>En plus des autres schémas</a:t>
              </a:r>
            </a:p>
          </p:txBody>
        </p:sp>
        <p:sp>
          <p:nvSpPr>
            <p:cNvPr id="14" name="Rounded Rectangle 30">
              <a:extLst>
                <a:ext uri="{FF2B5EF4-FFF2-40B4-BE49-F238E27FC236}">
                  <a16:creationId xmlns:a16="http://schemas.microsoft.com/office/drawing/2014/main" id="{312B6D2D-8AE6-4409-84C6-519EED9B208F}"/>
                </a:ext>
              </a:extLst>
            </p:cNvPr>
            <p:cNvSpPr/>
            <p:nvPr/>
          </p:nvSpPr>
          <p:spPr>
            <a:xfrm>
              <a:off x="0" y="3265248"/>
              <a:ext cx="3383280" cy="510778"/>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ea typeface="Times New Roman" panose="02020603050405020304" pitchFamily="18" charset="0"/>
                  <a:cs typeface="Times New Roman" panose="02020603050405020304" pitchFamily="18" charset="0"/>
                </a:rPr>
                <a:t>G : Nb de cas d’hypertension sévère traités dans des</a:t>
              </a:r>
              <a:br>
                <a:rPr lang="fr-FR" sz="1200" spc="-15" dirty="0">
                  <a:solidFill>
                    <a:srgbClr val="000000"/>
                  </a:solidFill>
                  <a:ea typeface="Times New Roman" panose="02020603050405020304" pitchFamily="18" charset="0"/>
                  <a:cs typeface="Times New Roman" panose="02020603050405020304" pitchFamily="18" charset="0"/>
                </a:rPr>
              </a:br>
              <a:r>
                <a:rPr lang="fr-FR" sz="1200" spc="-15" dirty="0">
                  <a:solidFill>
                    <a:srgbClr val="000000"/>
                  </a:solidFill>
                  <a:ea typeface="Times New Roman" panose="02020603050405020304" pitchFamily="18" charset="0"/>
                  <a:cs typeface="Times New Roman" panose="02020603050405020304" pitchFamily="18" charset="0"/>
                </a:rPr>
                <a:t>ES publics de premier niveau</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E × % de femmes traitées avec des antihypertenseurs</a:t>
              </a:r>
            </a:p>
          </p:txBody>
        </p:sp>
        <p:sp>
          <p:nvSpPr>
            <p:cNvPr id="13" name="Rounded Rectangle 34">
              <a:extLst>
                <a:ext uri="{FF2B5EF4-FFF2-40B4-BE49-F238E27FC236}">
                  <a16:creationId xmlns:a16="http://schemas.microsoft.com/office/drawing/2014/main" id="{33378CB2-8B25-4C25-9125-4F9C78D6ED25}"/>
                </a:ext>
              </a:extLst>
            </p:cNvPr>
            <p:cNvSpPr/>
            <p:nvPr/>
          </p:nvSpPr>
          <p:spPr>
            <a:xfrm>
              <a:off x="3465049" y="2273307"/>
              <a:ext cx="3383280" cy="374571"/>
            </a:xfrm>
            <a:prstGeom prst="round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1371600">
                <a:defRPr/>
              </a:pPr>
              <a:r>
                <a:rPr lang="fr-FR" sz="1200" spc="-15" dirty="0">
                  <a:solidFill>
                    <a:srgbClr val="000000"/>
                  </a:solidFill>
                  <a:ea typeface="Times New Roman" panose="02020603050405020304" pitchFamily="18" charset="0"/>
                  <a:cs typeface="Times New Roman" panose="02020603050405020304" pitchFamily="18" charset="0"/>
                </a:rPr>
                <a:t>F : Nb de grossesses avec hypertension sévère : hôpitaux publics</a:t>
              </a:r>
            </a:p>
            <a:p>
              <a:pPr algn="ctr" defTabSz="1371600">
                <a:defRPr/>
              </a:pPr>
              <a:r>
                <a:rPr lang="fr-FR" sz="1200" spc="-15" dirty="0">
                  <a:solidFill>
                    <a:srgbClr val="007698"/>
                  </a:solidFill>
                  <a:ea typeface="Times New Roman" panose="02020603050405020304" pitchFamily="18" charset="0"/>
                  <a:cs typeface="Times New Roman" panose="02020603050405020304" pitchFamily="18" charset="0"/>
                </a:rPr>
                <a:t>= D × % de grossesses identifiées dans les hôpitaux publics</a:t>
              </a:r>
            </a:p>
          </p:txBody>
        </p:sp>
      </p:grpSp>
      <p:sp>
        <p:nvSpPr>
          <p:cNvPr id="30" name="TextBox 29">
            <a:extLst>
              <a:ext uri="{FF2B5EF4-FFF2-40B4-BE49-F238E27FC236}">
                <a16:creationId xmlns:a16="http://schemas.microsoft.com/office/drawing/2014/main" id="{27832131-F7B7-5D3B-DD32-72713A279B84}"/>
              </a:ext>
            </a:extLst>
          </p:cNvPr>
          <p:cNvSpPr txBox="1"/>
          <p:nvPr/>
        </p:nvSpPr>
        <p:spPr>
          <a:xfrm>
            <a:off x="448736" y="376707"/>
            <a:ext cx="6057899"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des médicaments utilisés pour le traitement aigu de l’hypertension sévère pendant la grossesse,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61712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Box 128">
            <a:extLst>
              <a:ext uri="{FF2B5EF4-FFF2-40B4-BE49-F238E27FC236}">
                <a16:creationId xmlns:a16="http://schemas.microsoft.com/office/drawing/2014/main" id="{AC83E18C-57AE-41FA-92CF-DF336F2D2E7E}"/>
              </a:ext>
            </a:extLst>
          </p:cNvPr>
          <p:cNvSpPr txBox="1"/>
          <p:nvPr/>
        </p:nvSpPr>
        <p:spPr>
          <a:xfrm>
            <a:off x="6369324" y="12822147"/>
            <a:ext cx="10510159" cy="400110"/>
          </a:xfrm>
          <a:prstGeom prst="rect">
            <a:avLst/>
          </a:prstGeom>
          <a:noFill/>
        </p:spPr>
        <p:txBody>
          <a:bodyPr wrap="square" rtlCol="0">
            <a:spAutoFit/>
          </a:bodyPr>
          <a:lstStyle/>
          <a:p>
            <a:pPr defTabSz="685800">
              <a:defRPr/>
            </a:pPr>
            <a:r>
              <a:rPr lang="fr-FR" sz="1000" dirty="0">
                <a:solidFill>
                  <a:prstClr val="black"/>
                </a:solidFill>
                <a:latin typeface="Gill Sans MT" panose="020B0502020104020203"/>
              </a:rPr>
              <a:t>*Dans tous les cas, il est considéré que le MgSO4 est administré uniquement pour la prévention et le traitement de l’éclampsie, conformément à la recommandation de l’OMS ; et que d’autres anticonvulsivants tels que le diazépam ne sont pas utilisés.  </a:t>
            </a:r>
          </a:p>
        </p:txBody>
      </p:sp>
      <p:grpSp>
        <p:nvGrpSpPr>
          <p:cNvPr id="2" name="Group 1">
            <a:extLst>
              <a:ext uri="{FF2B5EF4-FFF2-40B4-BE49-F238E27FC236}">
                <a16:creationId xmlns:a16="http://schemas.microsoft.com/office/drawing/2014/main" id="{642F0C9E-3038-8FFD-1E7E-676EF2C0F89A}"/>
              </a:ext>
            </a:extLst>
          </p:cNvPr>
          <p:cNvGrpSpPr/>
          <p:nvPr/>
        </p:nvGrpSpPr>
        <p:grpSpPr>
          <a:xfrm>
            <a:off x="6286501" y="559018"/>
            <a:ext cx="10312947" cy="11834172"/>
            <a:chOff x="0" y="372678"/>
            <a:chExt cx="6875298" cy="7889448"/>
          </a:xfrm>
        </p:grpSpPr>
        <p:sp>
          <p:nvSpPr>
            <p:cNvPr id="51" name="Rounded Rectangle 50"/>
            <p:cNvSpPr/>
            <p:nvPr/>
          </p:nvSpPr>
          <p:spPr>
            <a:xfrm>
              <a:off x="1747357" y="861420"/>
              <a:ext cx="3363286" cy="238363"/>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B : Nb total de grossesses </a:t>
              </a:r>
              <a:r>
                <a:rPr lang="fr-FR" sz="1200" dirty="0">
                  <a:solidFill>
                    <a:srgbClr val="007698"/>
                  </a:solidFill>
                  <a:ea typeface="Times New Roman" panose="02020603050405020304" pitchFamily="18" charset="0"/>
                  <a:cs typeface="Times New Roman" panose="02020603050405020304" pitchFamily="18" charset="0"/>
                </a:rPr>
                <a:t> = P</a:t>
              </a:r>
              <a:r>
                <a:rPr lang="fr-FR" sz="1200" dirty="0" err="1">
                  <a:solidFill>
                    <a:srgbClr val="007698"/>
                  </a:solidFill>
                </a:rPr>
                <a:t>opulation</a:t>
              </a:r>
              <a:r>
                <a:rPr lang="fr-FR" sz="1200" dirty="0">
                  <a:solidFill>
                    <a:srgbClr val="007698"/>
                  </a:solidFill>
                </a:rPr>
                <a:t> totale × % de grossesses</a:t>
              </a:r>
            </a:p>
          </p:txBody>
        </p:sp>
        <p:sp>
          <p:nvSpPr>
            <p:cNvPr id="53" name="Rounded Rectangle 52"/>
            <p:cNvSpPr/>
            <p:nvPr/>
          </p:nvSpPr>
          <p:spPr>
            <a:xfrm>
              <a:off x="5" y="2107832"/>
              <a:ext cx="3404646" cy="37457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a:solidFill>
                    <a:prstClr val="black"/>
                  </a:solidFill>
                  <a:ea typeface="Times New Roman" panose="02020603050405020304" pitchFamily="18" charset="0"/>
                  <a:cs typeface="Times New Roman" panose="02020603050405020304" pitchFamily="18" charset="0"/>
                </a:rPr>
                <a:t>D : Nb de cas de pré-éclampsie dans les ES publics </a:t>
              </a:r>
            </a:p>
            <a:p>
              <a:pPr algn="ctr" defTabSz="685800">
                <a:defRPr/>
              </a:pPr>
              <a:r>
                <a:rPr lang="fr-FR" sz="1200">
                  <a:solidFill>
                    <a:srgbClr val="007698"/>
                  </a:solidFill>
                </a:rPr>
                <a:t>= C × incidence de la pré-éclampsie</a:t>
              </a:r>
              <a:r>
                <a:rPr lang="fr-FR" sz="1200">
                  <a:solidFill>
                    <a:prstClr val="black"/>
                  </a:solidFill>
                  <a:ea typeface="Times New Roman" panose="02020603050405020304" pitchFamily="18" charset="0"/>
                  <a:cs typeface="Times New Roman" panose="02020603050405020304" pitchFamily="18" charset="0"/>
                </a:rPr>
                <a:t> </a:t>
              </a:r>
            </a:p>
          </p:txBody>
        </p:sp>
        <p:sp>
          <p:nvSpPr>
            <p:cNvPr id="56" name="Rounded Rectangle 55"/>
            <p:cNvSpPr/>
            <p:nvPr/>
          </p:nvSpPr>
          <p:spPr>
            <a:xfrm>
              <a:off x="0" y="1546388"/>
              <a:ext cx="3404657" cy="37457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C : Nb de grossesses dans les ES publics </a:t>
              </a:r>
            </a:p>
            <a:p>
              <a:pPr algn="ctr" defTabSz="685800">
                <a:defRPr/>
              </a:pPr>
              <a:r>
                <a:rPr lang="fr-FR" sz="1200" dirty="0">
                  <a:solidFill>
                    <a:srgbClr val="007698"/>
                  </a:solidFill>
                </a:rPr>
                <a:t>= B × % de grossesses ayant bénéficié de SP dans des ES publics</a:t>
              </a:r>
            </a:p>
          </p:txBody>
        </p:sp>
        <p:sp>
          <p:nvSpPr>
            <p:cNvPr id="57" name="Rounded Rectangle 56"/>
            <p:cNvSpPr/>
            <p:nvPr/>
          </p:nvSpPr>
          <p:spPr>
            <a:xfrm>
              <a:off x="2499959" y="372678"/>
              <a:ext cx="1858082" cy="238363"/>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Calibri" panose="020F0502020204030204" pitchFamily="34" charset="0"/>
                  <a:cs typeface="Times New Roman" panose="02020603050405020304" pitchFamily="18" charset="0"/>
                </a:rPr>
                <a:t>A : Population totale</a:t>
              </a:r>
            </a:p>
          </p:txBody>
        </p:sp>
        <p:sp>
          <p:nvSpPr>
            <p:cNvPr id="60" name="Rounded Rectangle 59"/>
            <p:cNvSpPr/>
            <p:nvPr/>
          </p:nvSpPr>
          <p:spPr>
            <a:xfrm>
              <a:off x="228425" y="4500532"/>
              <a:ext cx="2179522" cy="762655"/>
            </a:xfrm>
            <a:prstGeom prst="roundRect">
              <a:avLst>
                <a:gd name="adj" fmla="val 13302"/>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H : Quantité de MgSO</a:t>
              </a:r>
              <a:r>
                <a:rPr lang="fr-FR" sz="1200" baseline="-25000" dirty="0">
                  <a:solidFill>
                    <a:prstClr val="black"/>
                  </a:solidFill>
                  <a:ea typeface="Times New Roman" panose="02020603050405020304" pitchFamily="18" charset="0"/>
                  <a:cs typeface="Times New Roman" panose="02020603050405020304" pitchFamily="18" charset="0"/>
                </a:rPr>
                <a:t>4</a:t>
              </a:r>
              <a:r>
                <a:rPr lang="fr-FR" sz="1200" dirty="0">
                  <a:solidFill>
                    <a:prstClr val="black"/>
                  </a:solidFill>
                  <a:ea typeface="Times New Roman" panose="02020603050405020304" pitchFamily="18" charset="0"/>
                  <a:cs typeface="Times New Roman" panose="02020603050405020304" pitchFamily="18" charset="0"/>
                </a:rPr>
                <a:t> nécessaire à la prophylaxie de l’éclampsie</a:t>
              </a:r>
            </a:p>
            <a:p>
              <a:pPr algn="ctr" defTabSz="685800">
                <a:defRPr/>
              </a:pPr>
              <a:r>
                <a:rPr lang="fr-FR" sz="1200" dirty="0">
                  <a:solidFill>
                    <a:srgbClr val="007698"/>
                  </a:solidFill>
                </a:rPr>
                <a:t>H = F × G,</a:t>
              </a:r>
            </a:p>
            <a:p>
              <a:pPr algn="ctr" defTabSz="685800">
                <a:defRPr/>
              </a:pPr>
              <a:r>
                <a:rPr lang="fr-FR" sz="1200" dirty="0">
                  <a:solidFill>
                    <a:srgbClr val="007698"/>
                  </a:solidFill>
                </a:rPr>
                <a:t>où G = 9 ampoules de MgSO</a:t>
              </a:r>
              <a:r>
                <a:rPr lang="fr-FR" sz="1200" baseline="-25000" dirty="0">
                  <a:solidFill>
                    <a:srgbClr val="007698"/>
                  </a:solidFill>
                </a:rPr>
                <a:t>4</a:t>
              </a:r>
              <a:r>
                <a:rPr lang="fr-FR" sz="1200" dirty="0">
                  <a:solidFill>
                    <a:srgbClr val="007698"/>
                  </a:solidFill>
                </a:rPr>
                <a:t> 5 g/10 ml* ; OU 44 ampoules de MgSO</a:t>
              </a:r>
              <a:r>
                <a:rPr lang="fr-FR" sz="1200" baseline="-25000" dirty="0">
                  <a:solidFill>
                    <a:srgbClr val="007698"/>
                  </a:solidFill>
                </a:rPr>
                <a:t>4</a:t>
              </a:r>
              <a:r>
                <a:rPr lang="fr-FR" sz="1200" dirty="0">
                  <a:solidFill>
                    <a:srgbClr val="007698"/>
                  </a:solidFill>
                </a:rPr>
                <a:t> 1 g/2 ml*</a:t>
              </a:r>
            </a:p>
          </p:txBody>
        </p:sp>
        <p:cxnSp>
          <p:nvCxnSpPr>
            <p:cNvPr id="73" name="Straight Arrow Connector 72"/>
            <p:cNvCxnSpPr>
              <a:stCxn id="57" idx="2"/>
              <a:endCxn id="51" idx="0"/>
            </p:cNvCxnSpPr>
            <p:nvPr/>
          </p:nvCxnSpPr>
          <p:spPr>
            <a:xfrm>
              <a:off x="3429001" y="611041"/>
              <a:ext cx="0" cy="25037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cxnSpLocks/>
              <a:stCxn id="56" idx="2"/>
              <a:endCxn id="53" idx="0"/>
            </p:cNvCxnSpPr>
            <p:nvPr/>
          </p:nvCxnSpPr>
          <p:spPr>
            <a:xfrm>
              <a:off x="1702329" y="1920960"/>
              <a:ext cx="0" cy="186873"/>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cxnSpLocks/>
              <a:stCxn id="53" idx="2"/>
              <a:endCxn id="54" idx="0"/>
            </p:cNvCxnSpPr>
            <p:nvPr/>
          </p:nvCxnSpPr>
          <p:spPr>
            <a:xfrm>
              <a:off x="1702329" y="2482403"/>
              <a:ext cx="0" cy="198760"/>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1260064" y="6012438"/>
              <a:ext cx="2103120" cy="510778"/>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a:solidFill>
                    <a:prstClr val="black"/>
                  </a:solidFill>
                  <a:ea typeface="Times New Roman" panose="02020603050405020304" pitchFamily="18" charset="0"/>
                  <a:cs typeface="Times New Roman" panose="02020603050405020304" pitchFamily="18" charset="0"/>
                </a:rPr>
                <a:t>K : Nb de cas d’éclampsie dans les ES publics traités avec MgSO4</a:t>
              </a:r>
            </a:p>
            <a:p>
              <a:pPr algn="ctr" defTabSz="685800">
                <a:defRPr/>
              </a:pPr>
              <a:r>
                <a:rPr lang="fr-FR" sz="1200">
                  <a:solidFill>
                    <a:srgbClr val="007698"/>
                  </a:solidFill>
                </a:rPr>
                <a:t>= (I+J) × % de cas traités</a:t>
              </a:r>
            </a:p>
          </p:txBody>
        </p:sp>
        <p:sp>
          <p:nvSpPr>
            <p:cNvPr id="40" name="Rounded Rectangle 39"/>
            <p:cNvSpPr/>
            <p:nvPr/>
          </p:nvSpPr>
          <p:spPr>
            <a:xfrm>
              <a:off x="1012698" y="7887555"/>
              <a:ext cx="4832605" cy="374571"/>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R. Quantité totale de MgSO</a:t>
              </a:r>
              <a:r>
                <a:rPr lang="fr-FR" sz="1200" baseline="-25000" dirty="0">
                  <a:solidFill>
                    <a:prstClr val="black"/>
                  </a:solidFill>
                  <a:ea typeface="Times New Roman" panose="02020603050405020304" pitchFamily="18" charset="0"/>
                  <a:cs typeface="Times New Roman" panose="02020603050405020304" pitchFamily="18" charset="0"/>
                </a:rPr>
                <a:t>4</a:t>
              </a:r>
              <a:r>
                <a:rPr lang="fr-FR" sz="1200" dirty="0">
                  <a:solidFill>
                    <a:prstClr val="black"/>
                  </a:solidFill>
                  <a:ea typeface="Times New Roman" panose="02020603050405020304" pitchFamily="18" charset="0"/>
                  <a:cs typeface="Times New Roman" panose="02020603050405020304" pitchFamily="18" charset="0"/>
                </a:rPr>
                <a:t> nécessaire pour la prophylaxie et le traitement de l’éclampsie</a:t>
              </a:r>
            </a:p>
            <a:p>
              <a:pPr algn="ctr" defTabSz="685800">
                <a:defRPr/>
              </a:pPr>
              <a:r>
                <a:rPr lang="fr-FR" sz="1200" dirty="0">
                  <a:solidFill>
                    <a:srgbClr val="007698"/>
                  </a:solidFill>
                </a:rPr>
                <a:t>= H + Q</a:t>
              </a:r>
            </a:p>
          </p:txBody>
        </p:sp>
        <p:sp>
          <p:nvSpPr>
            <p:cNvPr id="41" name="Rounded Rectangle 40"/>
            <p:cNvSpPr/>
            <p:nvPr/>
          </p:nvSpPr>
          <p:spPr>
            <a:xfrm>
              <a:off x="4918939" y="4176179"/>
              <a:ext cx="1753718" cy="510778"/>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a:solidFill>
                    <a:prstClr val="black"/>
                  </a:solidFill>
                  <a:ea typeface="Times New Roman" panose="02020603050405020304" pitchFamily="18" charset="0"/>
                  <a:cs typeface="Times New Roman" panose="02020603050405020304" pitchFamily="18" charset="0"/>
                </a:rPr>
                <a:t>M : Nb de grossesses à domicile avec éclampsie</a:t>
              </a:r>
            </a:p>
            <a:p>
              <a:pPr algn="ctr" defTabSz="685800">
                <a:defRPr/>
              </a:pPr>
              <a:r>
                <a:rPr lang="fr-FR" sz="1200">
                  <a:solidFill>
                    <a:srgbClr val="007698"/>
                  </a:solidFill>
                </a:rPr>
                <a:t>= L × Incidence de l’éclampsie</a:t>
              </a:r>
              <a:r>
                <a:rPr lang="fr-FR" sz="1200">
                  <a:solidFill>
                    <a:prstClr val="black"/>
                  </a:solidFill>
                  <a:ea typeface="Times New Roman" panose="02020603050405020304" pitchFamily="18" charset="0"/>
                  <a:cs typeface="Times New Roman" panose="02020603050405020304" pitchFamily="18" charset="0"/>
                </a:rPr>
                <a:t> </a:t>
              </a:r>
            </a:p>
          </p:txBody>
        </p:sp>
        <p:sp>
          <p:nvSpPr>
            <p:cNvPr id="42" name="Rounded Rectangle 41"/>
            <p:cNvSpPr/>
            <p:nvPr/>
          </p:nvSpPr>
          <p:spPr>
            <a:xfrm>
              <a:off x="4918939" y="4958101"/>
              <a:ext cx="1753718" cy="783193"/>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N : Nb de grossesses à domicile avec éclampsie orientées vers des ES publics</a:t>
              </a:r>
            </a:p>
            <a:p>
              <a:pPr algn="ctr" defTabSz="685800">
                <a:defRPr/>
              </a:pPr>
              <a:r>
                <a:rPr lang="fr-FR" sz="1200" dirty="0">
                  <a:solidFill>
                    <a:srgbClr val="007698"/>
                  </a:solidFill>
                </a:rPr>
                <a:t>= M × % de grossesses orientées vers des ES publics</a:t>
              </a:r>
              <a:r>
                <a:rPr lang="fr-FR" sz="1200" dirty="0">
                  <a:solidFill>
                    <a:prstClr val="black"/>
                  </a:solidFill>
                  <a:ea typeface="Times New Roman" panose="02020603050405020304" pitchFamily="18" charset="0"/>
                  <a:cs typeface="Times New Roman" panose="02020603050405020304" pitchFamily="18" charset="0"/>
                </a:rPr>
                <a:t>  </a:t>
              </a:r>
            </a:p>
          </p:txBody>
        </p:sp>
        <p:sp>
          <p:nvSpPr>
            <p:cNvPr id="43" name="Rounded Rectangle 42"/>
            <p:cNvSpPr/>
            <p:nvPr/>
          </p:nvSpPr>
          <p:spPr>
            <a:xfrm>
              <a:off x="2582326" y="4835187"/>
              <a:ext cx="1733978" cy="735271"/>
            </a:xfrm>
            <a:prstGeom prst="roundRect">
              <a:avLst>
                <a:gd name="adj" fmla="val 7853"/>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I : Nb de cas de pré-éclampsie sévère dans les ES publics qui développent une éclampsie après la prophylaxie</a:t>
              </a:r>
            </a:p>
            <a:p>
              <a:pPr algn="ctr" defTabSz="685800">
                <a:defRPr/>
              </a:pPr>
              <a:r>
                <a:rPr lang="fr-FR" sz="1200" dirty="0">
                  <a:solidFill>
                    <a:srgbClr val="007698"/>
                  </a:solidFill>
                </a:rPr>
                <a:t>= F × Incidence de l’éclampsie après la prophylaxie</a:t>
              </a:r>
            </a:p>
          </p:txBody>
        </p:sp>
        <p:sp>
          <p:nvSpPr>
            <p:cNvPr id="44" name="Rounded Rectangle 59">
              <a:extLst>
                <a:ext uri="{FF2B5EF4-FFF2-40B4-BE49-F238E27FC236}">
                  <a16:creationId xmlns:a16="http://schemas.microsoft.com/office/drawing/2014/main" id="{5332C402-8912-458D-9EF6-7DB752315939}"/>
                </a:ext>
              </a:extLst>
            </p:cNvPr>
            <p:cNvSpPr/>
            <p:nvPr/>
          </p:nvSpPr>
          <p:spPr>
            <a:xfrm>
              <a:off x="3528609" y="3081706"/>
              <a:ext cx="2069682" cy="871180"/>
            </a:xfrm>
            <a:prstGeom prst="roundRect">
              <a:avLst>
                <a:gd name="adj" fmla="val 8247"/>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J : Nb de cas de </a:t>
              </a:r>
              <a:r>
                <a:rPr lang="fr-FR" sz="1200" dirty="0" err="1">
                  <a:solidFill>
                    <a:prstClr val="black"/>
                  </a:solidFill>
                  <a:ea typeface="Times New Roman" panose="02020603050405020304" pitchFamily="18" charset="0"/>
                  <a:cs typeface="Times New Roman" panose="02020603050405020304" pitchFamily="18" charset="0"/>
                </a:rPr>
                <a:t>pré-éclampsie</a:t>
              </a:r>
              <a:r>
                <a:rPr lang="fr-FR" sz="1200" dirty="0">
                  <a:solidFill>
                    <a:prstClr val="black"/>
                  </a:solidFill>
                  <a:ea typeface="Times New Roman" panose="02020603050405020304" pitchFamily="18" charset="0"/>
                  <a:cs typeface="Times New Roman" panose="02020603050405020304" pitchFamily="18" charset="0"/>
                </a:rPr>
                <a:t> </a:t>
              </a:r>
              <a:br>
                <a:rPr lang="fr-FR" sz="1200" dirty="0">
                  <a:solidFill>
                    <a:prstClr val="black"/>
                  </a:solidFill>
                  <a:ea typeface="Times New Roman" panose="02020603050405020304" pitchFamily="18" charset="0"/>
                  <a:cs typeface="Times New Roman" panose="02020603050405020304" pitchFamily="18" charset="0"/>
                </a:rPr>
              </a:br>
              <a:r>
                <a:rPr lang="fr-FR" sz="1200" dirty="0">
                  <a:solidFill>
                    <a:prstClr val="black"/>
                  </a:solidFill>
                  <a:ea typeface="Times New Roman" panose="02020603050405020304" pitchFamily="18" charset="0"/>
                  <a:cs typeface="Times New Roman" panose="02020603050405020304" pitchFamily="18" charset="0"/>
                </a:rPr>
                <a:t>sévère dans les ES publics n’ayant pas reçu de MgSO4 en prophylaxie et développant une éclampsie </a:t>
              </a:r>
            </a:p>
            <a:p>
              <a:pPr algn="ctr" defTabSz="685800">
                <a:defRPr/>
              </a:pPr>
              <a:r>
                <a:rPr lang="fr-FR" sz="1200" dirty="0">
                  <a:solidFill>
                    <a:srgbClr val="007698"/>
                  </a:solidFill>
                </a:rPr>
                <a:t>= (E-F) × Incidence de l’éclampsie</a:t>
              </a:r>
              <a:br>
                <a:rPr lang="fr-FR" sz="1200" dirty="0">
                  <a:solidFill>
                    <a:srgbClr val="007698"/>
                  </a:solidFill>
                </a:rPr>
              </a:br>
              <a:r>
                <a:rPr lang="fr-FR" sz="1200" dirty="0">
                  <a:solidFill>
                    <a:srgbClr val="007698"/>
                  </a:solidFill>
                </a:rPr>
                <a:t>sans prophylaxie</a:t>
              </a:r>
            </a:p>
          </p:txBody>
        </p:sp>
        <p:sp>
          <p:nvSpPr>
            <p:cNvPr id="45" name="Rounded Rectangle 63">
              <a:extLst>
                <a:ext uri="{FF2B5EF4-FFF2-40B4-BE49-F238E27FC236}">
                  <a16:creationId xmlns:a16="http://schemas.microsoft.com/office/drawing/2014/main" id="{065CAE65-62B4-4C6D-B270-60632053324A}"/>
                </a:ext>
              </a:extLst>
            </p:cNvPr>
            <p:cNvSpPr/>
            <p:nvPr/>
          </p:nvSpPr>
          <p:spPr>
            <a:xfrm>
              <a:off x="4918939" y="6012439"/>
              <a:ext cx="1753718" cy="510778"/>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a:solidFill>
                    <a:prstClr val="black"/>
                  </a:solidFill>
                  <a:ea typeface="Times New Roman" panose="02020603050405020304" pitchFamily="18" charset="0"/>
                  <a:cs typeface="Times New Roman" panose="02020603050405020304" pitchFamily="18" charset="0"/>
                </a:rPr>
                <a:t>O : Nb de cas d’éclampsie traités dans des ES publics</a:t>
              </a:r>
            </a:p>
            <a:p>
              <a:pPr algn="ctr" defTabSz="685800">
                <a:defRPr/>
              </a:pPr>
              <a:r>
                <a:rPr lang="fr-FR" sz="1200">
                  <a:solidFill>
                    <a:srgbClr val="007698"/>
                  </a:solidFill>
                </a:rPr>
                <a:t>= N × % de cas traités</a:t>
              </a:r>
              <a:r>
                <a:rPr lang="fr-FR" sz="1200">
                  <a:solidFill>
                    <a:prstClr val="black"/>
                  </a:solidFill>
                  <a:ea typeface="Times New Roman" panose="02020603050405020304" pitchFamily="18" charset="0"/>
                  <a:cs typeface="Times New Roman" panose="02020603050405020304" pitchFamily="18" charset="0"/>
                </a:rPr>
                <a:t> </a:t>
              </a:r>
            </a:p>
          </p:txBody>
        </p:sp>
        <p:sp>
          <p:nvSpPr>
            <p:cNvPr id="46" name="Rounded Rectangle 58">
              <a:extLst>
                <a:ext uri="{FF2B5EF4-FFF2-40B4-BE49-F238E27FC236}">
                  <a16:creationId xmlns:a16="http://schemas.microsoft.com/office/drawing/2014/main" id="{3C9E9238-1625-4C53-B508-61CF4D7D2711}"/>
                </a:ext>
              </a:extLst>
            </p:cNvPr>
            <p:cNvSpPr/>
            <p:nvPr/>
          </p:nvSpPr>
          <p:spPr>
            <a:xfrm>
              <a:off x="1530064" y="6928891"/>
              <a:ext cx="3797872" cy="646985"/>
            </a:xfrm>
            <a:prstGeom prst="roundRect">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Q : Quantité de MgSO</a:t>
              </a:r>
              <a:r>
                <a:rPr lang="fr-FR" sz="1200" baseline="-25000" dirty="0">
                  <a:solidFill>
                    <a:prstClr val="black"/>
                  </a:solidFill>
                  <a:ea typeface="Times New Roman" panose="02020603050405020304" pitchFamily="18" charset="0"/>
                  <a:cs typeface="Times New Roman" panose="02020603050405020304" pitchFamily="18" charset="0"/>
                </a:rPr>
                <a:t>4</a:t>
              </a:r>
              <a:r>
                <a:rPr lang="fr-FR" sz="1200" dirty="0">
                  <a:solidFill>
                    <a:prstClr val="black"/>
                  </a:solidFill>
                  <a:ea typeface="Times New Roman" panose="02020603050405020304" pitchFamily="18" charset="0"/>
                  <a:cs typeface="Times New Roman" panose="02020603050405020304" pitchFamily="18" charset="0"/>
                </a:rPr>
                <a:t> nécessaire au traitement de l’éclampsie</a:t>
              </a:r>
            </a:p>
            <a:p>
              <a:pPr algn="ctr" defTabSz="685800">
                <a:defRPr/>
              </a:pPr>
              <a:r>
                <a:rPr lang="fr-FR" sz="1200" dirty="0">
                  <a:solidFill>
                    <a:srgbClr val="007698"/>
                  </a:solidFill>
                </a:rPr>
                <a:t>= (K+O) × P, </a:t>
              </a:r>
            </a:p>
            <a:p>
              <a:pPr algn="ctr" defTabSz="685800">
                <a:defRPr/>
              </a:pPr>
              <a:r>
                <a:rPr lang="fr-FR" sz="1200" dirty="0">
                  <a:solidFill>
                    <a:srgbClr val="007698"/>
                  </a:solidFill>
                </a:rPr>
                <a:t>où P : quantité par cas = 9 ampoules de MgSO4 5 g/10 ml* ; OU </a:t>
              </a:r>
            </a:p>
            <a:p>
              <a:pPr algn="ctr" defTabSz="685800">
                <a:defRPr/>
              </a:pPr>
              <a:r>
                <a:rPr lang="fr-FR" sz="1200" dirty="0">
                  <a:solidFill>
                    <a:srgbClr val="007698"/>
                  </a:solidFill>
                </a:rPr>
                <a:t>44 ampoules de MgSO4 1 g/2 ml*</a:t>
              </a:r>
            </a:p>
          </p:txBody>
        </p:sp>
        <p:sp>
          <p:nvSpPr>
            <p:cNvPr id="47" name="Rounded Rectangle 61">
              <a:extLst>
                <a:ext uri="{FF2B5EF4-FFF2-40B4-BE49-F238E27FC236}">
                  <a16:creationId xmlns:a16="http://schemas.microsoft.com/office/drawing/2014/main" id="{B177FD0C-A1D1-4C73-9CC5-994D4609671A}"/>
                </a:ext>
              </a:extLst>
            </p:cNvPr>
            <p:cNvSpPr/>
            <p:nvPr/>
          </p:nvSpPr>
          <p:spPr>
            <a:xfrm>
              <a:off x="4716298" y="1546387"/>
              <a:ext cx="2159000" cy="37457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L : Nombre de grossesses à domicile</a:t>
              </a:r>
            </a:p>
            <a:p>
              <a:pPr algn="ctr" defTabSz="685800">
                <a:defRPr/>
              </a:pPr>
              <a:r>
                <a:rPr lang="fr-FR" sz="1200" dirty="0">
                  <a:solidFill>
                    <a:srgbClr val="007698"/>
                  </a:solidFill>
                </a:rPr>
                <a:t>= B × % de grossesses à domicile</a:t>
              </a:r>
            </a:p>
          </p:txBody>
        </p:sp>
        <p:cxnSp>
          <p:nvCxnSpPr>
            <p:cNvPr id="74" name="Connector: Elbow 149">
              <a:extLst>
                <a:ext uri="{FF2B5EF4-FFF2-40B4-BE49-F238E27FC236}">
                  <a16:creationId xmlns:a16="http://schemas.microsoft.com/office/drawing/2014/main" id="{BD0A680B-1B8F-42E9-83B6-78A8895776F5}"/>
                </a:ext>
              </a:extLst>
            </p:cNvPr>
            <p:cNvCxnSpPr>
              <a:cxnSpLocks/>
              <a:stCxn id="51" idx="2"/>
              <a:endCxn id="47" idx="0"/>
            </p:cNvCxnSpPr>
            <p:nvPr/>
          </p:nvCxnSpPr>
          <p:spPr>
            <a:xfrm rot="16200000" flipH="1">
              <a:off x="4389097" y="139687"/>
              <a:ext cx="446604" cy="2366797"/>
            </a:xfrm>
            <a:prstGeom prst="bentConnector3">
              <a:avLst>
                <a:gd name="adj1" fmla="val 50000"/>
              </a:avLst>
            </a:prstGeom>
            <a:ln>
              <a:solidFill>
                <a:schemeClr val="bg1">
                  <a:lumMod val="50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81" name="Connector: Elbow 149">
              <a:extLst>
                <a:ext uri="{FF2B5EF4-FFF2-40B4-BE49-F238E27FC236}">
                  <a16:creationId xmlns:a16="http://schemas.microsoft.com/office/drawing/2014/main" id="{BD0A680B-1B8F-42E9-83B6-78A8895776F5}"/>
                </a:ext>
              </a:extLst>
            </p:cNvPr>
            <p:cNvCxnSpPr>
              <a:cxnSpLocks/>
              <a:stCxn id="39" idx="2"/>
              <a:endCxn id="46" idx="0"/>
            </p:cNvCxnSpPr>
            <p:nvPr/>
          </p:nvCxnSpPr>
          <p:spPr>
            <a:xfrm rot="16200000" flipH="1">
              <a:off x="2667475" y="6167365"/>
              <a:ext cx="405675" cy="1117376"/>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3" name="Connector: Elbow 149">
              <a:extLst>
                <a:ext uri="{FF2B5EF4-FFF2-40B4-BE49-F238E27FC236}">
                  <a16:creationId xmlns:a16="http://schemas.microsoft.com/office/drawing/2014/main" id="{BD0A680B-1B8F-42E9-83B6-78A8895776F5}"/>
                </a:ext>
              </a:extLst>
            </p:cNvPr>
            <p:cNvCxnSpPr>
              <a:cxnSpLocks/>
              <a:stCxn id="45" idx="2"/>
              <a:endCxn id="46" idx="0"/>
            </p:cNvCxnSpPr>
            <p:nvPr/>
          </p:nvCxnSpPr>
          <p:spPr>
            <a:xfrm rot="5400000">
              <a:off x="4409563" y="5542655"/>
              <a:ext cx="405674" cy="2366799"/>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46" idx="2"/>
              <a:endCxn id="40" idx="0"/>
            </p:cNvCxnSpPr>
            <p:nvPr/>
          </p:nvCxnSpPr>
          <p:spPr>
            <a:xfrm>
              <a:off x="3429000" y="7575877"/>
              <a:ext cx="1" cy="31167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cxnSpLocks/>
              <a:stCxn id="47" idx="2"/>
              <a:endCxn id="41" idx="0"/>
            </p:cNvCxnSpPr>
            <p:nvPr/>
          </p:nvCxnSpPr>
          <p:spPr>
            <a:xfrm>
              <a:off x="5795798" y="1920959"/>
              <a:ext cx="1" cy="2255221"/>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cxnSpLocks/>
              <a:stCxn id="41" idx="2"/>
              <a:endCxn id="42" idx="0"/>
            </p:cNvCxnSpPr>
            <p:nvPr/>
          </p:nvCxnSpPr>
          <p:spPr>
            <a:xfrm>
              <a:off x="5795799" y="4686957"/>
              <a:ext cx="0" cy="271144"/>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cxnSpLocks/>
              <a:stCxn id="42" idx="2"/>
              <a:endCxn id="45" idx="0"/>
            </p:cNvCxnSpPr>
            <p:nvPr/>
          </p:nvCxnSpPr>
          <p:spPr>
            <a:xfrm>
              <a:off x="5795799" y="5741295"/>
              <a:ext cx="0" cy="271145"/>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8" name="Rectangle 107"/>
            <p:cNvSpPr/>
            <p:nvPr/>
          </p:nvSpPr>
          <p:spPr>
            <a:xfrm>
              <a:off x="1022095" y="4946185"/>
              <a:ext cx="152026" cy="1520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68580" rIns="68580" bIns="68580" rtlCol="0" anchor="ctr"/>
            <a:lstStyle/>
            <a:p>
              <a:pPr algn="ctr" defTabSz="685800">
                <a:defRPr/>
              </a:pPr>
              <a:endParaRPr lang="en-US" sz="1200">
                <a:solidFill>
                  <a:prstClr val="white"/>
                </a:solidFill>
              </a:endParaRPr>
            </a:p>
          </p:txBody>
        </p:sp>
        <p:cxnSp>
          <p:nvCxnSpPr>
            <p:cNvPr id="52" name="Connector: Elbow 149">
              <a:extLst>
                <a:ext uri="{FF2B5EF4-FFF2-40B4-BE49-F238E27FC236}">
                  <a16:creationId xmlns:a16="http://schemas.microsoft.com/office/drawing/2014/main" id="{BD0A680B-1B8F-42E9-83B6-78A8895776F5}"/>
                </a:ext>
              </a:extLst>
            </p:cNvPr>
            <p:cNvCxnSpPr>
              <a:cxnSpLocks/>
              <a:stCxn id="55" idx="2"/>
              <a:endCxn id="60" idx="0"/>
            </p:cNvCxnSpPr>
            <p:nvPr/>
          </p:nvCxnSpPr>
          <p:spPr>
            <a:xfrm rot="5400000">
              <a:off x="1235117" y="4033320"/>
              <a:ext cx="550283" cy="384142"/>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149">
              <a:extLst>
                <a:ext uri="{FF2B5EF4-FFF2-40B4-BE49-F238E27FC236}">
                  <a16:creationId xmlns:a16="http://schemas.microsoft.com/office/drawing/2014/main" id="{78685C63-BA40-43D2-89DB-0ADE74750D7E}"/>
                </a:ext>
              </a:extLst>
            </p:cNvPr>
            <p:cNvCxnSpPr>
              <a:cxnSpLocks/>
              <a:stCxn id="54" idx="3"/>
              <a:endCxn id="44" idx="0"/>
            </p:cNvCxnSpPr>
            <p:nvPr/>
          </p:nvCxnSpPr>
          <p:spPr>
            <a:xfrm>
              <a:off x="3404657" y="2868449"/>
              <a:ext cx="1158793" cy="213257"/>
            </a:xfrm>
            <a:prstGeom prst="bentConnector2">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0" name="Connector: Elbow 149">
              <a:extLst>
                <a:ext uri="{FF2B5EF4-FFF2-40B4-BE49-F238E27FC236}">
                  <a16:creationId xmlns:a16="http://schemas.microsoft.com/office/drawing/2014/main" id="{78685C63-BA40-43D2-89DB-0ADE74750D7E}"/>
                </a:ext>
              </a:extLst>
            </p:cNvPr>
            <p:cNvCxnSpPr>
              <a:cxnSpLocks/>
              <a:stCxn id="60" idx="1"/>
              <a:endCxn id="40" idx="1"/>
            </p:cNvCxnSpPr>
            <p:nvPr/>
          </p:nvCxnSpPr>
          <p:spPr>
            <a:xfrm rot="10800000" flipH="1" flipV="1">
              <a:off x="228425" y="4881860"/>
              <a:ext cx="784273" cy="3192981"/>
            </a:xfrm>
            <a:prstGeom prst="bentConnector3">
              <a:avLst>
                <a:gd name="adj1" fmla="val -19432"/>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149">
              <a:extLst>
                <a:ext uri="{FF2B5EF4-FFF2-40B4-BE49-F238E27FC236}">
                  <a16:creationId xmlns:a16="http://schemas.microsoft.com/office/drawing/2014/main" id="{BD0A680B-1B8F-42E9-83B6-78A8895776F5}"/>
                </a:ext>
              </a:extLst>
            </p:cNvPr>
            <p:cNvCxnSpPr>
              <a:cxnSpLocks/>
              <a:stCxn id="55" idx="2"/>
              <a:endCxn id="43" idx="0"/>
            </p:cNvCxnSpPr>
            <p:nvPr/>
          </p:nvCxnSpPr>
          <p:spPr>
            <a:xfrm rot="16200000" flipH="1">
              <a:off x="2133353" y="3519225"/>
              <a:ext cx="884938" cy="1746987"/>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9" name="Connector: Elbow 149">
              <a:extLst>
                <a:ext uri="{FF2B5EF4-FFF2-40B4-BE49-F238E27FC236}">
                  <a16:creationId xmlns:a16="http://schemas.microsoft.com/office/drawing/2014/main" id="{BD0A680B-1B8F-42E9-83B6-78A8895776F5}"/>
                </a:ext>
              </a:extLst>
            </p:cNvPr>
            <p:cNvCxnSpPr>
              <a:cxnSpLocks/>
              <a:stCxn id="43" idx="2"/>
              <a:endCxn id="39" idx="0"/>
            </p:cNvCxnSpPr>
            <p:nvPr/>
          </p:nvCxnSpPr>
          <p:spPr>
            <a:xfrm rot="5400000">
              <a:off x="2659481" y="5222603"/>
              <a:ext cx="441979" cy="1137691"/>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72" name="Connector: Elbow 149">
              <a:extLst>
                <a:ext uri="{FF2B5EF4-FFF2-40B4-BE49-F238E27FC236}">
                  <a16:creationId xmlns:a16="http://schemas.microsoft.com/office/drawing/2014/main" id="{BD0A680B-1B8F-42E9-83B6-78A8895776F5}"/>
                </a:ext>
              </a:extLst>
            </p:cNvPr>
            <p:cNvCxnSpPr>
              <a:cxnSpLocks/>
              <a:stCxn id="51" idx="2"/>
              <a:endCxn id="56" idx="0"/>
            </p:cNvCxnSpPr>
            <p:nvPr/>
          </p:nvCxnSpPr>
          <p:spPr>
            <a:xfrm rot="5400000">
              <a:off x="2342363" y="459750"/>
              <a:ext cx="446605" cy="1726672"/>
            </a:xfrm>
            <a:prstGeom prst="bentConnector3">
              <a:avLst>
                <a:gd name="adj1" fmla="val 50000"/>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149">
              <a:extLst>
                <a:ext uri="{FF2B5EF4-FFF2-40B4-BE49-F238E27FC236}">
                  <a16:creationId xmlns:a16="http://schemas.microsoft.com/office/drawing/2014/main" id="{BD0A680B-1B8F-42E9-83B6-78A8895776F5}"/>
                </a:ext>
              </a:extLst>
            </p:cNvPr>
            <p:cNvCxnSpPr>
              <a:cxnSpLocks/>
              <a:stCxn id="44" idx="2"/>
              <a:endCxn id="39" idx="3"/>
            </p:cNvCxnSpPr>
            <p:nvPr/>
          </p:nvCxnSpPr>
          <p:spPr>
            <a:xfrm rot="5400000">
              <a:off x="2805847" y="4510223"/>
              <a:ext cx="2314941" cy="1200267"/>
            </a:xfrm>
            <a:prstGeom prst="bentConnector2">
              <a:avLst/>
            </a:prstGeom>
            <a:ln w="19050">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223019" y="3303264"/>
              <a:ext cx="2958618" cy="646985"/>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dirty="0">
                  <a:solidFill>
                    <a:prstClr val="black"/>
                  </a:solidFill>
                  <a:ea typeface="Times New Roman" panose="02020603050405020304" pitchFamily="18" charset="0"/>
                  <a:cs typeface="Times New Roman" panose="02020603050405020304" pitchFamily="18" charset="0"/>
                </a:rPr>
                <a:t>F : Nb de cas de pré-éclampsie sévère ayant reçu du MgSO</a:t>
              </a:r>
              <a:r>
                <a:rPr lang="fr-FR" sz="1200" baseline="-25000" dirty="0">
                  <a:solidFill>
                    <a:prstClr val="black"/>
                  </a:solidFill>
                  <a:ea typeface="Times New Roman" panose="02020603050405020304" pitchFamily="18" charset="0"/>
                  <a:cs typeface="Times New Roman" panose="02020603050405020304" pitchFamily="18" charset="0"/>
                </a:rPr>
                <a:t>4</a:t>
              </a:r>
              <a:r>
                <a:rPr lang="fr-FR" sz="1200" dirty="0">
                  <a:solidFill>
                    <a:prstClr val="black"/>
                  </a:solidFill>
                  <a:ea typeface="Times New Roman" panose="02020603050405020304" pitchFamily="18" charset="0"/>
                  <a:cs typeface="Times New Roman" panose="02020603050405020304" pitchFamily="18" charset="0"/>
                </a:rPr>
                <a:t> en prophylaxie de l’éclampsie </a:t>
              </a:r>
            </a:p>
            <a:p>
              <a:pPr algn="ctr" defTabSz="685800">
                <a:defRPr/>
              </a:pPr>
              <a:r>
                <a:rPr lang="fr-FR" sz="1200" dirty="0">
                  <a:solidFill>
                    <a:srgbClr val="007698"/>
                  </a:solidFill>
                </a:rPr>
                <a:t>= E × % de femmes ayant reçu du MgSO</a:t>
              </a:r>
              <a:r>
                <a:rPr lang="fr-FR" sz="1200" baseline="-25000" dirty="0">
                  <a:solidFill>
                    <a:srgbClr val="007698"/>
                  </a:solidFill>
                </a:rPr>
                <a:t>4</a:t>
              </a:r>
              <a:r>
                <a:rPr lang="fr-FR" sz="1200" dirty="0">
                  <a:solidFill>
                    <a:srgbClr val="007698"/>
                  </a:solidFill>
                </a:rPr>
                <a:t> en prophylaxie de l’éclampsie</a:t>
              </a:r>
              <a:r>
                <a:rPr lang="fr-FR" sz="1200" dirty="0">
                  <a:solidFill>
                    <a:prstClr val="black"/>
                  </a:solidFill>
                  <a:ea typeface="Times New Roman" panose="02020603050405020304" pitchFamily="18" charset="0"/>
                  <a:cs typeface="Times New Roman" panose="02020603050405020304" pitchFamily="18" charset="0"/>
                </a:rPr>
                <a:t> </a:t>
              </a:r>
            </a:p>
          </p:txBody>
        </p:sp>
        <p:cxnSp>
          <p:nvCxnSpPr>
            <p:cNvPr id="61" name="Straight Arrow Connector 87"/>
            <p:cNvCxnSpPr>
              <a:cxnSpLocks/>
              <a:stCxn id="54" idx="2"/>
              <a:endCxn id="55" idx="0"/>
            </p:cNvCxnSpPr>
            <p:nvPr/>
          </p:nvCxnSpPr>
          <p:spPr>
            <a:xfrm>
              <a:off x="1702329" y="3055735"/>
              <a:ext cx="0" cy="247529"/>
            </a:xfrm>
            <a:prstGeom prst="straightConnector1">
              <a:avLst/>
            </a:prstGeom>
            <a:ln w="190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0" y="2681163"/>
              <a:ext cx="3404657" cy="37457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685800">
                <a:defRPr/>
              </a:pPr>
              <a:r>
                <a:rPr lang="fr-FR" sz="1200">
                  <a:solidFill>
                    <a:prstClr val="black"/>
                  </a:solidFill>
                  <a:ea typeface="Times New Roman" panose="02020603050405020304" pitchFamily="18" charset="0"/>
                  <a:cs typeface="Times New Roman" panose="02020603050405020304" pitchFamily="18" charset="0"/>
                </a:rPr>
                <a:t>E : Nb de grossesses dans les ES publics avec pré-éclampsie sévère</a:t>
              </a:r>
            </a:p>
            <a:p>
              <a:pPr algn="ctr" defTabSz="685800">
                <a:defRPr/>
              </a:pPr>
              <a:r>
                <a:rPr lang="fr-FR" sz="1200">
                  <a:solidFill>
                    <a:srgbClr val="007698"/>
                  </a:solidFill>
                </a:rPr>
                <a:t>= D × incidence de la pré-éclampsie sévère</a:t>
              </a:r>
              <a:r>
                <a:rPr lang="fr-FR" sz="1200">
                  <a:solidFill>
                    <a:prstClr val="black"/>
                  </a:solidFill>
                  <a:ea typeface="Times New Roman" panose="02020603050405020304" pitchFamily="18" charset="0"/>
                  <a:cs typeface="Times New Roman" panose="02020603050405020304" pitchFamily="18" charset="0"/>
                </a:rPr>
                <a:t> </a:t>
              </a:r>
            </a:p>
          </p:txBody>
        </p:sp>
      </p:grpSp>
      <p:sp>
        <p:nvSpPr>
          <p:cNvPr id="49" name="TextBox 48">
            <a:extLst>
              <a:ext uri="{FF2B5EF4-FFF2-40B4-BE49-F238E27FC236}">
                <a16:creationId xmlns:a16="http://schemas.microsoft.com/office/drawing/2014/main" id="{C64C01AB-B132-F4A6-8F5B-A585079311D1}"/>
              </a:ext>
            </a:extLst>
          </p:cNvPr>
          <p:cNvSpPr txBox="1"/>
          <p:nvPr/>
        </p:nvSpPr>
        <p:spPr>
          <a:xfrm>
            <a:off x="521786" y="474052"/>
            <a:ext cx="5847538" cy="461665"/>
          </a:xfrm>
          <a:prstGeom prst="rect">
            <a:avLst/>
          </a:prstGeom>
          <a:noFill/>
        </p:spPr>
        <p:txBody>
          <a:bodyPr wrap="square">
            <a:spAutoFit/>
          </a:bodyPr>
          <a:lstStyle/>
          <a:p>
            <a:pPr>
              <a:spcBef>
                <a:spcPts val="900"/>
              </a:spcBef>
              <a:spcAft>
                <a:spcPts val="1500"/>
              </a:spcAft>
            </a:pPr>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pour le MgSO4 utilisé pour la prophylaxie et le traitement de l’éclampsie, basé sur la méthode de morbidité</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3729569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741517" y="1844210"/>
            <a:ext cx="9172149" cy="4656244"/>
            <a:chOff x="-921887" y="230512"/>
            <a:chExt cx="6497399" cy="1694051"/>
          </a:xfrm>
        </p:grpSpPr>
        <p:sp>
          <p:nvSpPr>
            <p:cNvPr id="15" name="Rounded Rectangle 14"/>
            <p:cNvSpPr/>
            <p:nvPr/>
          </p:nvSpPr>
          <p:spPr>
            <a:xfrm>
              <a:off x="618057" y="230512"/>
              <a:ext cx="3417512" cy="545868"/>
            </a:xfrm>
            <a:prstGeom prst="roundRect">
              <a:avLst>
                <a:gd name="adj" fmla="val 8436"/>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A : Nb d’ES publics par type où le MgSO4 est censé être utilisé pour la prévention et le traitement de l’éclampsie</a:t>
              </a:r>
            </a:p>
            <a:p>
              <a:pPr algn="ctr" defTabSz="771525"/>
              <a:r>
                <a:rPr lang="fr-FR" sz="1200" dirty="0">
                  <a:solidFill>
                    <a:srgbClr val="4472C4"/>
                  </a:solidFill>
                  <a:cs typeface="Times New Roman" panose="02020603050405020304" pitchFamily="18" charset="0"/>
                </a:rPr>
                <a:t>A1 : Hôpitaux de référence ;</a:t>
              </a:r>
            </a:p>
            <a:p>
              <a:pPr algn="ctr" defTabSz="771525"/>
              <a:r>
                <a:rPr lang="fr-FR" sz="1200" dirty="0">
                  <a:solidFill>
                    <a:srgbClr val="4472C4"/>
                  </a:solidFill>
                  <a:cs typeface="Times New Roman" panose="02020603050405020304" pitchFamily="18" charset="0"/>
                </a:rPr>
                <a:t> A2 : Hôpitaux régionaux ; </a:t>
              </a:r>
            </a:p>
            <a:p>
              <a:pPr algn="ctr" defTabSz="771525"/>
              <a:r>
                <a:rPr lang="fr-FR" sz="1200" dirty="0">
                  <a:solidFill>
                    <a:srgbClr val="4472C4"/>
                  </a:solidFill>
                  <a:cs typeface="Times New Roman" panose="02020603050405020304" pitchFamily="18" charset="0"/>
                </a:rPr>
                <a:t>A3 : Hôpitaux de district ;</a:t>
              </a:r>
            </a:p>
            <a:p>
              <a:pPr algn="ctr" defTabSz="771525"/>
              <a:r>
                <a:rPr lang="fr-FR" sz="1200" dirty="0">
                  <a:solidFill>
                    <a:srgbClr val="4472C4"/>
                  </a:solidFill>
                  <a:cs typeface="Times New Roman" panose="02020603050405020304" pitchFamily="18" charset="0"/>
                </a:rPr>
                <a:t>A4 : Centres de santé ;</a:t>
              </a:r>
            </a:p>
            <a:p>
              <a:pPr algn="ctr" defTabSz="771525"/>
              <a:r>
                <a:rPr lang="fr-FR" sz="1200" b="1" dirty="0">
                  <a:solidFill>
                    <a:srgbClr val="4472C4"/>
                  </a:solidFill>
                  <a:cs typeface="Times New Roman" panose="02020603050405020304" pitchFamily="18" charset="0"/>
                </a:rPr>
                <a:t>En plus des autres établissements de santé*</a:t>
              </a:r>
            </a:p>
          </p:txBody>
        </p:sp>
        <p:sp>
          <p:nvSpPr>
            <p:cNvPr id="16" name="Rounded Rectangle 15"/>
            <p:cNvSpPr/>
            <p:nvPr/>
          </p:nvSpPr>
          <p:spPr>
            <a:xfrm>
              <a:off x="-29689" y="1720147"/>
              <a:ext cx="4713004" cy="204416"/>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a:solidFill>
                    <a:srgbClr val="000000"/>
                  </a:solidFill>
                  <a:cs typeface="Times New Roman" panose="02020603050405020304" pitchFamily="18" charset="0"/>
                </a:rPr>
                <a:t>D : Quantité totale de MgSO4 5 g/10 ml ou 1 g/2 ml ampoule nécessaires par an</a:t>
              </a:r>
            </a:p>
            <a:p>
              <a:pPr algn="ctr" defTabSz="771525"/>
              <a:r>
                <a:rPr lang="fr-FR" sz="1200">
                  <a:solidFill>
                    <a:srgbClr val="4472C4"/>
                  </a:solidFill>
                  <a:cs typeface="Times New Roman" panose="02020603050405020304" pitchFamily="18" charset="0"/>
                </a:rPr>
                <a:t>= C1 + C2 + C3 + C4 + …</a:t>
              </a:r>
            </a:p>
          </p:txBody>
        </p:sp>
        <p:sp>
          <p:nvSpPr>
            <p:cNvPr id="17" name="Rounded Rectangle 16"/>
            <p:cNvSpPr/>
            <p:nvPr/>
          </p:nvSpPr>
          <p:spPr>
            <a:xfrm>
              <a:off x="-921887" y="996508"/>
              <a:ext cx="6497399" cy="535797"/>
            </a:xfrm>
            <a:prstGeom prst="roundRect">
              <a:avLst>
                <a:gd name="adj" fmla="val 6378"/>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68580" tIns="68580" rIns="68580" bIns="68580" numCol="1" spcCol="0" rtlCol="0" fromWordArt="0" anchor="ctr" anchorCtr="0" forceAA="0" compatLnSpc="1">
              <a:prstTxWarp prst="textNoShape">
                <a:avLst/>
              </a:prstTxWarp>
              <a:spAutoFit/>
            </a:bodyPr>
            <a:lstStyle/>
            <a:p>
              <a:pPr algn="ctr" defTabSz="771525"/>
              <a:r>
                <a:rPr lang="fr-FR" sz="1200" dirty="0">
                  <a:solidFill>
                    <a:srgbClr val="000000"/>
                  </a:solidFill>
                  <a:cs typeface="Times New Roman" panose="02020603050405020304" pitchFamily="18" charset="0"/>
                </a:rPr>
                <a:t>C : Quantité d’ampoules de MgSO4 5 g/10 ml ou 1 g/2 ml nécessaire par an et par type d’établissement</a:t>
              </a:r>
            </a:p>
            <a:p>
              <a:pPr algn="ctr" defTabSz="771525"/>
              <a:endParaRPr lang="en-US" sz="1200" dirty="0">
                <a:solidFill>
                  <a:srgbClr val="000000"/>
                </a:solidFill>
                <a:cs typeface="Times New Roman" panose="02020603050405020304" pitchFamily="18" charset="0"/>
              </a:endParaRPr>
            </a:p>
            <a:p>
              <a:pPr algn="ctr" defTabSz="771525"/>
              <a:r>
                <a:rPr lang="fr-FR" sz="1200" dirty="0">
                  <a:solidFill>
                    <a:srgbClr val="4472C4"/>
                  </a:solidFill>
                  <a:cs typeface="Times New Roman" panose="02020603050405020304" pitchFamily="18" charset="0"/>
                </a:rPr>
                <a:t>C1 : Quantité pour les hôpitaux de référence = A1 × B1,</a:t>
              </a:r>
              <a:r>
                <a:rPr lang="fr-FR" sz="1200" dirty="0">
                  <a:solidFill>
                    <a:srgbClr val="000000"/>
                  </a:solidFill>
                  <a:cs typeface="Times New Roman" panose="02020603050405020304" pitchFamily="18" charset="0"/>
                </a:rPr>
                <a:t> où B1 = Quantité moyenne par hôpital de référence et par an</a:t>
              </a:r>
            </a:p>
            <a:p>
              <a:pPr algn="ctr" defTabSz="771525"/>
              <a:r>
                <a:rPr lang="fr-FR" sz="1200" dirty="0">
                  <a:solidFill>
                    <a:srgbClr val="4472C4"/>
                  </a:solidFill>
                  <a:cs typeface="Times New Roman" panose="02020603050405020304" pitchFamily="18" charset="0"/>
                </a:rPr>
                <a:t>C2 : Quantité pour les hôpitaux régionaux = A2 × B2,</a:t>
              </a:r>
              <a:r>
                <a:rPr lang="fr-FR" sz="1200" dirty="0">
                  <a:solidFill>
                    <a:srgbClr val="000000"/>
                  </a:solidFill>
                  <a:cs typeface="Times New Roman" panose="02020603050405020304" pitchFamily="18" charset="0"/>
                </a:rPr>
                <a:t> où B2 = Quantité moyenne par hôpital régional et par an</a:t>
              </a:r>
            </a:p>
            <a:p>
              <a:pPr algn="ctr" defTabSz="771525"/>
              <a:r>
                <a:rPr lang="fr-FR" sz="1200" dirty="0">
                  <a:solidFill>
                    <a:srgbClr val="4472C4"/>
                  </a:solidFill>
                  <a:cs typeface="Times New Roman" panose="02020603050405020304" pitchFamily="18" charset="0"/>
                </a:rPr>
                <a:t>   C3 : Quantité d’hôpitaux de district = A3 × B3,</a:t>
              </a:r>
              <a:r>
                <a:rPr lang="fr-FR" sz="1200" dirty="0">
                  <a:solidFill>
                    <a:srgbClr val="000000"/>
                  </a:solidFill>
                  <a:cs typeface="Times New Roman" panose="02020603050405020304" pitchFamily="18" charset="0"/>
                </a:rPr>
                <a:t> où B3 = Quantité moyenne par hôpital de district et par an</a:t>
              </a:r>
            </a:p>
            <a:p>
              <a:pPr algn="ctr" defTabSz="771525"/>
              <a:r>
                <a:rPr lang="fr-FR" sz="1200" dirty="0">
                  <a:solidFill>
                    <a:srgbClr val="4472C4"/>
                  </a:solidFill>
                  <a:cs typeface="Times New Roman" panose="02020603050405020304" pitchFamily="18" charset="0"/>
                </a:rPr>
                <a:t>C4 : Quantité pour les centres de santé = A4 × B4,</a:t>
              </a:r>
              <a:r>
                <a:rPr lang="fr-FR" sz="1200" dirty="0">
                  <a:solidFill>
                    <a:srgbClr val="000000"/>
                  </a:solidFill>
                  <a:cs typeface="Times New Roman" panose="02020603050405020304" pitchFamily="18" charset="0"/>
                </a:rPr>
                <a:t> où B4 = Quantité moyenne par centre de santé et par an</a:t>
              </a:r>
            </a:p>
            <a:p>
              <a:pPr algn="ctr" defTabSz="771525"/>
              <a:r>
                <a:rPr lang="fr-FR" sz="1200" b="1" dirty="0">
                  <a:solidFill>
                    <a:srgbClr val="4472C4"/>
                  </a:solidFill>
                  <a:cs typeface="Times New Roman" panose="02020603050405020304" pitchFamily="18" charset="0"/>
                </a:rPr>
                <a:t>En plus la quantité pour les autres établissements de santé *</a:t>
              </a:r>
            </a:p>
          </p:txBody>
        </p:sp>
        <p:cxnSp>
          <p:nvCxnSpPr>
            <p:cNvPr id="18" name="Straight Arrow Connector 17"/>
            <p:cNvCxnSpPr>
              <a:cxnSpLocks/>
              <a:stCxn id="15" idx="2"/>
              <a:endCxn id="17" idx="0"/>
            </p:cNvCxnSpPr>
            <p:nvPr/>
          </p:nvCxnSpPr>
          <p:spPr>
            <a:xfrm flipH="1">
              <a:off x="2326813" y="776380"/>
              <a:ext cx="1" cy="220128"/>
            </a:xfrm>
            <a:prstGeom prst="straightConnector1">
              <a:avLst/>
            </a:prstGeom>
            <a:ln w="19050">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cxnSp>
        <p:cxnSp>
          <p:nvCxnSpPr>
            <p:cNvPr id="19" name="Straight Arrow Connector 18"/>
            <p:cNvCxnSpPr>
              <a:cxnSpLocks/>
              <a:stCxn id="17" idx="2"/>
              <a:endCxn id="16" idx="0"/>
            </p:cNvCxnSpPr>
            <p:nvPr/>
          </p:nvCxnSpPr>
          <p:spPr>
            <a:xfrm>
              <a:off x="2326813" y="1532305"/>
              <a:ext cx="0" cy="187842"/>
            </a:xfrm>
            <a:prstGeom prst="straightConnector1">
              <a:avLst/>
            </a:prstGeom>
            <a:ln w="19050">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cxnSp>
      </p:grpSp>
      <p:sp>
        <p:nvSpPr>
          <p:cNvPr id="8" name="TextBox 7">
            <a:extLst>
              <a:ext uri="{FF2B5EF4-FFF2-40B4-BE49-F238E27FC236}">
                <a16:creationId xmlns:a16="http://schemas.microsoft.com/office/drawing/2014/main" id="{8177FD2A-C0C0-4CB1-89C6-ECAE73B59F8A}"/>
              </a:ext>
            </a:extLst>
          </p:cNvPr>
          <p:cNvSpPr txBox="1"/>
          <p:nvPr/>
        </p:nvSpPr>
        <p:spPr>
          <a:xfrm>
            <a:off x="6741518" y="9641658"/>
            <a:ext cx="9376967" cy="2092881"/>
          </a:xfrm>
          <a:prstGeom prst="rect">
            <a:avLst/>
          </a:prstGeom>
          <a:noFill/>
        </p:spPr>
        <p:txBody>
          <a:bodyPr wrap="square" rtlCol="0">
            <a:spAutoFit/>
          </a:bodyPr>
          <a:lstStyle/>
          <a:p>
            <a:r>
              <a:rPr lang="fr-FR" sz="1000" dirty="0"/>
              <a:t>Remarques :</a:t>
            </a:r>
          </a:p>
          <a:p>
            <a:pPr marL="257175" indent="-257175">
              <a:buFontTx/>
              <a:buChar char="-"/>
            </a:pPr>
            <a:r>
              <a:rPr lang="fr-FR" sz="1000" dirty="0"/>
              <a:t>La quantité moyenne attribuée par niveau d’établissement et par an doit tenir compte de l’incidence des cas par niveau, de la capacité à administrer les produits (par exemple, un centre de santé peut être autorisé à administrer uniquement la dose de charge/pré-orientation) et de la taille de conditionnement minimale possible pouvant être distribuée dans les établissements de santé.</a:t>
            </a:r>
          </a:p>
          <a:p>
            <a:r>
              <a:rPr lang="fr-FR" sz="1000" dirty="0"/>
              <a:t>* tenir compte des autres types d’établissements de santé, ou des sous-groupes d’établissements indiqués ci-dessus, et des médicaments, selon le contexte local</a:t>
            </a:r>
          </a:p>
          <a:p>
            <a:pPr marL="257175" indent="-257175">
              <a:buFontTx/>
              <a:buChar char="-"/>
            </a:pPr>
            <a:endParaRPr lang="en-US" sz="1000" dirty="0"/>
          </a:p>
          <a:p>
            <a:endParaRPr lang="en-US" sz="1000" dirty="0"/>
          </a:p>
          <a:p>
            <a:pPr marL="257175" indent="-257175">
              <a:buFontTx/>
              <a:buChar char="-"/>
            </a:pPr>
            <a:r>
              <a:rPr lang="fr-FR" sz="1000" dirty="0"/>
              <a:t>Une fois le MgSO4 et le gluconate de calcium distribués sur la base de l’attribution, la méthode de morbidité peut être utilisée pour estimer la demande réelle et renouveler les stocks de ce qui est utilisé chaque année de la période de quantification. Il convient cependant de tenir compte des dates de péremption. </a:t>
            </a:r>
          </a:p>
          <a:p>
            <a:pPr marL="257175" indent="-257175">
              <a:buFontTx/>
              <a:buChar char="-"/>
            </a:pPr>
            <a:r>
              <a:rPr lang="fr-FR" sz="1000" dirty="0"/>
              <a:t>L’équipe de quantification peut également utiliser une combinaison des deux méthodes de prévision, en appliquant les méthodes d’attribution pour les établissements de santé où le nombre estimé de cas est faible (comme les centres de santé) et en appliquant la méthode de morbidité pour les types d’établissements de santé présentant une incidence relativement élevée de cas, ce qui permet une répartition homogène des médicaments en tenant compte des plus petites tailles de conditionnement. </a:t>
            </a:r>
          </a:p>
          <a:p>
            <a:pPr marL="257175" indent="-257175">
              <a:buFontTx/>
              <a:buChar char="-"/>
            </a:pPr>
            <a:endParaRPr lang="fr-FR" sz="1000" dirty="0"/>
          </a:p>
        </p:txBody>
      </p:sp>
      <p:sp>
        <p:nvSpPr>
          <p:cNvPr id="10" name="TextBox 9">
            <a:extLst>
              <a:ext uri="{FF2B5EF4-FFF2-40B4-BE49-F238E27FC236}">
                <a16:creationId xmlns:a16="http://schemas.microsoft.com/office/drawing/2014/main" id="{DED709C0-DE28-DD4B-F0F9-DEE15CCF7EE7}"/>
              </a:ext>
            </a:extLst>
          </p:cNvPr>
          <p:cNvSpPr txBox="1"/>
          <p:nvPr/>
        </p:nvSpPr>
        <p:spPr>
          <a:xfrm>
            <a:off x="643467" y="433475"/>
            <a:ext cx="5875867" cy="461665"/>
          </a:xfrm>
          <a:prstGeom prst="rect">
            <a:avLst/>
          </a:prstGeom>
          <a:noFill/>
        </p:spPr>
        <p:txBody>
          <a:bodyPr wrap="square">
            <a:spAutoFit/>
          </a:bodyPr>
          <a:lstStyle/>
          <a:p>
            <a:r>
              <a:rPr lang="fr-FR"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rPr>
              <a:t>Algorithme de prévision pour le MgSO4 utilisé pour la prophylaxie et le traitement de l’éclampsie, basé sur les attributions par type d’établissement</a:t>
            </a:r>
            <a:endParaRPr lang="en-US" sz="1200" b="1" dirty="0">
              <a:solidFill>
                <a:srgbClr val="595959"/>
              </a:solidFill>
              <a:latin typeface="Gill Sans MT" panose="020B0502020104020203"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1625641737"/>
      </p:ext>
    </p:extLst>
  </p:cSld>
  <p:clrMapOvr>
    <a:masterClrMapping/>
  </p:clrMapOvr>
</p:sld>
</file>

<file path=ppt/theme/theme1.xml><?xml version="1.0" encoding="utf-8"?>
<a:theme xmlns:a="http://schemas.openxmlformats.org/drawingml/2006/main" name="Office Theme">
  <a:themeElements>
    <a:clrScheme name="MSH PPT - NEW">
      <a:dk1>
        <a:sysClr val="windowText" lastClr="000000"/>
      </a:dk1>
      <a:lt1>
        <a:sysClr val="window" lastClr="FFFFFF"/>
      </a:lt1>
      <a:dk2>
        <a:srgbClr val="004730"/>
      </a:dk2>
      <a:lt2>
        <a:srgbClr val="E6E6E6"/>
      </a:lt2>
      <a:accent1>
        <a:srgbClr val="788E1E"/>
      </a:accent1>
      <a:accent2>
        <a:srgbClr val="E36F1E"/>
      </a:accent2>
      <a:accent3>
        <a:srgbClr val="C2A204"/>
      </a:accent3>
      <a:accent4>
        <a:srgbClr val="007698"/>
      </a:accent4>
      <a:accent5>
        <a:srgbClr val="B41E39"/>
      </a:accent5>
      <a:accent6>
        <a:srgbClr val="004730"/>
      </a:accent6>
      <a:hlink>
        <a:srgbClr val="788E1E"/>
      </a:hlink>
      <a:folHlink>
        <a:srgbClr val="E36F1E"/>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DBD980E8E6D8842B62C624781F52C72" ma:contentTypeVersion="12" ma:contentTypeDescription="Create a new document." ma:contentTypeScope="" ma:versionID="627ee3266de6bc1a18849dba51de3214">
  <xsd:schema xmlns:xsd="http://www.w3.org/2001/XMLSchema" xmlns:xs="http://www.w3.org/2001/XMLSchema" xmlns:p="http://schemas.microsoft.com/office/2006/metadata/properties" xmlns:ns2="926fd46c-697a-4eb5-9a1f-2dcc67a8f791" xmlns:ns3="3850dad2-08ec-46e2-bf4c-a2af81d6e245" targetNamespace="http://schemas.microsoft.com/office/2006/metadata/properties" ma:root="true" ma:fieldsID="506ad5414d404d32589a6dbcd81b3a24" ns2:_="" ns3:_="">
    <xsd:import namespace="926fd46c-697a-4eb5-9a1f-2dcc67a8f791"/>
    <xsd:import namespace="3850dad2-08ec-46e2-bf4c-a2af81d6e24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6fd46c-697a-4eb5-9a1f-2dcc67a8f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50dad2-08ec-46e2-bf4c-a2af81d6e24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530A6A-BFC5-48A8-A877-D18FDA018F3D}">
  <ds:schemaRefs>
    <ds:schemaRef ds:uri="926fd46c-697a-4eb5-9a1f-2dcc67a8f791"/>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http://purl.org/dc/elements/1.1/"/>
    <ds:schemaRef ds:uri="3850dad2-08ec-46e2-bf4c-a2af81d6e245"/>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A1327E1-DE8B-4947-91FF-768A45C97C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6fd46c-697a-4eb5-9a1f-2dcc67a8f791"/>
    <ds:schemaRef ds:uri="3850dad2-08ec-46e2-bf4c-a2af81d6e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76819E-0DD9-49AC-8B99-DF484472DA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9277</TotalTime>
  <Words>9997</Words>
  <Application>Microsoft Office PowerPoint</Application>
  <PresentationFormat>Custom</PresentationFormat>
  <Paragraphs>538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MS Mincho</vt:lpstr>
      <vt:lpstr>Arial</vt:lpstr>
      <vt:lpstr>Calibri</vt:lpstr>
      <vt:lpstr>Gill Sans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Salinas,Marsha</dc:creator>
  <cp:lastModifiedBy>Chevaux,Timothé</cp:lastModifiedBy>
  <cp:revision>202</cp:revision>
  <cp:lastPrinted>2025-03-04T14:40:53Z</cp:lastPrinted>
  <dcterms:created xsi:type="dcterms:W3CDTF">2020-03-31T14:56:14Z</dcterms:created>
  <dcterms:modified xsi:type="dcterms:W3CDTF">2025-03-27T09:01:29Z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0x010100DDBD980E8E6D8842B62C624781F52C72</vt:lpwstr>
  </property>
  <property fmtid="{D5CDD505-2E9C-101B-9397-08002B2CF9AE}" pid="3" name="MediaServiceImageTags">
    <vt:lpwstr/>
  </property>
</Properties>
</file>